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60" r:id="rId3"/>
    <p:sldId id="262" r:id="rId4"/>
    <p:sldId id="261" r:id="rId5"/>
    <p:sldId id="263" r:id="rId6"/>
    <p:sldId id="264" r:id="rId7"/>
    <p:sldId id="265" r:id="rId8"/>
    <p:sldId id="266" r:id="rId9"/>
    <p:sldId id="267" r:id="rId10"/>
    <p:sldId id="269" r:id="rId11"/>
    <p:sldId id="268" r:id="rId12"/>
    <p:sldId id="270" r:id="rId13"/>
    <p:sldId id="277" r:id="rId14"/>
    <p:sldId id="279" r:id="rId15"/>
    <p:sldId id="280" r:id="rId16"/>
    <p:sldId id="281" r:id="rId17"/>
    <p:sldId id="276" r:id="rId18"/>
    <p:sldId id="273" r:id="rId19"/>
    <p:sldId id="278" r:id="rId20"/>
    <p:sldId id="284" r:id="rId21"/>
    <p:sldId id="282" r:id="rId22"/>
    <p:sldId id="285" r:id="rId23"/>
    <p:sldId id="287" r:id="rId24"/>
    <p:sldId id="286" r:id="rId25"/>
    <p:sldId id="288" r:id="rId26"/>
    <p:sldId id="289" r:id="rId27"/>
    <p:sldId id="290" r:id="rId28"/>
    <p:sldId id="291" r:id="rId29"/>
    <p:sldId id="292" r:id="rId30"/>
    <p:sldId id="293" r:id="rId31"/>
    <p:sldId id="294" r:id="rId32"/>
    <p:sldId id="295" r:id="rId33"/>
    <p:sldId id="296" r:id="rId34"/>
    <p:sldId id="275" r:id="rId35"/>
  </p:sldIdLst>
  <p:sldSz cx="9144000" cy="6858000" type="screen4x3"/>
  <p:notesSz cx="9866313" cy="6735763"/>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33"/>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25" autoAdjust="0"/>
    <p:restoredTop sz="94660"/>
  </p:normalViewPr>
  <p:slideViewPr>
    <p:cSldViewPr snapToGrid="0">
      <p:cViewPr varScale="1">
        <p:scale>
          <a:sx n="86" d="100"/>
          <a:sy n="86" d="100"/>
        </p:scale>
        <p:origin x="1291"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eldia">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3131841" y="3573018"/>
            <a:ext cx="5756176" cy="1181993"/>
          </a:xfrm>
        </p:spPr>
        <p:txBody>
          <a:bodyPr anchor="b">
            <a:normAutofit/>
          </a:bodyPr>
          <a:lstStyle>
            <a:lvl1pPr algn="r">
              <a:defRPr sz="2400" cap="all" baseline="0">
                <a:solidFill>
                  <a:srgbClr val="DCDCC8"/>
                </a:solidFill>
              </a:defRPr>
            </a:lvl1pPr>
          </a:lstStyle>
          <a:p>
            <a:r>
              <a:rPr lang="nl-NL"/>
              <a:t>Klik om stijl te bewerken</a:t>
            </a:r>
            <a:endParaRPr lang="nl-BE" dirty="0"/>
          </a:p>
        </p:txBody>
      </p:sp>
      <p:sp>
        <p:nvSpPr>
          <p:cNvPr id="3" name="Ondertitel 2"/>
          <p:cNvSpPr>
            <a:spLocks noGrp="1"/>
          </p:cNvSpPr>
          <p:nvPr>
            <p:ph type="subTitle" idx="1"/>
          </p:nvPr>
        </p:nvSpPr>
        <p:spPr>
          <a:xfrm>
            <a:off x="3131840" y="4725144"/>
            <a:ext cx="5752728" cy="1129680"/>
          </a:xfrm>
        </p:spPr>
        <p:txBody>
          <a:bodyPr>
            <a:normAutofit/>
          </a:bodyPr>
          <a:lstStyle>
            <a:lvl1pPr marL="0" indent="0" algn="r">
              <a:buNone/>
              <a:defRPr sz="1800" b="1">
                <a:solidFill>
                  <a:srgbClr val="ACD384"/>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nl-NL"/>
              <a:t>Klikken om de ondertitelstijl van het model te bewerken</a:t>
            </a:r>
            <a:endParaRPr lang="nl-BE" dirty="0"/>
          </a:p>
        </p:txBody>
      </p:sp>
      <p:sp>
        <p:nvSpPr>
          <p:cNvPr id="4" name="Tijdelijke aanduiding voor afbeelding 2"/>
          <p:cNvSpPr>
            <a:spLocks noGrp="1"/>
          </p:cNvSpPr>
          <p:nvPr>
            <p:ph type="pic" idx="10"/>
          </p:nvPr>
        </p:nvSpPr>
        <p:spPr>
          <a:xfrm>
            <a:off x="3096000" y="0"/>
            <a:ext cx="5824800" cy="33804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als u een afbeelding wilt toevoegen</a:t>
            </a:r>
            <a:endParaRPr lang="nl-BE" dirty="0"/>
          </a:p>
        </p:txBody>
      </p:sp>
    </p:spTree>
    <p:extLst>
      <p:ext uri="{BB962C8B-B14F-4D97-AF65-F5344CB8AC3E}">
        <p14:creationId xmlns:p14="http://schemas.microsoft.com/office/powerpoint/2010/main" val="20936190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26718323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156177" y="274640"/>
            <a:ext cx="1800200" cy="5851525"/>
          </a:xfrm>
        </p:spPr>
        <p:txBody>
          <a:bodyPr vert="eaVert"/>
          <a:lstStyle/>
          <a:p>
            <a:r>
              <a:rPr lang="nl-NL"/>
              <a:t>Klik om stijl te bewerken</a:t>
            </a:r>
            <a:endParaRPr lang="nl-BE"/>
          </a:p>
        </p:txBody>
      </p:sp>
      <p:sp>
        <p:nvSpPr>
          <p:cNvPr id="3" name="Tijdelijke aanduiding voor verticale tekst 2"/>
          <p:cNvSpPr>
            <a:spLocks noGrp="1"/>
          </p:cNvSpPr>
          <p:nvPr>
            <p:ph type="body" orient="vert" idx="1"/>
          </p:nvPr>
        </p:nvSpPr>
        <p:spPr>
          <a:xfrm>
            <a:off x="457200" y="274640"/>
            <a:ext cx="5626968" cy="5851525"/>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dirty="0"/>
          </a:p>
        </p:txBody>
      </p:sp>
    </p:spTree>
    <p:extLst>
      <p:ext uri="{BB962C8B-B14F-4D97-AF65-F5344CB8AC3E}">
        <p14:creationId xmlns:p14="http://schemas.microsoft.com/office/powerpoint/2010/main" val="3938814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endParaRPr lang="nl-BE"/>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17343174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722314" y="4406902"/>
            <a:ext cx="7234063" cy="1362075"/>
          </a:xfrm>
        </p:spPr>
        <p:txBody>
          <a:bodyPr anchor="t">
            <a:normAutofit/>
          </a:bodyPr>
          <a:lstStyle>
            <a:lvl1pPr algn="l">
              <a:defRPr sz="2700" b="1" cap="all"/>
            </a:lvl1pPr>
          </a:lstStyle>
          <a:p>
            <a:r>
              <a:rPr lang="nl-NL"/>
              <a:t>Klik om stijl te bewerken</a:t>
            </a:r>
            <a:endParaRPr lang="nl-BE" dirty="0"/>
          </a:p>
        </p:txBody>
      </p:sp>
      <p:sp>
        <p:nvSpPr>
          <p:cNvPr id="3" name="Tijdelijke aanduiding voor tekst 2"/>
          <p:cNvSpPr>
            <a:spLocks noGrp="1"/>
          </p:cNvSpPr>
          <p:nvPr>
            <p:ph type="body" idx="1"/>
          </p:nvPr>
        </p:nvSpPr>
        <p:spPr>
          <a:xfrm>
            <a:off x="722314" y="2906713"/>
            <a:ext cx="7234063" cy="1500187"/>
          </a:xfrm>
        </p:spPr>
        <p:txBody>
          <a:bodyPr anchor="b"/>
          <a:lstStyle>
            <a:lvl1pPr marL="0" indent="0">
              <a:buNone/>
              <a:defRPr sz="1500">
                <a:solidFill>
                  <a:srgbClr val="244A1F"/>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nl-NL"/>
              <a:t>Tekststijl van het model bewerken</a:t>
            </a:r>
          </a:p>
        </p:txBody>
      </p:sp>
    </p:spTree>
    <p:extLst>
      <p:ext uri="{BB962C8B-B14F-4D97-AF65-F5344CB8AC3E}">
        <p14:creationId xmlns:p14="http://schemas.microsoft.com/office/powerpoint/2010/main" val="30399477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endParaRPr lang="nl-BE"/>
          </a:p>
        </p:txBody>
      </p:sp>
      <p:sp>
        <p:nvSpPr>
          <p:cNvPr id="3" name="Tijdelijke aanduiding voor inhoud 2"/>
          <p:cNvSpPr>
            <a:spLocks noGrp="1"/>
          </p:cNvSpPr>
          <p:nvPr>
            <p:ph sz="half" idx="1"/>
          </p:nvPr>
        </p:nvSpPr>
        <p:spPr>
          <a:xfrm>
            <a:off x="457200" y="1600202"/>
            <a:ext cx="36000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4" name="Tijdelijke aanduiding voor inhoud 3"/>
          <p:cNvSpPr>
            <a:spLocks noGrp="1"/>
          </p:cNvSpPr>
          <p:nvPr>
            <p:ph sz="half" idx="2"/>
          </p:nvPr>
        </p:nvSpPr>
        <p:spPr>
          <a:xfrm>
            <a:off x="4356376" y="1600202"/>
            <a:ext cx="36000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dirty="0"/>
          </a:p>
        </p:txBody>
      </p:sp>
    </p:spTree>
    <p:extLst>
      <p:ext uri="{BB962C8B-B14F-4D97-AF65-F5344CB8AC3E}">
        <p14:creationId xmlns:p14="http://schemas.microsoft.com/office/powerpoint/2010/main" val="36344843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stijl te bewerken</a:t>
            </a:r>
            <a:endParaRPr lang="nl-BE"/>
          </a:p>
        </p:txBody>
      </p:sp>
      <p:sp>
        <p:nvSpPr>
          <p:cNvPr id="3" name="Tijdelijke aanduiding voor tekst 2"/>
          <p:cNvSpPr>
            <a:spLocks noGrp="1"/>
          </p:cNvSpPr>
          <p:nvPr>
            <p:ph type="body" idx="1"/>
          </p:nvPr>
        </p:nvSpPr>
        <p:spPr>
          <a:xfrm>
            <a:off x="457200" y="1535113"/>
            <a:ext cx="3600000" cy="639762"/>
          </a:xfrm>
        </p:spPr>
        <p:txBody>
          <a:bodyPr anchor="b"/>
          <a:lstStyle>
            <a:lvl1pPr marL="0" indent="0">
              <a:buNone/>
              <a:defRPr sz="15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Tekststijl van het model bewerken</a:t>
            </a:r>
          </a:p>
        </p:txBody>
      </p:sp>
      <p:sp>
        <p:nvSpPr>
          <p:cNvPr id="4" name="Tijdelijke aanduiding voor inhoud 3"/>
          <p:cNvSpPr>
            <a:spLocks noGrp="1"/>
          </p:cNvSpPr>
          <p:nvPr>
            <p:ph sz="half" idx="2"/>
          </p:nvPr>
        </p:nvSpPr>
        <p:spPr>
          <a:xfrm>
            <a:off x="457200" y="2174875"/>
            <a:ext cx="3600000"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5" name="Tijdelijke aanduiding voor tekst 4"/>
          <p:cNvSpPr>
            <a:spLocks noGrp="1"/>
          </p:cNvSpPr>
          <p:nvPr>
            <p:ph type="body" sz="quarter" idx="3"/>
          </p:nvPr>
        </p:nvSpPr>
        <p:spPr>
          <a:xfrm>
            <a:off x="4356376" y="1535113"/>
            <a:ext cx="3600000" cy="639762"/>
          </a:xfrm>
        </p:spPr>
        <p:txBody>
          <a:bodyPr anchor="b"/>
          <a:lstStyle>
            <a:lvl1pPr marL="0" indent="0">
              <a:buNone/>
              <a:defRPr sz="15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Tekststijl van het model bewerken</a:t>
            </a:r>
          </a:p>
        </p:txBody>
      </p:sp>
      <p:sp>
        <p:nvSpPr>
          <p:cNvPr id="6" name="Tijdelijke aanduiding voor inhoud 5"/>
          <p:cNvSpPr>
            <a:spLocks noGrp="1"/>
          </p:cNvSpPr>
          <p:nvPr>
            <p:ph sz="quarter" idx="4"/>
          </p:nvPr>
        </p:nvSpPr>
        <p:spPr>
          <a:xfrm>
            <a:off x="4356376" y="2174875"/>
            <a:ext cx="3600000"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dirty="0"/>
          </a:p>
        </p:txBody>
      </p:sp>
    </p:spTree>
    <p:extLst>
      <p:ext uri="{BB962C8B-B14F-4D97-AF65-F5344CB8AC3E}">
        <p14:creationId xmlns:p14="http://schemas.microsoft.com/office/powerpoint/2010/main" val="1297593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endParaRPr lang="nl-BE"/>
          </a:p>
        </p:txBody>
      </p:sp>
    </p:spTree>
    <p:extLst>
      <p:ext uri="{BB962C8B-B14F-4D97-AF65-F5344CB8AC3E}">
        <p14:creationId xmlns:p14="http://schemas.microsoft.com/office/powerpoint/2010/main" val="34975440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12868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2" y="273050"/>
            <a:ext cx="2962672" cy="1162050"/>
          </a:xfrm>
        </p:spPr>
        <p:txBody>
          <a:bodyPr anchor="b"/>
          <a:lstStyle>
            <a:lvl1pPr algn="l">
              <a:defRPr sz="1500" b="1"/>
            </a:lvl1pPr>
          </a:lstStyle>
          <a:p>
            <a:r>
              <a:rPr lang="nl-NL"/>
              <a:t>Klik om stijl te bewerken</a:t>
            </a:r>
            <a:endParaRPr lang="nl-BE"/>
          </a:p>
        </p:txBody>
      </p:sp>
      <p:sp>
        <p:nvSpPr>
          <p:cNvPr id="3" name="Tijdelijke aanduiding voor inhoud 2"/>
          <p:cNvSpPr>
            <a:spLocks noGrp="1"/>
          </p:cNvSpPr>
          <p:nvPr>
            <p:ph idx="1"/>
          </p:nvPr>
        </p:nvSpPr>
        <p:spPr>
          <a:xfrm>
            <a:off x="3503042" y="273052"/>
            <a:ext cx="4381326" cy="5853113"/>
          </a:xfrm>
        </p:spPr>
        <p:txBody>
          <a:bodyPr/>
          <a:lstStyle>
            <a:lvl1pPr>
              <a:defRPr sz="21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4" name="Tijdelijke aanduiding voor tekst 3"/>
          <p:cNvSpPr>
            <a:spLocks noGrp="1"/>
          </p:cNvSpPr>
          <p:nvPr>
            <p:ph type="body" sz="half" idx="2"/>
          </p:nvPr>
        </p:nvSpPr>
        <p:spPr>
          <a:xfrm>
            <a:off x="457202" y="1435102"/>
            <a:ext cx="2962672"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nl-NL"/>
              <a:t>Tekststijl van het model bewerken</a:t>
            </a:r>
          </a:p>
        </p:txBody>
      </p:sp>
    </p:spTree>
    <p:extLst>
      <p:ext uri="{BB962C8B-B14F-4D97-AF65-F5344CB8AC3E}">
        <p14:creationId xmlns:p14="http://schemas.microsoft.com/office/powerpoint/2010/main" val="9530169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259632" y="4800600"/>
            <a:ext cx="5486400" cy="566738"/>
          </a:xfrm>
        </p:spPr>
        <p:txBody>
          <a:bodyPr anchor="b"/>
          <a:lstStyle>
            <a:lvl1pPr algn="l">
              <a:defRPr sz="1500" b="1"/>
            </a:lvl1pPr>
          </a:lstStyle>
          <a:p>
            <a:r>
              <a:rPr lang="nl-NL"/>
              <a:t>Klik om stijl te bewerken</a:t>
            </a:r>
            <a:endParaRPr lang="nl-BE"/>
          </a:p>
        </p:txBody>
      </p:sp>
      <p:sp>
        <p:nvSpPr>
          <p:cNvPr id="3" name="Tijdelijke aanduiding voor afbeelding 2"/>
          <p:cNvSpPr>
            <a:spLocks noGrp="1"/>
          </p:cNvSpPr>
          <p:nvPr>
            <p:ph type="pic" idx="1"/>
          </p:nvPr>
        </p:nvSpPr>
        <p:spPr>
          <a:xfrm>
            <a:off x="1259632"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als u een afbeelding wilt toevoegen</a:t>
            </a:r>
            <a:endParaRPr lang="nl-BE"/>
          </a:p>
        </p:txBody>
      </p:sp>
      <p:sp>
        <p:nvSpPr>
          <p:cNvPr id="4" name="Tijdelijke aanduiding voor tekst 3"/>
          <p:cNvSpPr>
            <a:spLocks noGrp="1"/>
          </p:cNvSpPr>
          <p:nvPr>
            <p:ph type="body" sz="half" idx="2"/>
          </p:nvPr>
        </p:nvSpPr>
        <p:spPr>
          <a:xfrm>
            <a:off x="1259632"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nl-NL"/>
              <a:t>Tekststijl van het model bewerken</a:t>
            </a:r>
          </a:p>
        </p:txBody>
      </p:sp>
    </p:spTree>
    <p:extLst>
      <p:ext uri="{BB962C8B-B14F-4D97-AF65-F5344CB8AC3E}">
        <p14:creationId xmlns:p14="http://schemas.microsoft.com/office/powerpoint/2010/main" val="13232594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7499176" cy="1143000"/>
          </a:xfrm>
          <a:prstGeom prst="rect">
            <a:avLst/>
          </a:prstGeom>
        </p:spPr>
        <p:txBody>
          <a:bodyPr vert="horz" lIns="91440" tIns="45720" rIns="91440" bIns="45720" rtlCol="0" anchor="ctr">
            <a:normAutofit/>
          </a:bodyPr>
          <a:lstStyle/>
          <a:p>
            <a:r>
              <a:rPr lang="nl-NL" dirty="0"/>
              <a:t>Klik om de stijl te bewerken</a:t>
            </a:r>
            <a:endParaRPr lang="nl-BE" dirty="0"/>
          </a:p>
        </p:txBody>
      </p:sp>
      <p:sp>
        <p:nvSpPr>
          <p:cNvPr id="3" name="Tijdelijke aanduiding voor tekst 2"/>
          <p:cNvSpPr>
            <a:spLocks noGrp="1"/>
          </p:cNvSpPr>
          <p:nvPr>
            <p:ph type="body" idx="1"/>
          </p:nvPr>
        </p:nvSpPr>
        <p:spPr>
          <a:xfrm>
            <a:off x="457200" y="1600202"/>
            <a:ext cx="7499176" cy="4525963"/>
          </a:xfrm>
          <a:prstGeom prst="rect">
            <a:avLst/>
          </a:prstGeom>
        </p:spPr>
        <p:txBody>
          <a:bodyPr vert="horz" lIns="91440" tIns="45720" rIns="91440" bIns="45720" rtlCol="0">
            <a:norm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Tree>
    <p:extLst>
      <p:ext uri="{BB962C8B-B14F-4D97-AF65-F5344CB8AC3E}">
        <p14:creationId xmlns:p14="http://schemas.microsoft.com/office/powerpoint/2010/main" val="1296563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spcBef>
          <a:spcPct val="0"/>
        </a:spcBef>
        <a:buNone/>
        <a:defRPr sz="3000" b="1" kern="1200">
          <a:solidFill>
            <a:srgbClr val="5C960E"/>
          </a:solidFill>
          <a:latin typeface="Century Gothic" pitchFamily="34" charset="0"/>
          <a:ea typeface="+mj-ea"/>
          <a:cs typeface="+mj-cs"/>
        </a:defRPr>
      </a:lvl1pPr>
    </p:titleStyle>
    <p:bodyStyle>
      <a:lvl1pPr marL="257175" indent="-257175" algn="l" defTabSz="685800" rtl="0" eaLnBrk="1" latinLnBrk="0" hangingPunct="1">
        <a:spcBef>
          <a:spcPct val="20000"/>
        </a:spcBef>
        <a:buFont typeface="Arial" pitchFamily="34" charset="0"/>
        <a:buChar char="•"/>
        <a:defRPr sz="2100" kern="1200">
          <a:solidFill>
            <a:srgbClr val="244A1F"/>
          </a:solidFill>
          <a:latin typeface="Century Gothic" pitchFamily="34" charset="0"/>
          <a:ea typeface="+mn-ea"/>
          <a:cs typeface="+mn-cs"/>
        </a:defRPr>
      </a:lvl1pPr>
      <a:lvl2pPr marL="557213" indent="-214313" algn="l" defTabSz="685800" rtl="0" eaLnBrk="1" latinLnBrk="0" hangingPunct="1">
        <a:spcBef>
          <a:spcPct val="20000"/>
        </a:spcBef>
        <a:buFont typeface="Arial" pitchFamily="34" charset="0"/>
        <a:buChar char="–"/>
        <a:defRPr sz="1800" kern="1200">
          <a:solidFill>
            <a:srgbClr val="244A1F"/>
          </a:solidFill>
          <a:latin typeface="Century Gothic" pitchFamily="34" charset="0"/>
          <a:ea typeface="+mn-ea"/>
          <a:cs typeface="+mn-cs"/>
        </a:defRPr>
      </a:lvl2pPr>
      <a:lvl3pPr marL="857250" indent="-171450" algn="l" defTabSz="685800" rtl="0" eaLnBrk="1" latinLnBrk="0" hangingPunct="1">
        <a:spcBef>
          <a:spcPct val="20000"/>
        </a:spcBef>
        <a:buFont typeface="Arial" pitchFamily="34" charset="0"/>
        <a:buChar char="•"/>
        <a:defRPr sz="1500" kern="1200">
          <a:solidFill>
            <a:srgbClr val="244A1F"/>
          </a:solidFill>
          <a:latin typeface="Century Gothic" pitchFamily="34" charset="0"/>
          <a:ea typeface="+mn-ea"/>
          <a:cs typeface="+mn-cs"/>
        </a:defRPr>
      </a:lvl3pPr>
      <a:lvl4pPr marL="1200150" indent="-171450" algn="l" defTabSz="685800" rtl="0" eaLnBrk="1" latinLnBrk="0" hangingPunct="1">
        <a:spcBef>
          <a:spcPct val="20000"/>
        </a:spcBef>
        <a:buFont typeface="Arial" pitchFamily="34" charset="0"/>
        <a:buChar char="–"/>
        <a:defRPr sz="1350" kern="1200">
          <a:solidFill>
            <a:srgbClr val="244A1F"/>
          </a:solidFill>
          <a:latin typeface="Century Gothic" pitchFamily="34" charset="0"/>
          <a:ea typeface="+mn-ea"/>
          <a:cs typeface="+mn-cs"/>
        </a:defRPr>
      </a:lvl4pPr>
      <a:lvl5pPr marL="1543050" indent="-171450" algn="l" defTabSz="685800" rtl="0" eaLnBrk="1" latinLnBrk="0" hangingPunct="1">
        <a:spcBef>
          <a:spcPct val="20000"/>
        </a:spcBef>
        <a:buFont typeface="Arial" pitchFamily="34" charset="0"/>
        <a:buChar char="»"/>
        <a:defRPr sz="1350" kern="1200">
          <a:solidFill>
            <a:srgbClr val="244A1F"/>
          </a:solidFill>
          <a:latin typeface="Century Gothic" pitchFamily="34" charset="0"/>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nl-B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cid:image001.jpg@01D54DF7.3BDC6CA0" TargetMode="External"/><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cid:image002.jpg@01D54DF7.3BDC6CA0" TargetMode="External"/><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3" Type="http://schemas.openxmlformats.org/officeDocument/2006/relationships/image" Target="cid:image001.jpg@01D54DEB.7BC44010" TargetMode="External"/><Relationship Id="rId7" Type="http://schemas.openxmlformats.org/officeDocument/2006/relationships/image" Target="cid:image003.jpg@01D54DEB.7BC44010" TargetMode="External"/><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cid:image002.jpg@01D54DEB.7BC44010" TargetMode="External"/><Relationship Id="rId4" Type="http://schemas.openxmlformats.org/officeDocument/2006/relationships/image" Target="../media/image24.jpeg"/></Relationships>
</file>

<file path=ppt/slides/_rels/slide22.xml.rels><?xml version="1.0" encoding="UTF-8" standalone="yes"?>
<Relationships xmlns="http://schemas.openxmlformats.org/package/2006/relationships"><Relationship Id="rId3" Type="http://schemas.openxmlformats.org/officeDocument/2006/relationships/image" Target="cid:image001.jpg@01D54DEB.7BC44010" TargetMode="External"/><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cid:image002.jpg@01D54DEB.7BC44010" TargetMode="External"/><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3" Type="http://schemas.openxmlformats.org/officeDocument/2006/relationships/image" Target="cid:image001.jpg@01D54DFF.67181B50" TargetMode="External"/><Relationship Id="rId2" Type="http://schemas.openxmlformats.org/officeDocument/2006/relationships/image" Target="../media/image26.jpeg"/><Relationship Id="rId1" Type="http://schemas.openxmlformats.org/officeDocument/2006/relationships/slideLayout" Target="../slideLayouts/slideLayout2.xml"/><Relationship Id="rId5" Type="http://schemas.openxmlformats.org/officeDocument/2006/relationships/image" Target="cid:image002.jpg@01D54DFF.67181B50" TargetMode="External"/><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3" Type="http://schemas.openxmlformats.org/officeDocument/2006/relationships/image" Target="cid:image001.jpg@01D54DFF.67181B50" TargetMode="External"/><Relationship Id="rId2" Type="http://schemas.openxmlformats.org/officeDocument/2006/relationships/image" Target="../media/image26.jpeg"/><Relationship Id="rId1" Type="http://schemas.openxmlformats.org/officeDocument/2006/relationships/slideLayout" Target="../slideLayouts/slideLayout2.xml"/><Relationship Id="rId5" Type="http://schemas.openxmlformats.org/officeDocument/2006/relationships/image" Target="cid:image002.jpg@01D54DFF.67181B50" TargetMode="External"/><Relationship Id="rId4" Type="http://schemas.openxmlformats.org/officeDocument/2006/relationships/image" Target="../media/image27.jpe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cid:image001.jpg@01D54E01.3740B8E0" TargetMode="External"/><Relationship Id="rId2" Type="http://schemas.openxmlformats.org/officeDocument/2006/relationships/image" Target="../media/image30.jpeg"/><Relationship Id="rId1" Type="http://schemas.openxmlformats.org/officeDocument/2006/relationships/slideLayout" Target="../slideLayouts/slideLayout2.xml"/><Relationship Id="rId5" Type="http://schemas.openxmlformats.org/officeDocument/2006/relationships/image" Target="cid:image002.jpg@01D54E01.3740B8E0" TargetMode="External"/><Relationship Id="rId4" Type="http://schemas.openxmlformats.org/officeDocument/2006/relationships/image" Target="../media/image31.jpeg"/></Relationships>
</file>

<file path=ppt/slides/_rels/slide27.xml.rels><?xml version="1.0" encoding="UTF-8" standalone="yes"?>
<Relationships xmlns="http://schemas.openxmlformats.org/package/2006/relationships"><Relationship Id="rId3" Type="http://schemas.openxmlformats.org/officeDocument/2006/relationships/image" Target="cid:image001.jpg@01D54E01.3740B8E0" TargetMode="External"/><Relationship Id="rId2" Type="http://schemas.openxmlformats.org/officeDocument/2006/relationships/image" Target="../media/image30.jpeg"/><Relationship Id="rId1" Type="http://schemas.openxmlformats.org/officeDocument/2006/relationships/slideLayout" Target="../slideLayouts/slideLayout2.xml"/><Relationship Id="rId5" Type="http://schemas.openxmlformats.org/officeDocument/2006/relationships/image" Target="cid:image002.jpg@01D54E01.3740B8E0" TargetMode="External"/><Relationship Id="rId4" Type="http://schemas.openxmlformats.org/officeDocument/2006/relationships/image" Target="../media/image31.jpeg"/></Relationships>
</file>

<file path=ppt/slides/_rels/slide28.xml.rels><?xml version="1.0" encoding="UTF-8" standalone="yes"?>
<Relationships xmlns="http://schemas.openxmlformats.org/package/2006/relationships"><Relationship Id="rId3" Type="http://schemas.openxmlformats.org/officeDocument/2006/relationships/image" Target="cid:image001.jpg@01D54DF4.F1F916D0" TargetMode="External"/><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cid:image001.jpg@01D54DF4.F1F916D0"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cid:image001.jpg@01D54DF4.F1F916D0" TargetMode="External"/><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cid:image001.jpg@01D54DF2.70B03C40" TargetMode="External"/><Relationship Id="rId7" Type="http://schemas.openxmlformats.org/officeDocument/2006/relationships/image" Target="cid:image003.jpg@01D54DF2.70B03C40" TargetMode="External"/><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cid:image002.jpg@01D54DF2.70B03C40" TargetMode="External"/><Relationship Id="rId4" Type="http://schemas.openxmlformats.org/officeDocument/2006/relationships/image" Target="../media/image36.jpeg"/></Relationships>
</file>

<file path=ppt/slides/_rels/slide32.xml.rels><?xml version="1.0" encoding="UTF-8" standalone="yes"?>
<Relationships xmlns="http://schemas.openxmlformats.org/package/2006/relationships"><Relationship Id="rId3" Type="http://schemas.openxmlformats.org/officeDocument/2006/relationships/image" Target="cid:image001.jpg@01D54DF2.70B03C40" TargetMode="External"/><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1C7E68-E5FA-4A50-A32B-C0EC9605ED37}"/>
              </a:ext>
            </a:extLst>
          </p:cNvPr>
          <p:cNvSpPr>
            <a:spLocks noGrp="1"/>
          </p:cNvSpPr>
          <p:nvPr>
            <p:ph type="ctrTitle"/>
          </p:nvPr>
        </p:nvSpPr>
        <p:spPr/>
        <p:txBody>
          <a:bodyPr/>
          <a:lstStyle/>
          <a:p>
            <a:r>
              <a:rPr lang="nl-BE" dirty="0"/>
              <a:t>Commissie Mens, Samenleving &amp; Ruimte</a:t>
            </a:r>
            <a:endParaRPr lang="nl-NL" dirty="0"/>
          </a:p>
        </p:txBody>
      </p:sp>
      <p:sp>
        <p:nvSpPr>
          <p:cNvPr id="3" name="Ondertitel 2">
            <a:extLst>
              <a:ext uri="{FF2B5EF4-FFF2-40B4-BE49-F238E27FC236}">
                <a16:creationId xmlns:a16="http://schemas.microsoft.com/office/drawing/2014/main" id="{2DD4FCA4-8C1F-4034-8E90-7462E3178642}"/>
              </a:ext>
            </a:extLst>
          </p:cNvPr>
          <p:cNvSpPr>
            <a:spLocks noGrp="1"/>
          </p:cNvSpPr>
          <p:nvPr>
            <p:ph type="subTitle" idx="1"/>
          </p:nvPr>
        </p:nvSpPr>
        <p:spPr/>
        <p:txBody>
          <a:bodyPr/>
          <a:lstStyle/>
          <a:p>
            <a:r>
              <a:rPr lang="nl-BE" dirty="0"/>
              <a:t>Dienst Mobiliteit – 12 september 2019</a:t>
            </a:r>
            <a:endParaRPr lang="nl-NL" dirty="0"/>
          </a:p>
        </p:txBody>
      </p:sp>
      <p:sp>
        <p:nvSpPr>
          <p:cNvPr id="4" name="Tijdelijke aanduiding voor afbeelding 3">
            <a:extLst>
              <a:ext uri="{FF2B5EF4-FFF2-40B4-BE49-F238E27FC236}">
                <a16:creationId xmlns:a16="http://schemas.microsoft.com/office/drawing/2014/main" id="{2434C71F-8B48-40EF-AA10-941C19EFD8E8}"/>
              </a:ext>
            </a:extLst>
          </p:cNvPr>
          <p:cNvSpPr>
            <a:spLocks noGrp="1"/>
          </p:cNvSpPr>
          <p:nvPr>
            <p:ph type="pic" idx="10"/>
          </p:nvPr>
        </p:nvSpPr>
        <p:spPr/>
      </p:sp>
    </p:spTree>
    <p:extLst>
      <p:ext uri="{BB962C8B-B14F-4D97-AF65-F5344CB8AC3E}">
        <p14:creationId xmlns:p14="http://schemas.microsoft.com/office/powerpoint/2010/main" val="19845822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671ED7-80DE-497C-9562-1B2745440190}"/>
              </a:ext>
            </a:extLst>
          </p:cNvPr>
          <p:cNvSpPr>
            <a:spLocks noGrp="1"/>
          </p:cNvSpPr>
          <p:nvPr>
            <p:ph type="title"/>
          </p:nvPr>
        </p:nvSpPr>
        <p:spPr>
          <a:xfrm>
            <a:off x="0" y="308194"/>
            <a:ext cx="7977930" cy="1143000"/>
          </a:xfrm>
        </p:spPr>
        <p:txBody>
          <a:bodyPr>
            <a:noAutofit/>
          </a:bodyPr>
          <a:lstStyle/>
          <a:p>
            <a:pPr algn="r"/>
            <a:r>
              <a:rPr lang="nl-NL" sz="2000" dirty="0"/>
              <a:t>Aanvullend reglement Groot-</a:t>
            </a:r>
            <a:r>
              <a:rPr lang="nl-NL" sz="2000" dirty="0" err="1"/>
              <a:t>Bijgaardenstraat</a:t>
            </a:r>
            <a:r>
              <a:rPr lang="nl-NL" sz="2000" dirty="0"/>
              <a:t>:</a:t>
            </a:r>
            <a:br>
              <a:rPr lang="nl-NL" sz="2000" dirty="0"/>
            </a:br>
            <a:r>
              <a:rPr lang="nl-NL" sz="2000" dirty="0"/>
              <a:t> aanbrengen onderbroken aslijn </a:t>
            </a:r>
          </a:p>
        </p:txBody>
      </p:sp>
      <p:pic>
        <p:nvPicPr>
          <p:cNvPr id="3" name="Afbeelding 2">
            <a:extLst>
              <a:ext uri="{FF2B5EF4-FFF2-40B4-BE49-F238E27FC236}">
                <a16:creationId xmlns:a16="http://schemas.microsoft.com/office/drawing/2014/main" id="{7C43FA3A-342D-49F9-8546-3ED5084FA044}"/>
              </a:ext>
            </a:extLst>
          </p:cNvPr>
          <p:cNvPicPr>
            <a:picLocks noChangeAspect="1"/>
          </p:cNvPicPr>
          <p:nvPr/>
        </p:nvPicPr>
        <p:blipFill>
          <a:blip r:embed="rId2"/>
          <a:stretch>
            <a:fillRect/>
          </a:stretch>
        </p:blipFill>
        <p:spPr>
          <a:xfrm>
            <a:off x="226503" y="1255916"/>
            <a:ext cx="4764947" cy="2736916"/>
          </a:xfrm>
          <a:prstGeom prst="rect">
            <a:avLst/>
          </a:prstGeom>
        </p:spPr>
      </p:pic>
      <p:pic>
        <p:nvPicPr>
          <p:cNvPr id="5" name="Afbeelding 4">
            <a:extLst>
              <a:ext uri="{FF2B5EF4-FFF2-40B4-BE49-F238E27FC236}">
                <a16:creationId xmlns:a16="http://schemas.microsoft.com/office/drawing/2014/main" id="{6F3A124B-790F-4806-8C0D-137AB40883CD}"/>
              </a:ext>
            </a:extLst>
          </p:cNvPr>
          <p:cNvPicPr>
            <a:picLocks noChangeAspect="1"/>
          </p:cNvPicPr>
          <p:nvPr/>
        </p:nvPicPr>
        <p:blipFill>
          <a:blip r:embed="rId3"/>
          <a:stretch>
            <a:fillRect/>
          </a:stretch>
        </p:blipFill>
        <p:spPr>
          <a:xfrm>
            <a:off x="3850547" y="3380746"/>
            <a:ext cx="5066950" cy="2812768"/>
          </a:xfrm>
          <a:prstGeom prst="rect">
            <a:avLst/>
          </a:prstGeom>
        </p:spPr>
      </p:pic>
    </p:spTree>
    <p:extLst>
      <p:ext uri="{BB962C8B-B14F-4D97-AF65-F5344CB8AC3E}">
        <p14:creationId xmlns:p14="http://schemas.microsoft.com/office/powerpoint/2010/main" val="9033028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671ED7-80DE-497C-9562-1B2745440190}"/>
              </a:ext>
            </a:extLst>
          </p:cNvPr>
          <p:cNvSpPr>
            <a:spLocks noGrp="1"/>
          </p:cNvSpPr>
          <p:nvPr>
            <p:ph type="title"/>
          </p:nvPr>
        </p:nvSpPr>
        <p:spPr>
          <a:xfrm>
            <a:off x="0" y="308194"/>
            <a:ext cx="7977930" cy="1143000"/>
          </a:xfrm>
        </p:spPr>
        <p:txBody>
          <a:bodyPr>
            <a:noAutofit/>
          </a:bodyPr>
          <a:lstStyle/>
          <a:p>
            <a:pPr algn="r"/>
            <a:r>
              <a:rPr lang="nl-NL" sz="2000" dirty="0"/>
              <a:t>Aanvullend reglement Groot-</a:t>
            </a:r>
            <a:r>
              <a:rPr lang="nl-NL" sz="2000" dirty="0" err="1"/>
              <a:t>Bijgaardenstraat</a:t>
            </a:r>
            <a:r>
              <a:rPr lang="nl-NL" sz="2000" dirty="0"/>
              <a:t>:</a:t>
            </a:r>
            <a:br>
              <a:rPr lang="nl-NL" sz="2000" dirty="0"/>
            </a:br>
            <a:r>
              <a:rPr lang="nl-NL" sz="2000" dirty="0"/>
              <a:t> aanbrengen onderbroken aslijn </a:t>
            </a:r>
          </a:p>
        </p:txBody>
      </p:sp>
      <p:pic>
        <p:nvPicPr>
          <p:cNvPr id="3" name="Afbeelding 2">
            <a:extLst>
              <a:ext uri="{FF2B5EF4-FFF2-40B4-BE49-F238E27FC236}">
                <a16:creationId xmlns:a16="http://schemas.microsoft.com/office/drawing/2014/main" id="{0AB287A8-B2FE-4A13-BBC5-F6EA50B2E6CD}"/>
              </a:ext>
            </a:extLst>
          </p:cNvPr>
          <p:cNvPicPr>
            <a:picLocks noChangeAspect="1"/>
          </p:cNvPicPr>
          <p:nvPr/>
        </p:nvPicPr>
        <p:blipFill>
          <a:blip r:embed="rId2"/>
          <a:stretch>
            <a:fillRect/>
          </a:stretch>
        </p:blipFill>
        <p:spPr>
          <a:xfrm>
            <a:off x="251123" y="1451194"/>
            <a:ext cx="7475684" cy="4679374"/>
          </a:xfrm>
          <a:prstGeom prst="rect">
            <a:avLst/>
          </a:prstGeom>
        </p:spPr>
      </p:pic>
    </p:spTree>
    <p:extLst>
      <p:ext uri="{BB962C8B-B14F-4D97-AF65-F5344CB8AC3E}">
        <p14:creationId xmlns:p14="http://schemas.microsoft.com/office/powerpoint/2010/main" val="31965382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671ED7-80DE-497C-9562-1B2745440190}"/>
              </a:ext>
            </a:extLst>
          </p:cNvPr>
          <p:cNvSpPr>
            <a:spLocks noGrp="1"/>
          </p:cNvSpPr>
          <p:nvPr>
            <p:ph type="title"/>
          </p:nvPr>
        </p:nvSpPr>
        <p:spPr>
          <a:xfrm>
            <a:off x="0" y="308194"/>
            <a:ext cx="7977930" cy="1143000"/>
          </a:xfrm>
        </p:spPr>
        <p:txBody>
          <a:bodyPr>
            <a:noAutofit/>
          </a:bodyPr>
          <a:lstStyle/>
          <a:p>
            <a:pPr algn="r"/>
            <a:r>
              <a:rPr lang="nl-NL" sz="2000" dirty="0"/>
              <a:t>Intergemeentelijk standpunt omtrent openbaar vervoer vervoerregio Vlaamse Rand</a:t>
            </a:r>
            <a:endParaRPr lang="nl-BE" sz="2000" dirty="0"/>
          </a:p>
        </p:txBody>
      </p:sp>
      <p:sp>
        <p:nvSpPr>
          <p:cNvPr id="6" name="Tekstvak 5">
            <a:extLst>
              <a:ext uri="{FF2B5EF4-FFF2-40B4-BE49-F238E27FC236}">
                <a16:creationId xmlns:a16="http://schemas.microsoft.com/office/drawing/2014/main" id="{8FE6E088-4129-40B3-9AAE-E9A12F5B3AF8}"/>
              </a:ext>
            </a:extLst>
          </p:cNvPr>
          <p:cNvSpPr txBox="1"/>
          <p:nvPr/>
        </p:nvSpPr>
        <p:spPr>
          <a:xfrm>
            <a:off x="489007" y="1561157"/>
            <a:ext cx="4359830" cy="646331"/>
          </a:xfrm>
          <a:prstGeom prst="rect">
            <a:avLst/>
          </a:prstGeom>
          <a:solidFill>
            <a:schemeClr val="bg1"/>
          </a:solidFill>
        </p:spPr>
        <p:txBody>
          <a:bodyPr wrap="square" rtlCol="0">
            <a:spAutoFit/>
          </a:bodyPr>
          <a:lstStyle/>
          <a:p>
            <a:r>
              <a:rPr lang="nl-BE" sz="3600" b="1" dirty="0">
                <a:latin typeface="Source Sans Pro" panose="020B0503030403020204" pitchFamily="34" charset="0"/>
                <a:ea typeface="Source Sans Pro" panose="020B0503030403020204" pitchFamily="34" charset="0"/>
              </a:rPr>
              <a:t>Basisbereikbaarheid</a:t>
            </a:r>
          </a:p>
        </p:txBody>
      </p:sp>
      <p:sp>
        <p:nvSpPr>
          <p:cNvPr id="7" name="Tekstvak 6">
            <a:extLst>
              <a:ext uri="{FF2B5EF4-FFF2-40B4-BE49-F238E27FC236}">
                <a16:creationId xmlns:a16="http://schemas.microsoft.com/office/drawing/2014/main" id="{0D1699F9-8042-44EF-8C09-2F8402973F70}"/>
              </a:ext>
            </a:extLst>
          </p:cNvPr>
          <p:cNvSpPr txBox="1"/>
          <p:nvPr/>
        </p:nvSpPr>
        <p:spPr>
          <a:xfrm>
            <a:off x="553673" y="2378090"/>
            <a:ext cx="7004808" cy="3785652"/>
          </a:xfrm>
          <a:prstGeom prst="rect">
            <a:avLst/>
          </a:prstGeom>
          <a:noFill/>
        </p:spPr>
        <p:txBody>
          <a:bodyPr wrap="square" rtlCol="0">
            <a:spAutoFit/>
          </a:bodyPr>
          <a:lstStyle/>
          <a:p>
            <a:r>
              <a:rPr lang="nl-BE" sz="1600" dirty="0">
                <a:latin typeface="Source Sans Pro" panose="020B0503030403020204" pitchFamily="34" charset="0"/>
                <a:ea typeface="Source Sans Pro" panose="020B0503030403020204" pitchFamily="34" charset="0"/>
              </a:rPr>
              <a:t>Voorheen </a:t>
            </a:r>
            <a:r>
              <a:rPr lang="nl-BE" sz="1600" b="1" dirty="0">
                <a:latin typeface="Source Sans Pro" panose="020B0503030403020204" pitchFamily="34" charset="0"/>
                <a:ea typeface="Source Sans Pro" panose="020B0503030403020204" pitchFamily="34" charset="0"/>
              </a:rPr>
              <a:t>decreet BASISMOBILITEIT </a:t>
            </a:r>
            <a:r>
              <a:rPr lang="nl-BE" sz="1600" dirty="0">
                <a:latin typeface="Source Sans Pro" panose="020B0503030403020204" pitchFamily="34" charset="0"/>
                <a:ea typeface="Source Sans Pro" panose="020B0503030403020204" pitchFamily="34" charset="0"/>
              </a:rPr>
              <a:t>(elke inwoner moest een halte op 500 tot 750 meter van deur hebben)</a:t>
            </a:r>
          </a:p>
          <a:p>
            <a:endParaRPr lang="nl-BE" sz="1600" dirty="0">
              <a:latin typeface="Source Sans Pro" panose="020B0503030403020204" pitchFamily="34" charset="0"/>
              <a:ea typeface="Source Sans Pro" panose="020B0503030403020204" pitchFamily="34" charset="0"/>
            </a:endParaRPr>
          </a:p>
          <a:p>
            <a:r>
              <a:rPr lang="nl-BE" sz="1600" dirty="0">
                <a:latin typeface="Source Sans Pro" panose="020B0503030403020204" pitchFamily="34" charset="0"/>
                <a:ea typeface="Source Sans Pro" panose="020B0503030403020204" pitchFamily="34" charset="0"/>
              </a:rPr>
              <a:t>Nu </a:t>
            </a:r>
            <a:r>
              <a:rPr lang="nl-BE" sz="1600" b="1" dirty="0">
                <a:latin typeface="Source Sans Pro" panose="020B0503030403020204" pitchFamily="34" charset="0"/>
                <a:ea typeface="Source Sans Pro" panose="020B0503030403020204" pitchFamily="34" charset="0"/>
              </a:rPr>
              <a:t>decreet BASISBEREIKBAARHEID </a:t>
            </a:r>
          </a:p>
          <a:p>
            <a:pPr marL="742950" lvl="1" indent="-285750">
              <a:buFont typeface="Arial" panose="020B0604020202020204" pitchFamily="34" charset="0"/>
              <a:buChar char="•"/>
            </a:pPr>
            <a:r>
              <a:rPr lang="nl-BE" sz="1600" dirty="0">
                <a:latin typeface="Source Sans Pro" panose="020B0503030403020204" pitchFamily="34" charset="0"/>
                <a:ea typeface="Source Sans Pro" panose="020B0503030403020204" pitchFamily="34" charset="0"/>
              </a:rPr>
              <a:t>15 vervoerregio’s (Sint-Pieters-Leeuw </a:t>
            </a:r>
            <a:r>
              <a:rPr lang="nl-BE" sz="1600" dirty="0">
                <a:latin typeface="Century Gothic" panose="020B0502020202020204" pitchFamily="34" charset="0"/>
                <a:ea typeface="Source Sans Pro" panose="020B0503030403020204" pitchFamily="34" charset="0"/>
              </a:rPr>
              <a:t>→ v</a:t>
            </a:r>
            <a:r>
              <a:rPr lang="nl-BE" sz="1600" dirty="0">
                <a:latin typeface="Source Sans Pro" panose="020B0503030403020204" pitchFamily="34" charset="0"/>
                <a:ea typeface="Source Sans Pro" panose="020B0503030403020204" pitchFamily="34" charset="0"/>
              </a:rPr>
              <a:t>ervoerregio Vlaamse Rand)</a:t>
            </a:r>
          </a:p>
          <a:p>
            <a:pPr marL="742950" lvl="1" indent="-285750">
              <a:buFont typeface="Arial" panose="020B0604020202020204" pitchFamily="34" charset="0"/>
              <a:buChar char="•"/>
            </a:pPr>
            <a:endParaRPr lang="nl-BE" sz="1600" dirty="0">
              <a:latin typeface="Source Sans Pro" panose="020B0503030403020204" pitchFamily="34" charset="0"/>
              <a:ea typeface="Source Sans Pro" panose="020B0503030403020204" pitchFamily="34" charset="0"/>
            </a:endParaRPr>
          </a:p>
          <a:p>
            <a:pPr marL="742950" lvl="1" indent="-285750">
              <a:buFont typeface="Arial" panose="020B0604020202020204" pitchFamily="34" charset="0"/>
              <a:buChar char="•"/>
            </a:pPr>
            <a:endParaRPr lang="nl-BE" sz="1600" dirty="0">
              <a:latin typeface="Source Sans Pro" panose="020B0503030403020204" pitchFamily="34" charset="0"/>
              <a:ea typeface="Source Sans Pro" panose="020B0503030403020204" pitchFamily="34" charset="0"/>
            </a:endParaRPr>
          </a:p>
          <a:p>
            <a:pPr marL="742950" lvl="1" indent="-285750">
              <a:buFont typeface="Arial" panose="020B0604020202020204" pitchFamily="34" charset="0"/>
              <a:buChar char="•"/>
            </a:pPr>
            <a:r>
              <a:rPr lang="nl-BE" sz="1600" dirty="0">
                <a:latin typeface="Source Sans Pro" panose="020B0503030403020204" pitchFamily="34" charset="0"/>
                <a:ea typeface="Source Sans Pro" panose="020B0503030403020204" pitchFamily="34" charset="0"/>
              </a:rPr>
              <a:t>Uitwerken totaal mobiliteitsnetwerk</a:t>
            </a:r>
          </a:p>
          <a:p>
            <a:pPr marL="742950" lvl="1" indent="-285750">
              <a:buFont typeface="Arial" panose="020B0604020202020204" pitchFamily="34" charset="0"/>
              <a:buChar char="•"/>
            </a:pPr>
            <a:r>
              <a:rPr lang="nl-BE" sz="1600" dirty="0">
                <a:latin typeface="Source Sans Pro" panose="020B0503030403020204" pitchFamily="34" charset="0"/>
                <a:ea typeface="Source Sans Pro" panose="020B0503030403020204" pitchFamily="34" charset="0"/>
              </a:rPr>
              <a:t>Faciliteren van combimobiliteit</a:t>
            </a:r>
          </a:p>
          <a:p>
            <a:pPr marL="742950" lvl="1" indent="-285750">
              <a:buFont typeface="Arial" panose="020B0604020202020204" pitchFamily="34" charset="0"/>
              <a:buChar char="•"/>
            </a:pPr>
            <a:r>
              <a:rPr lang="nl-BE" sz="1600" dirty="0">
                <a:latin typeface="Source Sans Pro" panose="020B0503030403020204" pitchFamily="34" charset="0"/>
                <a:ea typeface="Source Sans Pro" panose="020B0503030403020204" pitchFamily="34" charset="0"/>
              </a:rPr>
              <a:t>Opstellen regionaal mobiliteitsplan</a:t>
            </a:r>
          </a:p>
          <a:p>
            <a:pPr marL="742950" lvl="1" indent="-285750">
              <a:buFont typeface="Arial" panose="020B0604020202020204" pitchFamily="34" charset="0"/>
              <a:buChar char="•"/>
            </a:pPr>
            <a:r>
              <a:rPr lang="nl-BE" sz="1600" dirty="0">
                <a:latin typeface="Source Sans Pro" panose="020B0503030403020204" pitchFamily="34" charset="0"/>
                <a:ea typeface="Source Sans Pro" panose="020B0503030403020204" pitchFamily="34" charset="0"/>
              </a:rPr>
              <a:t>Hertekenen van het Vlaamse openbaarvervoerbeleid</a:t>
            </a:r>
          </a:p>
          <a:p>
            <a:pPr marL="1200150" lvl="2" indent="-285750">
              <a:buFont typeface="Courier New" panose="02070309020205020404" pitchFamily="49" charset="0"/>
              <a:buChar char="o"/>
            </a:pPr>
            <a:r>
              <a:rPr lang="nl-BE" sz="1600" dirty="0">
                <a:latin typeface="Source Sans Pro" panose="020B0503030403020204" pitchFamily="34" charset="0"/>
                <a:ea typeface="Source Sans Pro" panose="020B0503030403020204" pitchFamily="34" charset="0"/>
              </a:rPr>
              <a:t>Nieuw vervoersmodel</a:t>
            </a:r>
          </a:p>
          <a:p>
            <a:pPr marL="1200150" lvl="2" indent="-285750">
              <a:buFont typeface="Courier New" panose="02070309020205020404" pitchFamily="49" charset="0"/>
              <a:buChar char="o"/>
            </a:pPr>
            <a:r>
              <a:rPr lang="nl-BE" sz="1600" dirty="0" err="1">
                <a:latin typeface="Source Sans Pro" panose="020B0503030403020204" pitchFamily="34" charset="0"/>
                <a:ea typeface="Source Sans Pro" panose="020B0503030403020204" pitchFamily="34" charset="0"/>
              </a:rPr>
              <a:t>Vraaggestuurde</a:t>
            </a:r>
            <a:r>
              <a:rPr lang="nl-BE" sz="1600" dirty="0">
                <a:latin typeface="Source Sans Pro" panose="020B0503030403020204" pitchFamily="34" charset="0"/>
                <a:ea typeface="Source Sans Pro" panose="020B0503030403020204" pitchFamily="34" charset="0"/>
              </a:rPr>
              <a:t> aanpak (vervoersvraag en vervoersstromen)</a:t>
            </a:r>
          </a:p>
          <a:p>
            <a:pPr marL="1200150" lvl="2" indent="-285750">
              <a:buFont typeface="Courier New" panose="02070309020205020404" pitchFamily="49" charset="0"/>
              <a:buChar char="o"/>
            </a:pPr>
            <a:r>
              <a:rPr lang="nl-BE" sz="1600" dirty="0">
                <a:latin typeface="Source Sans Pro" panose="020B0503030403020204" pitchFamily="34" charset="0"/>
                <a:ea typeface="Source Sans Pro" panose="020B0503030403020204" pitchFamily="34" charset="0"/>
              </a:rPr>
              <a:t>Doel: 7,5% extra reizigers</a:t>
            </a:r>
          </a:p>
          <a:p>
            <a:pPr marL="1200150" lvl="2" indent="-285750">
              <a:buFont typeface="Courier New" panose="02070309020205020404" pitchFamily="49" charset="0"/>
              <a:buChar char="o"/>
            </a:pPr>
            <a:r>
              <a:rPr lang="nl-BE" sz="1600" dirty="0">
                <a:latin typeface="Source Sans Pro" panose="020B0503030403020204" pitchFamily="34" charset="0"/>
                <a:ea typeface="Source Sans Pro" panose="020B0503030403020204" pitchFamily="34" charset="0"/>
              </a:rPr>
              <a:t>Eind 2020 in heel Vlaanderen operationeel</a:t>
            </a:r>
          </a:p>
        </p:txBody>
      </p:sp>
      <p:pic>
        <p:nvPicPr>
          <p:cNvPr id="3" name="Afbeelding 2">
            <a:extLst>
              <a:ext uri="{FF2B5EF4-FFF2-40B4-BE49-F238E27FC236}">
                <a16:creationId xmlns:a16="http://schemas.microsoft.com/office/drawing/2014/main" id="{73C73966-64DC-4E9C-B910-AD4BEFE971D9}"/>
              </a:ext>
            </a:extLst>
          </p:cNvPr>
          <p:cNvPicPr>
            <a:picLocks noChangeAspect="1"/>
          </p:cNvPicPr>
          <p:nvPr/>
        </p:nvPicPr>
        <p:blipFill>
          <a:blip r:embed="rId2"/>
          <a:stretch>
            <a:fillRect/>
          </a:stretch>
        </p:blipFill>
        <p:spPr>
          <a:xfrm>
            <a:off x="4848837" y="3735190"/>
            <a:ext cx="2634143" cy="1065608"/>
          </a:xfrm>
          <a:prstGeom prst="rect">
            <a:avLst/>
          </a:prstGeom>
        </p:spPr>
      </p:pic>
    </p:spTree>
    <p:extLst>
      <p:ext uri="{BB962C8B-B14F-4D97-AF65-F5344CB8AC3E}">
        <p14:creationId xmlns:p14="http://schemas.microsoft.com/office/powerpoint/2010/main" val="27808748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671ED7-80DE-497C-9562-1B2745440190}"/>
              </a:ext>
            </a:extLst>
          </p:cNvPr>
          <p:cNvSpPr>
            <a:spLocks noGrp="1"/>
          </p:cNvSpPr>
          <p:nvPr>
            <p:ph type="title"/>
          </p:nvPr>
        </p:nvSpPr>
        <p:spPr>
          <a:xfrm>
            <a:off x="0" y="308194"/>
            <a:ext cx="7977930" cy="1143000"/>
          </a:xfrm>
        </p:spPr>
        <p:txBody>
          <a:bodyPr>
            <a:noAutofit/>
          </a:bodyPr>
          <a:lstStyle/>
          <a:p>
            <a:pPr algn="r"/>
            <a:r>
              <a:rPr lang="nl-NL" sz="2000" dirty="0"/>
              <a:t>Intergemeentelijk standpunt omtrent openbaar vervoer vervoerregio Vlaamse Rand</a:t>
            </a:r>
            <a:endParaRPr lang="nl-BE" sz="2000" dirty="0"/>
          </a:p>
        </p:txBody>
      </p:sp>
      <p:pic>
        <p:nvPicPr>
          <p:cNvPr id="5" name="Afbeelding 4">
            <a:extLst>
              <a:ext uri="{FF2B5EF4-FFF2-40B4-BE49-F238E27FC236}">
                <a16:creationId xmlns:a16="http://schemas.microsoft.com/office/drawing/2014/main" id="{1C54737D-BB1C-409A-811A-9DA420F3FED0}"/>
              </a:ext>
            </a:extLst>
          </p:cNvPr>
          <p:cNvPicPr>
            <a:picLocks noChangeAspect="1"/>
          </p:cNvPicPr>
          <p:nvPr/>
        </p:nvPicPr>
        <p:blipFill>
          <a:blip r:embed="rId2"/>
          <a:stretch>
            <a:fillRect/>
          </a:stretch>
        </p:blipFill>
        <p:spPr>
          <a:xfrm>
            <a:off x="536895" y="1779649"/>
            <a:ext cx="7373923" cy="4230267"/>
          </a:xfrm>
          <a:prstGeom prst="rect">
            <a:avLst/>
          </a:prstGeom>
        </p:spPr>
      </p:pic>
    </p:spTree>
    <p:extLst>
      <p:ext uri="{BB962C8B-B14F-4D97-AF65-F5344CB8AC3E}">
        <p14:creationId xmlns:p14="http://schemas.microsoft.com/office/powerpoint/2010/main" val="22235066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724988D3-9C07-45DD-80D1-483D986CFC0A}"/>
              </a:ext>
            </a:extLst>
          </p:cNvPr>
          <p:cNvSpPr/>
          <p:nvPr/>
        </p:nvSpPr>
        <p:spPr>
          <a:xfrm>
            <a:off x="483065" y="2021433"/>
            <a:ext cx="7587841" cy="5047536"/>
          </a:xfrm>
          <a:prstGeom prst="rect">
            <a:avLst/>
          </a:prstGeom>
        </p:spPr>
        <p:txBody>
          <a:bodyPr wrap="square">
            <a:spAutoFit/>
          </a:bodyPr>
          <a:lstStyle/>
          <a:p>
            <a:r>
              <a:rPr lang="nl-NL" sz="2800" dirty="0">
                <a:highlight>
                  <a:srgbClr val="C0C0C0"/>
                </a:highlight>
              </a:rPr>
              <a:t>Treinnet</a:t>
            </a:r>
          </a:p>
          <a:p>
            <a:pPr marL="285750" indent="-285750">
              <a:buFont typeface="Arial" panose="020B0604020202020204" pitchFamily="34" charset="0"/>
              <a:buChar char="•"/>
            </a:pPr>
            <a:r>
              <a:rPr lang="nl-NL" b="1" dirty="0"/>
              <a:t>Wie bepaald/coördineert: </a:t>
            </a:r>
            <a:r>
              <a:rPr lang="nl-NL" dirty="0"/>
              <a:t>Federaal</a:t>
            </a:r>
          </a:p>
          <a:p>
            <a:pPr marL="285750" indent="-285750">
              <a:buFont typeface="Arial" panose="020B0604020202020204" pitchFamily="34" charset="0"/>
              <a:buChar char="•"/>
            </a:pPr>
            <a:r>
              <a:rPr lang="nl-NL" b="1" dirty="0"/>
              <a:t>Wie geeft advies: </a:t>
            </a:r>
            <a:r>
              <a:rPr lang="nl-NL" dirty="0"/>
              <a:t>Vlaanderen </a:t>
            </a:r>
          </a:p>
          <a:p>
            <a:endParaRPr lang="nl-NL" dirty="0"/>
          </a:p>
          <a:p>
            <a:r>
              <a:rPr lang="nl-NL" sz="2800" dirty="0" err="1">
                <a:highlight>
                  <a:srgbClr val="C0C0C0"/>
                </a:highlight>
              </a:rPr>
              <a:t>Kernnet</a:t>
            </a:r>
            <a:r>
              <a:rPr lang="nl-NL" sz="2800" dirty="0">
                <a:highlight>
                  <a:srgbClr val="C0C0C0"/>
                </a:highlight>
              </a:rPr>
              <a:t> (A-B-C)</a:t>
            </a:r>
          </a:p>
          <a:p>
            <a:pPr marL="285750" indent="-285750">
              <a:buFont typeface="Arial" panose="020B0604020202020204" pitchFamily="34" charset="0"/>
              <a:buChar char="•"/>
            </a:pPr>
            <a:r>
              <a:rPr lang="nl-NL" b="1" dirty="0"/>
              <a:t>Wie bepaald/coördineert: </a:t>
            </a:r>
            <a:r>
              <a:rPr lang="nl-NL" dirty="0"/>
              <a:t>Vlaanderen </a:t>
            </a:r>
            <a:r>
              <a:rPr lang="nl-NL" sz="1400" dirty="0"/>
              <a:t>(De lijn doet 1</a:t>
            </a:r>
            <a:r>
              <a:rPr lang="nl-NL" sz="1400" baseline="30000" dirty="0"/>
              <a:t>ste</a:t>
            </a:r>
            <a:r>
              <a:rPr lang="nl-NL" sz="1400" dirty="0"/>
              <a:t> voorstel)</a:t>
            </a:r>
          </a:p>
          <a:p>
            <a:pPr marL="285750" indent="-285750">
              <a:buFont typeface="Arial" panose="020B0604020202020204" pitchFamily="34" charset="0"/>
              <a:buChar char="•"/>
            </a:pPr>
            <a:r>
              <a:rPr lang="nl-NL" b="1" dirty="0"/>
              <a:t>Wie geeft advies: </a:t>
            </a:r>
            <a:r>
              <a:rPr lang="nl-NL" dirty="0"/>
              <a:t>Vervoerregio</a:t>
            </a:r>
          </a:p>
          <a:p>
            <a:pPr marL="285750" indent="-285750">
              <a:buFont typeface="Arial" panose="020B0604020202020204" pitchFamily="34" charset="0"/>
              <a:buChar char="•"/>
            </a:pPr>
            <a:r>
              <a:rPr lang="nl-NL" b="1" dirty="0"/>
              <a:t>Wat</a:t>
            </a:r>
            <a:r>
              <a:rPr lang="nl-NL" dirty="0"/>
              <a:t>:</a:t>
            </a:r>
          </a:p>
          <a:p>
            <a:pPr marL="742950" lvl="1" indent="-285750">
              <a:buFont typeface="Courier New" panose="02070309020205020404" pitchFamily="49" charset="0"/>
              <a:buChar char="o"/>
            </a:pPr>
            <a:r>
              <a:rPr lang="nl-NL" dirty="0"/>
              <a:t>Net met voorstedelijke en </a:t>
            </a:r>
            <a:r>
              <a:rPr lang="nl-NL" dirty="0" err="1"/>
              <a:t>interstedelijke</a:t>
            </a:r>
            <a:r>
              <a:rPr lang="nl-NL" dirty="0"/>
              <a:t> verbindingen</a:t>
            </a:r>
          </a:p>
          <a:p>
            <a:pPr marL="742950" lvl="1" indent="-285750">
              <a:buFont typeface="Courier New" panose="02070309020205020404" pitchFamily="49" charset="0"/>
              <a:buChar char="o"/>
            </a:pPr>
            <a:r>
              <a:rPr lang="nl-NL" dirty="0"/>
              <a:t>Grote assen met een hoge vervoersvraag</a:t>
            </a:r>
          </a:p>
          <a:p>
            <a:pPr marL="742950" lvl="1" indent="-285750">
              <a:buFont typeface="Courier New" panose="02070309020205020404" pitchFamily="49" charset="0"/>
              <a:buChar char="o"/>
            </a:pPr>
            <a:r>
              <a:rPr lang="nl-NL" dirty="0"/>
              <a:t>Verbindt kernen met elkaar</a:t>
            </a:r>
          </a:p>
          <a:p>
            <a:pPr marL="742950" lvl="1" indent="-285750">
              <a:buFont typeface="Courier New" panose="02070309020205020404" pitchFamily="49" charset="0"/>
              <a:buChar char="o"/>
            </a:pPr>
            <a:r>
              <a:rPr lang="nl-NL" dirty="0"/>
              <a:t>Bedient belangrijke attractiepolen / overstappunten</a:t>
            </a:r>
          </a:p>
          <a:p>
            <a:pPr marL="742950" lvl="1" indent="-285750">
              <a:buFont typeface="Courier New" panose="02070309020205020404" pitchFamily="49" charset="0"/>
              <a:buChar char="o"/>
            </a:pPr>
            <a:r>
              <a:rPr lang="nl-NL" dirty="0"/>
              <a:t>A-B-C wordt bepaald in functie van intrinsiek potentieel(IP) </a:t>
            </a:r>
          </a:p>
          <a:p>
            <a:pPr lvl="1"/>
            <a:r>
              <a:rPr lang="nl-NL" sz="1200" dirty="0"/>
              <a:t>(potentieel op </a:t>
            </a:r>
            <a:r>
              <a:rPr lang="nl-NL" sz="1200" dirty="0" err="1"/>
              <a:t>dagbasis</a:t>
            </a:r>
            <a:r>
              <a:rPr lang="nl-NL" sz="1200" dirty="0"/>
              <a:t> van een verplaatsingsstroom tussen 2 kernen op basis van de trajectlengte) </a:t>
            </a:r>
          </a:p>
          <a:p>
            <a:pPr marL="1200150" lvl="2" indent="-285750">
              <a:buFont typeface="Wingdings" panose="05000000000000000000" pitchFamily="2" charset="2"/>
              <a:buChar char="§"/>
            </a:pPr>
            <a:r>
              <a:rPr lang="nl-NL" sz="1400" dirty="0"/>
              <a:t>IP 15000 = </a:t>
            </a:r>
            <a:r>
              <a:rPr lang="nl-NL" sz="1400" dirty="0" err="1"/>
              <a:t>kernnet</a:t>
            </a:r>
            <a:r>
              <a:rPr lang="nl-NL" sz="1400" dirty="0"/>
              <a:t> A met een frequentie van 4bussen/uur</a:t>
            </a:r>
          </a:p>
          <a:p>
            <a:pPr marL="1200150" lvl="2" indent="-285750">
              <a:buFont typeface="Wingdings" panose="05000000000000000000" pitchFamily="2" charset="2"/>
              <a:buChar char="§"/>
            </a:pPr>
            <a:r>
              <a:rPr lang="nl-NL" sz="1400" dirty="0"/>
              <a:t>IP 4500 = </a:t>
            </a:r>
            <a:r>
              <a:rPr lang="nl-NL" sz="1400" dirty="0" err="1"/>
              <a:t>kernnet</a:t>
            </a:r>
            <a:r>
              <a:rPr lang="nl-NL" sz="1400" dirty="0"/>
              <a:t> B met een frequentie van 2bussen/uur</a:t>
            </a:r>
          </a:p>
          <a:p>
            <a:pPr marL="1200150" lvl="2" indent="-285750">
              <a:buFont typeface="Wingdings" panose="05000000000000000000" pitchFamily="2" charset="2"/>
              <a:buChar char="§"/>
            </a:pPr>
            <a:r>
              <a:rPr lang="nl-NL" sz="1400" dirty="0"/>
              <a:t>IP 2500 = </a:t>
            </a:r>
            <a:r>
              <a:rPr lang="nl-NL" sz="1400" dirty="0" err="1"/>
              <a:t>kernnet</a:t>
            </a:r>
            <a:r>
              <a:rPr lang="nl-NL" sz="1400" dirty="0"/>
              <a:t> C met een frequentie van 1 bus/uur</a:t>
            </a:r>
          </a:p>
          <a:p>
            <a:pPr lvl="1"/>
            <a:endParaRPr lang="nl-NL" sz="1400" dirty="0"/>
          </a:p>
        </p:txBody>
      </p:sp>
      <p:sp>
        <p:nvSpPr>
          <p:cNvPr id="6" name="Titel 1">
            <a:extLst>
              <a:ext uri="{FF2B5EF4-FFF2-40B4-BE49-F238E27FC236}">
                <a16:creationId xmlns:a16="http://schemas.microsoft.com/office/drawing/2014/main" id="{B3C4D9B7-065A-462F-BD11-70E5384FFA7E}"/>
              </a:ext>
            </a:extLst>
          </p:cNvPr>
          <p:cNvSpPr>
            <a:spLocks noGrp="1"/>
          </p:cNvSpPr>
          <p:nvPr>
            <p:ph type="title"/>
          </p:nvPr>
        </p:nvSpPr>
        <p:spPr>
          <a:xfrm>
            <a:off x="0" y="308194"/>
            <a:ext cx="7977930" cy="1143000"/>
          </a:xfrm>
        </p:spPr>
        <p:txBody>
          <a:bodyPr>
            <a:noAutofit/>
          </a:bodyPr>
          <a:lstStyle/>
          <a:p>
            <a:pPr algn="r"/>
            <a:r>
              <a:rPr lang="nl-NL" sz="2000" dirty="0"/>
              <a:t>Intergemeentelijk standpunt omtrent openbaar vervoer vervoerregio Vlaamse Rand</a:t>
            </a:r>
            <a:endParaRPr lang="nl-BE" sz="2000" dirty="0"/>
          </a:p>
        </p:txBody>
      </p:sp>
      <p:sp>
        <p:nvSpPr>
          <p:cNvPr id="8" name="Tekstvak 7">
            <a:extLst>
              <a:ext uri="{FF2B5EF4-FFF2-40B4-BE49-F238E27FC236}">
                <a16:creationId xmlns:a16="http://schemas.microsoft.com/office/drawing/2014/main" id="{0A83DBA6-D828-4B7A-A795-E231D91E21CF}"/>
              </a:ext>
            </a:extLst>
          </p:cNvPr>
          <p:cNvSpPr txBox="1"/>
          <p:nvPr/>
        </p:nvSpPr>
        <p:spPr>
          <a:xfrm>
            <a:off x="483065" y="1235997"/>
            <a:ext cx="3241647" cy="646331"/>
          </a:xfrm>
          <a:prstGeom prst="rect">
            <a:avLst/>
          </a:prstGeom>
          <a:noFill/>
        </p:spPr>
        <p:txBody>
          <a:bodyPr wrap="square" rtlCol="0">
            <a:spAutoFit/>
          </a:bodyPr>
          <a:lstStyle/>
          <a:p>
            <a:r>
              <a:rPr lang="nl-BE" sz="3600" b="1" dirty="0">
                <a:latin typeface="Source Sans Pro" panose="020B0503030403020204" pitchFamily="34" charset="0"/>
                <a:ea typeface="Source Sans Pro" panose="020B0503030403020204" pitchFamily="34" charset="0"/>
              </a:rPr>
              <a:t>Netwerklagen</a:t>
            </a:r>
          </a:p>
        </p:txBody>
      </p:sp>
      <p:pic>
        <p:nvPicPr>
          <p:cNvPr id="10" name="Afbeelding 9">
            <a:extLst>
              <a:ext uri="{FF2B5EF4-FFF2-40B4-BE49-F238E27FC236}">
                <a16:creationId xmlns:a16="http://schemas.microsoft.com/office/drawing/2014/main" id="{3B58A1D6-8330-48CC-B941-7034807CF764}"/>
              </a:ext>
            </a:extLst>
          </p:cNvPr>
          <p:cNvPicPr>
            <a:picLocks noChangeAspect="1"/>
          </p:cNvPicPr>
          <p:nvPr/>
        </p:nvPicPr>
        <p:blipFill rotWithShape="1">
          <a:blip r:embed="rId2"/>
          <a:srcRect l="10412" t="23571" r="3340"/>
          <a:stretch/>
        </p:blipFill>
        <p:spPr>
          <a:xfrm>
            <a:off x="4499994" y="1451194"/>
            <a:ext cx="3477936" cy="1768085"/>
          </a:xfrm>
          <a:prstGeom prst="rect">
            <a:avLst/>
          </a:prstGeom>
        </p:spPr>
      </p:pic>
      <p:sp>
        <p:nvSpPr>
          <p:cNvPr id="11" name="Ovaal 10">
            <a:extLst>
              <a:ext uri="{FF2B5EF4-FFF2-40B4-BE49-F238E27FC236}">
                <a16:creationId xmlns:a16="http://schemas.microsoft.com/office/drawing/2014/main" id="{B4E47231-7A01-40B1-AFB9-CE9874936CC9}"/>
              </a:ext>
            </a:extLst>
          </p:cNvPr>
          <p:cNvSpPr/>
          <p:nvPr/>
        </p:nvSpPr>
        <p:spPr>
          <a:xfrm>
            <a:off x="5813572" y="1559162"/>
            <a:ext cx="2080468" cy="9155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9052732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724988D3-9C07-45DD-80D1-483D986CFC0A}"/>
              </a:ext>
            </a:extLst>
          </p:cNvPr>
          <p:cNvSpPr/>
          <p:nvPr/>
        </p:nvSpPr>
        <p:spPr>
          <a:xfrm>
            <a:off x="483065" y="2021433"/>
            <a:ext cx="7587841" cy="3724096"/>
          </a:xfrm>
          <a:prstGeom prst="rect">
            <a:avLst/>
          </a:prstGeom>
        </p:spPr>
        <p:txBody>
          <a:bodyPr wrap="square">
            <a:spAutoFit/>
          </a:bodyPr>
          <a:lstStyle/>
          <a:p>
            <a:r>
              <a:rPr lang="nl-NL" sz="2800" dirty="0">
                <a:highlight>
                  <a:srgbClr val="C0C0C0"/>
                </a:highlight>
              </a:rPr>
              <a:t>Aanvullend net</a:t>
            </a:r>
          </a:p>
          <a:p>
            <a:pPr marL="285750" indent="-285750">
              <a:buFont typeface="Arial" panose="020B0604020202020204" pitchFamily="34" charset="0"/>
              <a:buChar char="•"/>
            </a:pPr>
            <a:endParaRPr lang="nl-NL" b="1" dirty="0"/>
          </a:p>
          <a:p>
            <a:pPr marL="285750" indent="-285750">
              <a:buFont typeface="Arial" panose="020B0604020202020204" pitchFamily="34" charset="0"/>
              <a:buChar char="•"/>
            </a:pPr>
            <a:endParaRPr lang="nl-NL" b="1" dirty="0"/>
          </a:p>
          <a:p>
            <a:pPr marL="285750" indent="-285750">
              <a:buFont typeface="Arial" panose="020B0604020202020204" pitchFamily="34" charset="0"/>
              <a:buChar char="•"/>
            </a:pPr>
            <a:r>
              <a:rPr lang="nl-NL" b="1" dirty="0"/>
              <a:t>Wie bepaald/coördineert: </a:t>
            </a:r>
            <a:r>
              <a:rPr lang="nl-NL" dirty="0"/>
              <a:t>Vervoerregio </a:t>
            </a:r>
            <a:r>
              <a:rPr lang="nl-NL" sz="1400" dirty="0"/>
              <a:t>(De lijn doet 1</a:t>
            </a:r>
            <a:r>
              <a:rPr lang="nl-NL" sz="1400" baseline="30000" dirty="0"/>
              <a:t>ste</a:t>
            </a:r>
            <a:r>
              <a:rPr lang="nl-NL" sz="1400" dirty="0"/>
              <a:t> voorstel)</a:t>
            </a:r>
          </a:p>
          <a:p>
            <a:pPr marL="285750" indent="-285750">
              <a:buFont typeface="Arial" panose="020B0604020202020204" pitchFamily="34" charset="0"/>
              <a:buChar char="•"/>
            </a:pPr>
            <a:r>
              <a:rPr lang="nl-NL" b="1" dirty="0"/>
              <a:t>Wie geeft advies: </a:t>
            </a:r>
            <a:r>
              <a:rPr lang="nl-NL" dirty="0"/>
              <a:t>Gemeente / Vlaanderen </a:t>
            </a:r>
          </a:p>
          <a:p>
            <a:pPr marL="285750" indent="-285750">
              <a:buFont typeface="Arial" panose="020B0604020202020204" pitchFamily="34" charset="0"/>
              <a:buChar char="•"/>
            </a:pPr>
            <a:r>
              <a:rPr lang="nl-NL" b="1" dirty="0"/>
              <a:t>Wat</a:t>
            </a:r>
            <a:r>
              <a:rPr lang="nl-NL" dirty="0"/>
              <a:t>:</a:t>
            </a:r>
          </a:p>
          <a:p>
            <a:pPr marL="742950" lvl="1" indent="-285750">
              <a:buFont typeface="Courier New" panose="02070309020205020404" pitchFamily="49" charset="0"/>
              <a:buChar char="o"/>
            </a:pPr>
            <a:r>
              <a:rPr lang="nl-NL" dirty="0"/>
              <a:t>Tak aan op het </a:t>
            </a:r>
            <a:r>
              <a:rPr lang="nl-NL" dirty="0" err="1"/>
              <a:t>kernnet</a:t>
            </a:r>
            <a:r>
              <a:rPr lang="nl-NL" dirty="0"/>
              <a:t> en is de verbinding met o.a. buitenwijken en kleinere kernen</a:t>
            </a:r>
          </a:p>
          <a:p>
            <a:pPr marL="742950" lvl="1" indent="-285750">
              <a:buFont typeface="Courier New" panose="02070309020205020404" pitchFamily="49" charset="0"/>
              <a:buChar char="o"/>
            </a:pPr>
            <a:r>
              <a:rPr lang="nl-NL" dirty="0"/>
              <a:t>Spitsuurritten naar de scholen en tewerkstellingsconcentraties </a:t>
            </a:r>
          </a:p>
          <a:p>
            <a:pPr marL="742950" lvl="1" indent="-285750">
              <a:buFont typeface="Courier New" panose="02070309020205020404" pitchFamily="49" charset="0"/>
              <a:buChar char="o"/>
            </a:pPr>
            <a:r>
              <a:rPr lang="nl-NL" dirty="0"/>
              <a:t>Intrinsiek potentieel(IP) </a:t>
            </a:r>
          </a:p>
          <a:p>
            <a:pPr marL="1200150" lvl="2" indent="-285750">
              <a:buFont typeface="Wingdings" panose="05000000000000000000" pitchFamily="2" charset="2"/>
              <a:buChar char="§"/>
            </a:pPr>
            <a:r>
              <a:rPr lang="nl-NL" sz="1400" dirty="0"/>
              <a:t>IP 1000 = aanvullend net met een frequentie van 1bus/uur</a:t>
            </a:r>
          </a:p>
          <a:p>
            <a:endParaRPr lang="nl-NL" dirty="0"/>
          </a:p>
          <a:p>
            <a:pPr lvl="1"/>
            <a:endParaRPr lang="nl-NL" sz="1400" dirty="0"/>
          </a:p>
        </p:txBody>
      </p:sp>
      <p:sp>
        <p:nvSpPr>
          <p:cNvPr id="6" name="Titel 1">
            <a:extLst>
              <a:ext uri="{FF2B5EF4-FFF2-40B4-BE49-F238E27FC236}">
                <a16:creationId xmlns:a16="http://schemas.microsoft.com/office/drawing/2014/main" id="{B3C4D9B7-065A-462F-BD11-70E5384FFA7E}"/>
              </a:ext>
            </a:extLst>
          </p:cNvPr>
          <p:cNvSpPr>
            <a:spLocks noGrp="1"/>
          </p:cNvSpPr>
          <p:nvPr>
            <p:ph type="title"/>
          </p:nvPr>
        </p:nvSpPr>
        <p:spPr>
          <a:xfrm>
            <a:off x="0" y="308194"/>
            <a:ext cx="7977930" cy="1143000"/>
          </a:xfrm>
        </p:spPr>
        <p:txBody>
          <a:bodyPr>
            <a:noAutofit/>
          </a:bodyPr>
          <a:lstStyle/>
          <a:p>
            <a:pPr algn="r"/>
            <a:r>
              <a:rPr lang="nl-NL" sz="2000" dirty="0"/>
              <a:t>Intergemeentelijk standpunt omtrent openbaar vervoer vervoerregio Vlaamse Rand</a:t>
            </a:r>
            <a:endParaRPr lang="nl-BE" sz="2000" dirty="0"/>
          </a:p>
        </p:txBody>
      </p:sp>
      <p:sp>
        <p:nvSpPr>
          <p:cNvPr id="8" name="Tekstvak 7">
            <a:extLst>
              <a:ext uri="{FF2B5EF4-FFF2-40B4-BE49-F238E27FC236}">
                <a16:creationId xmlns:a16="http://schemas.microsoft.com/office/drawing/2014/main" id="{0A83DBA6-D828-4B7A-A795-E231D91E21CF}"/>
              </a:ext>
            </a:extLst>
          </p:cNvPr>
          <p:cNvSpPr txBox="1"/>
          <p:nvPr/>
        </p:nvSpPr>
        <p:spPr>
          <a:xfrm>
            <a:off x="483065" y="1235997"/>
            <a:ext cx="3241647" cy="646331"/>
          </a:xfrm>
          <a:prstGeom prst="rect">
            <a:avLst/>
          </a:prstGeom>
          <a:noFill/>
        </p:spPr>
        <p:txBody>
          <a:bodyPr wrap="square" rtlCol="0">
            <a:spAutoFit/>
          </a:bodyPr>
          <a:lstStyle/>
          <a:p>
            <a:r>
              <a:rPr lang="nl-BE" sz="3600" b="1" dirty="0">
                <a:latin typeface="Source Sans Pro" panose="020B0503030403020204" pitchFamily="34" charset="0"/>
                <a:ea typeface="Source Sans Pro" panose="020B0503030403020204" pitchFamily="34" charset="0"/>
              </a:rPr>
              <a:t>Netwerklagen</a:t>
            </a:r>
          </a:p>
        </p:txBody>
      </p:sp>
      <p:pic>
        <p:nvPicPr>
          <p:cNvPr id="5" name="Afbeelding 4">
            <a:extLst>
              <a:ext uri="{FF2B5EF4-FFF2-40B4-BE49-F238E27FC236}">
                <a16:creationId xmlns:a16="http://schemas.microsoft.com/office/drawing/2014/main" id="{5D317C9C-8075-4199-8C24-A7F053733473}"/>
              </a:ext>
            </a:extLst>
          </p:cNvPr>
          <p:cNvPicPr>
            <a:picLocks noChangeAspect="1"/>
          </p:cNvPicPr>
          <p:nvPr/>
        </p:nvPicPr>
        <p:blipFill rotWithShape="1">
          <a:blip r:embed="rId2"/>
          <a:srcRect l="10412" t="23571" r="3340"/>
          <a:stretch/>
        </p:blipFill>
        <p:spPr>
          <a:xfrm>
            <a:off x="4891916" y="1451194"/>
            <a:ext cx="3086014" cy="1568843"/>
          </a:xfrm>
          <a:prstGeom prst="rect">
            <a:avLst/>
          </a:prstGeom>
        </p:spPr>
      </p:pic>
      <p:sp>
        <p:nvSpPr>
          <p:cNvPr id="7" name="Ovaal 6">
            <a:extLst>
              <a:ext uri="{FF2B5EF4-FFF2-40B4-BE49-F238E27FC236}">
                <a16:creationId xmlns:a16="http://schemas.microsoft.com/office/drawing/2014/main" id="{06124EF7-97DE-4365-AE1B-7C8EDAA7532C}"/>
              </a:ext>
            </a:extLst>
          </p:cNvPr>
          <p:cNvSpPr/>
          <p:nvPr/>
        </p:nvSpPr>
        <p:spPr>
          <a:xfrm>
            <a:off x="5998127" y="2189527"/>
            <a:ext cx="1803633" cy="50333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6401161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724988D3-9C07-45DD-80D1-483D986CFC0A}"/>
              </a:ext>
            </a:extLst>
          </p:cNvPr>
          <p:cNvSpPr/>
          <p:nvPr/>
        </p:nvSpPr>
        <p:spPr>
          <a:xfrm>
            <a:off x="483065" y="2021433"/>
            <a:ext cx="7587841" cy="3785652"/>
          </a:xfrm>
          <a:prstGeom prst="rect">
            <a:avLst/>
          </a:prstGeom>
        </p:spPr>
        <p:txBody>
          <a:bodyPr wrap="square">
            <a:spAutoFit/>
          </a:bodyPr>
          <a:lstStyle/>
          <a:p>
            <a:r>
              <a:rPr lang="nl-NL" sz="2800" dirty="0">
                <a:highlight>
                  <a:srgbClr val="C0C0C0"/>
                </a:highlight>
              </a:rPr>
              <a:t>Vervoer op maat</a:t>
            </a:r>
          </a:p>
          <a:p>
            <a:pPr marL="285750" indent="-285750">
              <a:buFont typeface="Arial" panose="020B0604020202020204" pitchFamily="34" charset="0"/>
              <a:buChar char="•"/>
            </a:pPr>
            <a:endParaRPr lang="nl-NL" b="1" dirty="0"/>
          </a:p>
          <a:p>
            <a:pPr marL="285750" indent="-285750">
              <a:buFont typeface="Arial" panose="020B0604020202020204" pitchFamily="34" charset="0"/>
              <a:buChar char="•"/>
            </a:pPr>
            <a:endParaRPr lang="nl-NL" b="1" dirty="0"/>
          </a:p>
          <a:p>
            <a:pPr marL="285750" indent="-285750">
              <a:buFont typeface="Arial" panose="020B0604020202020204" pitchFamily="34" charset="0"/>
              <a:buChar char="•"/>
            </a:pPr>
            <a:r>
              <a:rPr lang="nl-NL" b="1" dirty="0"/>
              <a:t>Wie bepaald/coördineert: </a:t>
            </a:r>
            <a:r>
              <a:rPr lang="nl-NL" dirty="0"/>
              <a:t>Vervoerregio </a:t>
            </a:r>
          </a:p>
          <a:p>
            <a:pPr marL="285750" indent="-285750">
              <a:buFont typeface="Arial" panose="020B0604020202020204" pitchFamily="34" charset="0"/>
              <a:buChar char="•"/>
            </a:pPr>
            <a:r>
              <a:rPr lang="nl-NL" b="1" dirty="0"/>
              <a:t>Wie geeft advies: </a:t>
            </a:r>
            <a:r>
              <a:rPr lang="nl-NL" dirty="0"/>
              <a:t>Gemeente / Vlaanderen </a:t>
            </a:r>
          </a:p>
          <a:p>
            <a:pPr marL="285750" indent="-285750">
              <a:buFont typeface="Arial" panose="020B0604020202020204" pitchFamily="34" charset="0"/>
              <a:buChar char="•"/>
            </a:pPr>
            <a:r>
              <a:rPr lang="nl-NL" b="1" dirty="0"/>
              <a:t>Wat</a:t>
            </a:r>
            <a:r>
              <a:rPr lang="nl-NL" dirty="0"/>
              <a:t>:</a:t>
            </a:r>
          </a:p>
          <a:p>
            <a:pPr marL="742950" lvl="1" indent="-285750">
              <a:buFont typeface="Courier New" panose="02070309020205020404" pitchFamily="49" charset="0"/>
              <a:buChar char="o"/>
            </a:pPr>
            <a:r>
              <a:rPr lang="nl-NL" dirty="0"/>
              <a:t>Lokale en private vervoerinitiatieven</a:t>
            </a:r>
          </a:p>
          <a:p>
            <a:pPr marL="742950" lvl="1" indent="-285750">
              <a:buFont typeface="Courier New" panose="02070309020205020404" pitchFamily="49" charset="0"/>
              <a:buChar char="o"/>
            </a:pPr>
            <a:r>
              <a:rPr lang="nl-NL" dirty="0"/>
              <a:t>Waar geen regulier openbaar vervoer wordt aangeboden</a:t>
            </a:r>
          </a:p>
          <a:p>
            <a:pPr marL="742950" lvl="1" indent="-285750">
              <a:buFont typeface="Courier New" panose="02070309020205020404" pitchFamily="49" charset="0"/>
              <a:buChar char="o"/>
            </a:pPr>
            <a:r>
              <a:rPr lang="nl-NL" dirty="0"/>
              <a:t>Flexibel </a:t>
            </a:r>
            <a:r>
              <a:rPr lang="nl-NL" dirty="0" err="1"/>
              <a:t>vraaggestuurd</a:t>
            </a:r>
            <a:r>
              <a:rPr lang="nl-NL" dirty="0"/>
              <a:t> </a:t>
            </a:r>
            <a:r>
              <a:rPr lang="nl-NL" dirty="0" err="1"/>
              <a:t>colletief</a:t>
            </a:r>
            <a:r>
              <a:rPr lang="nl-NL" dirty="0"/>
              <a:t> vervoer </a:t>
            </a:r>
          </a:p>
          <a:p>
            <a:pPr marL="742950" lvl="1" indent="-285750">
              <a:buFont typeface="Courier New" panose="02070309020205020404" pitchFamily="49" charset="0"/>
              <a:buChar char="o"/>
            </a:pPr>
            <a:r>
              <a:rPr lang="nl-NL" dirty="0"/>
              <a:t>Voor- en natransport </a:t>
            </a:r>
            <a:r>
              <a:rPr lang="nl-NL" sz="1400" dirty="0"/>
              <a:t>(deel)fietsen, taxi, klein busje, </a:t>
            </a:r>
            <a:r>
              <a:rPr lang="nl-NL" sz="1400" dirty="0" err="1"/>
              <a:t>marktbus</a:t>
            </a:r>
            <a:r>
              <a:rPr lang="nl-NL" sz="1400" dirty="0"/>
              <a:t>, deelwagen</a:t>
            </a:r>
            <a:endParaRPr lang="nl-NL" dirty="0"/>
          </a:p>
          <a:p>
            <a:endParaRPr lang="nl-NL" dirty="0"/>
          </a:p>
          <a:p>
            <a:r>
              <a:rPr lang="nl-NL" dirty="0">
                <a:latin typeface="Century Gothic" panose="020B0502020202020204" pitchFamily="34" charset="0"/>
              </a:rPr>
              <a:t>→ mobiliteitscentrale coördineert</a:t>
            </a:r>
            <a:endParaRPr lang="nl-NL" dirty="0"/>
          </a:p>
          <a:p>
            <a:pPr lvl="1"/>
            <a:endParaRPr lang="nl-NL" sz="1400" dirty="0"/>
          </a:p>
        </p:txBody>
      </p:sp>
      <p:sp>
        <p:nvSpPr>
          <p:cNvPr id="6" name="Titel 1">
            <a:extLst>
              <a:ext uri="{FF2B5EF4-FFF2-40B4-BE49-F238E27FC236}">
                <a16:creationId xmlns:a16="http://schemas.microsoft.com/office/drawing/2014/main" id="{B3C4D9B7-065A-462F-BD11-70E5384FFA7E}"/>
              </a:ext>
            </a:extLst>
          </p:cNvPr>
          <p:cNvSpPr>
            <a:spLocks noGrp="1"/>
          </p:cNvSpPr>
          <p:nvPr>
            <p:ph type="title"/>
          </p:nvPr>
        </p:nvSpPr>
        <p:spPr>
          <a:xfrm>
            <a:off x="0" y="308194"/>
            <a:ext cx="7977930" cy="1143000"/>
          </a:xfrm>
        </p:spPr>
        <p:txBody>
          <a:bodyPr>
            <a:noAutofit/>
          </a:bodyPr>
          <a:lstStyle/>
          <a:p>
            <a:pPr algn="r"/>
            <a:r>
              <a:rPr lang="nl-NL" sz="2000" dirty="0"/>
              <a:t>Intergemeentelijk standpunt omtrent openbaar vervoer vervoerregio Vlaamse Rand</a:t>
            </a:r>
            <a:endParaRPr lang="nl-BE" sz="2000" dirty="0"/>
          </a:p>
        </p:txBody>
      </p:sp>
      <p:sp>
        <p:nvSpPr>
          <p:cNvPr id="8" name="Tekstvak 7">
            <a:extLst>
              <a:ext uri="{FF2B5EF4-FFF2-40B4-BE49-F238E27FC236}">
                <a16:creationId xmlns:a16="http://schemas.microsoft.com/office/drawing/2014/main" id="{0A83DBA6-D828-4B7A-A795-E231D91E21CF}"/>
              </a:ext>
            </a:extLst>
          </p:cNvPr>
          <p:cNvSpPr txBox="1"/>
          <p:nvPr/>
        </p:nvSpPr>
        <p:spPr>
          <a:xfrm>
            <a:off x="483065" y="1235997"/>
            <a:ext cx="3241647" cy="646331"/>
          </a:xfrm>
          <a:prstGeom prst="rect">
            <a:avLst/>
          </a:prstGeom>
          <a:noFill/>
        </p:spPr>
        <p:txBody>
          <a:bodyPr wrap="square" rtlCol="0">
            <a:spAutoFit/>
          </a:bodyPr>
          <a:lstStyle/>
          <a:p>
            <a:r>
              <a:rPr lang="nl-BE" sz="3600" b="1" dirty="0">
                <a:latin typeface="Source Sans Pro" panose="020B0503030403020204" pitchFamily="34" charset="0"/>
                <a:ea typeface="Source Sans Pro" panose="020B0503030403020204" pitchFamily="34" charset="0"/>
              </a:rPr>
              <a:t>Netwerklagen</a:t>
            </a:r>
          </a:p>
        </p:txBody>
      </p:sp>
      <p:pic>
        <p:nvPicPr>
          <p:cNvPr id="5" name="Afbeelding 4">
            <a:extLst>
              <a:ext uri="{FF2B5EF4-FFF2-40B4-BE49-F238E27FC236}">
                <a16:creationId xmlns:a16="http://schemas.microsoft.com/office/drawing/2014/main" id="{5D317C9C-8075-4199-8C24-A7F053733473}"/>
              </a:ext>
            </a:extLst>
          </p:cNvPr>
          <p:cNvPicPr>
            <a:picLocks noChangeAspect="1"/>
          </p:cNvPicPr>
          <p:nvPr/>
        </p:nvPicPr>
        <p:blipFill rotWithShape="1">
          <a:blip r:embed="rId2"/>
          <a:srcRect l="10412" t="23571" r="3340"/>
          <a:stretch/>
        </p:blipFill>
        <p:spPr>
          <a:xfrm>
            <a:off x="4891916" y="1451194"/>
            <a:ext cx="3086014" cy="1568843"/>
          </a:xfrm>
          <a:prstGeom prst="rect">
            <a:avLst/>
          </a:prstGeom>
        </p:spPr>
      </p:pic>
      <p:sp>
        <p:nvSpPr>
          <p:cNvPr id="7" name="Ovaal 6">
            <a:extLst>
              <a:ext uri="{FF2B5EF4-FFF2-40B4-BE49-F238E27FC236}">
                <a16:creationId xmlns:a16="http://schemas.microsoft.com/office/drawing/2014/main" id="{06124EF7-97DE-4365-AE1B-7C8EDAA7532C}"/>
              </a:ext>
            </a:extLst>
          </p:cNvPr>
          <p:cNvSpPr/>
          <p:nvPr/>
        </p:nvSpPr>
        <p:spPr>
          <a:xfrm>
            <a:off x="5368955" y="2416028"/>
            <a:ext cx="2701951" cy="67600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9779733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671ED7-80DE-497C-9562-1B2745440190}"/>
              </a:ext>
            </a:extLst>
          </p:cNvPr>
          <p:cNvSpPr>
            <a:spLocks noGrp="1"/>
          </p:cNvSpPr>
          <p:nvPr>
            <p:ph type="title"/>
          </p:nvPr>
        </p:nvSpPr>
        <p:spPr>
          <a:xfrm>
            <a:off x="0" y="308194"/>
            <a:ext cx="7977930" cy="1143000"/>
          </a:xfrm>
        </p:spPr>
        <p:txBody>
          <a:bodyPr>
            <a:noAutofit/>
          </a:bodyPr>
          <a:lstStyle/>
          <a:p>
            <a:pPr algn="r"/>
            <a:r>
              <a:rPr lang="nl-NL" sz="2000" dirty="0"/>
              <a:t>Intergemeentelijk standpunt omtrent openbaar vervoer vervoerregio Vlaamse Rand</a:t>
            </a:r>
            <a:endParaRPr lang="nl-BE" sz="2000" dirty="0"/>
          </a:p>
        </p:txBody>
      </p:sp>
      <p:pic>
        <p:nvPicPr>
          <p:cNvPr id="3" name="Afbeelding 2">
            <a:extLst>
              <a:ext uri="{FF2B5EF4-FFF2-40B4-BE49-F238E27FC236}">
                <a16:creationId xmlns:a16="http://schemas.microsoft.com/office/drawing/2014/main" id="{8E5D1C90-4751-4232-904B-E427BD6ACDCB}"/>
              </a:ext>
            </a:extLst>
          </p:cNvPr>
          <p:cNvPicPr>
            <a:picLocks noChangeAspect="1"/>
          </p:cNvPicPr>
          <p:nvPr/>
        </p:nvPicPr>
        <p:blipFill>
          <a:blip r:embed="rId2"/>
          <a:stretch>
            <a:fillRect/>
          </a:stretch>
        </p:blipFill>
        <p:spPr>
          <a:xfrm>
            <a:off x="802001" y="1593807"/>
            <a:ext cx="6373927" cy="4597268"/>
          </a:xfrm>
          <a:prstGeom prst="rect">
            <a:avLst/>
          </a:prstGeom>
        </p:spPr>
      </p:pic>
      <p:sp>
        <p:nvSpPr>
          <p:cNvPr id="4" name="Rechthoek 3">
            <a:extLst>
              <a:ext uri="{FF2B5EF4-FFF2-40B4-BE49-F238E27FC236}">
                <a16:creationId xmlns:a16="http://schemas.microsoft.com/office/drawing/2014/main" id="{64B3A2F4-B9BD-4739-BC24-72D3D89693AA}"/>
              </a:ext>
            </a:extLst>
          </p:cNvPr>
          <p:cNvSpPr/>
          <p:nvPr/>
        </p:nvSpPr>
        <p:spPr>
          <a:xfrm>
            <a:off x="947956" y="5603846"/>
            <a:ext cx="1619075" cy="7298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Rechthoek 4">
            <a:extLst>
              <a:ext uri="{FF2B5EF4-FFF2-40B4-BE49-F238E27FC236}">
                <a16:creationId xmlns:a16="http://schemas.microsoft.com/office/drawing/2014/main" id="{9DB5D8E1-CD19-4E3D-97A3-6152AF3D7821}"/>
              </a:ext>
            </a:extLst>
          </p:cNvPr>
          <p:cNvSpPr/>
          <p:nvPr/>
        </p:nvSpPr>
        <p:spPr>
          <a:xfrm>
            <a:off x="725648" y="1956543"/>
            <a:ext cx="6824444" cy="369332"/>
          </a:xfrm>
          <a:prstGeom prst="rect">
            <a:avLst/>
          </a:prstGeom>
        </p:spPr>
        <p:txBody>
          <a:bodyPr wrap="square">
            <a:spAutoFit/>
          </a:bodyPr>
          <a:lstStyle/>
          <a:p>
            <a:r>
              <a:rPr lang="nl-BE" dirty="0">
                <a:latin typeface="Verdana" panose="020B0604030504040204" pitchFamily="34" charset="0"/>
                <a:ea typeface="Calibri" panose="020F0502020204030204" pitchFamily="34" charset="0"/>
                <a:cs typeface="Times New Roman" panose="02020603050405020304" pitchFamily="18" charset="0"/>
              </a:rPr>
              <a:t>Het combineren van verschillende vormen van mobiliteit</a:t>
            </a:r>
            <a:endParaRPr lang="nl-BE" dirty="0"/>
          </a:p>
        </p:txBody>
      </p:sp>
    </p:spTree>
    <p:extLst>
      <p:ext uri="{BB962C8B-B14F-4D97-AF65-F5344CB8AC3E}">
        <p14:creationId xmlns:p14="http://schemas.microsoft.com/office/powerpoint/2010/main" val="30919289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671ED7-80DE-497C-9562-1B2745440190}"/>
              </a:ext>
            </a:extLst>
          </p:cNvPr>
          <p:cNvSpPr>
            <a:spLocks noGrp="1"/>
          </p:cNvSpPr>
          <p:nvPr>
            <p:ph type="title"/>
          </p:nvPr>
        </p:nvSpPr>
        <p:spPr>
          <a:xfrm>
            <a:off x="0" y="308194"/>
            <a:ext cx="7977930" cy="1143000"/>
          </a:xfrm>
        </p:spPr>
        <p:txBody>
          <a:bodyPr>
            <a:noAutofit/>
          </a:bodyPr>
          <a:lstStyle/>
          <a:p>
            <a:pPr algn="r"/>
            <a:r>
              <a:rPr lang="nl-NL" sz="2000" dirty="0"/>
              <a:t>Intergemeentelijk standpunt omtrent openbaar vervoer vervoerregio Vlaamse Rand</a:t>
            </a:r>
            <a:endParaRPr lang="nl-BE" sz="2000" dirty="0"/>
          </a:p>
        </p:txBody>
      </p:sp>
      <p:pic>
        <p:nvPicPr>
          <p:cNvPr id="3" name="Afbeelding 2">
            <a:extLst>
              <a:ext uri="{FF2B5EF4-FFF2-40B4-BE49-F238E27FC236}">
                <a16:creationId xmlns:a16="http://schemas.microsoft.com/office/drawing/2014/main" id="{BCF5FDFF-BA29-4AFF-A6B4-D8D4A9A3F0B2}"/>
              </a:ext>
            </a:extLst>
          </p:cNvPr>
          <p:cNvPicPr>
            <a:picLocks noChangeAspect="1"/>
          </p:cNvPicPr>
          <p:nvPr/>
        </p:nvPicPr>
        <p:blipFill>
          <a:blip r:embed="rId2"/>
          <a:stretch>
            <a:fillRect/>
          </a:stretch>
        </p:blipFill>
        <p:spPr>
          <a:xfrm>
            <a:off x="545285" y="2068073"/>
            <a:ext cx="7248088" cy="3287943"/>
          </a:xfrm>
          <a:prstGeom prst="rect">
            <a:avLst/>
          </a:prstGeom>
        </p:spPr>
      </p:pic>
    </p:spTree>
    <p:extLst>
      <p:ext uri="{BB962C8B-B14F-4D97-AF65-F5344CB8AC3E}">
        <p14:creationId xmlns:p14="http://schemas.microsoft.com/office/powerpoint/2010/main" val="5657130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671ED7-80DE-497C-9562-1B2745440190}"/>
              </a:ext>
            </a:extLst>
          </p:cNvPr>
          <p:cNvSpPr>
            <a:spLocks noGrp="1"/>
          </p:cNvSpPr>
          <p:nvPr>
            <p:ph type="title"/>
          </p:nvPr>
        </p:nvSpPr>
        <p:spPr>
          <a:xfrm>
            <a:off x="0" y="308194"/>
            <a:ext cx="7977930" cy="1143000"/>
          </a:xfrm>
        </p:spPr>
        <p:txBody>
          <a:bodyPr>
            <a:noAutofit/>
          </a:bodyPr>
          <a:lstStyle/>
          <a:p>
            <a:pPr algn="r"/>
            <a:r>
              <a:rPr lang="nl-NL" sz="2000" dirty="0"/>
              <a:t>Intergemeentelijk standpunt omtrent openbaar vervoer vervoerregio Vlaamse Rand</a:t>
            </a:r>
            <a:endParaRPr lang="nl-BE" sz="2000" dirty="0"/>
          </a:p>
        </p:txBody>
      </p:sp>
      <p:pic>
        <p:nvPicPr>
          <p:cNvPr id="3" name="Afbeelding 2">
            <a:extLst>
              <a:ext uri="{FF2B5EF4-FFF2-40B4-BE49-F238E27FC236}">
                <a16:creationId xmlns:a16="http://schemas.microsoft.com/office/drawing/2014/main" id="{0075DD39-8AAE-437E-8B25-F5E990F178E1}"/>
              </a:ext>
            </a:extLst>
          </p:cNvPr>
          <p:cNvPicPr>
            <a:picLocks noChangeAspect="1"/>
          </p:cNvPicPr>
          <p:nvPr/>
        </p:nvPicPr>
        <p:blipFill>
          <a:blip r:embed="rId2"/>
          <a:stretch>
            <a:fillRect/>
          </a:stretch>
        </p:blipFill>
        <p:spPr>
          <a:xfrm>
            <a:off x="557212" y="1409671"/>
            <a:ext cx="7001269" cy="4733954"/>
          </a:xfrm>
          <a:prstGeom prst="rect">
            <a:avLst/>
          </a:prstGeom>
        </p:spPr>
      </p:pic>
      <p:sp>
        <p:nvSpPr>
          <p:cNvPr id="4" name="Rechthoek: afgeronde hoeken 3">
            <a:extLst>
              <a:ext uri="{FF2B5EF4-FFF2-40B4-BE49-F238E27FC236}">
                <a16:creationId xmlns:a16="http://schemas.microsoft.com/office/drawing/2014/main" id="{355461E5-6038-42A1-A00F-54D513DDC2E4}"/>
              </a:ext>
            </a:extLst>
          </p:cNvPr>
          <p:cNvSpPr/>
          <p:nvPr/>
        </p:nvSpPr>
        <p:spPr>
          <a:xfrm>
            <a:off x="557212" y="3699545"/>
            <a:ext cx="7001269" cy="36911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4707372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EC4836D7-EC03-47D9-8FB4-2A44D45736AB}"/>
              </a:ext>
            </a:extLst>
          </p:cNvPr>
          <p:cNvPicPr>
            <a:picLocks noChangeAspect="1"/>
          </p:cNvPicPr>
          <p:nvPr/>
        </p:nvPicPr>
        <p:blipFill>
          <a:blip r:embed="rId2"/>
          <a:stretch>
            <a:fillRect/>
          </a:stretch>
        </p:blipFill>
        <p:spPr>
          <a:xfrm>
            <a:off x="0" y="1248836"/>
            <a:ext cx="9144000" cy="4846889"/>
          </a:xfrm>
          <a:prstGeom prst="rect">
            <a:avLst/>
          </a:prstGeom>
        </p:spPr>
      </p:pic>
      <p:pic>
        <p:nvPicPr>
          <p:cNvPr id="4" name="Afbeelding 3">
            <a:extLst>
              <a:ext uri="{FF2B5EF4-FFF2-40B4-BE49-F238E27FC236}">
                <a16:creationId xmlns:a16="http://schemas.microsoft.com/office/drawing/2014/main" id="{D6C61CAB-CB16-4C4E-9341-4597271C1F91}"/>
              </a:ext>
            </a:extLst>
          </p:cNvPr>
          <p:cNvPicPr>
            <a:picLocks noChangeAspect="1"/>
          </p:cNvPicPr>
          <p:nvPr/>
        </p:nvPicPr>
        <p:blipFill>
          <a:blip r:embed="rId3"/>
          <a:stretch>
            <a:fillRect/>
          </a:stretch>
        </p:blipFill>
        <p:spPr>
          <a:xfrm rot="20232903">
            <a:off x="5521833" y="2574364"/>
            <a:ext cx="1484178" cy="156229"/>
          </a:xfrm>
          <a:prstGeom prst="rect">
            <a:avLst/>
          </a:prstGeom>
        </p:spPr>
      </p:pic>
      <p:pic>
        <p:nvPicPr>
          <p:cNvPr id="5" name="Afbeelding 4">
            <a:extLst>
              <a:ext uri="{FF2B5EF4-FFF2-40B4-BE49-F238E27FC236}">
                <a16:creationId xmlns:a16="http://schemas.microsoft.com/office/drawing/2014/main" id="{50135804-BF83-4D73-9841-BA0A83620485}"/>
              </a:ext>
            </a:extLst>
          </p:cNvPr>
          <p:cNvPicPr>
            <a:picLocks noChangeAspect="1"/>
          </p:cNvPicPr>
          <p:nvPr/>
        </p:nvPicPr>
        <p:blipFill>
          <a:blip r:embed="rId4"/>
          <a:stretch>
            <a:fillRect/>
          </a:stretch>
        </p:blipFill>
        <p:spPr>
          <a:xfrm rot="20572412">
            <a:off x="1331695" y="4373314"/>
            <a:ext cx="1031741" cy="151858"/>
          </a:xfrm>
          <a:prstGeom prst="rect">
            <a:avLst/>
          </a:prstGeom>
        </p:spPr>
      </p:pic>
      <p:pic>
        <p:nvPicPr>
          <p:cNvPr id="7" name="Afbeelding 6">
            <a:extLst>
              <a:ext uri="{FF2B5EF4-FFF2-40B4-BE49-F238E27FC236}">
                <a16:creationId xmlns:a16="http://schemas.microsoft.com/office/drawing/2014/main" id="{631C4566-E61A-44BF-8B43-54EE02AD31FF}"/>
              </a:ext>
            </a:extLst>
          </p:cNvPr>
          <p:cNvPicPr>
            <a:picLocks noChangeAspect="1"/>
          </p:cNvPicPr>
          <p:nvPr/>
        </p:nvPicPr>
        <p:blipFill>
          <a:blip r:embed="rId5"/>
          <a:stretch>
            <a:fillRect/>
          </a:stretch>
        </p:blipFill>
        <p:spPr>
          <a:xfrm rot="201865">
            <a:off x="3853160" y="4452696"/>
            <a:ext cx="1376188" cy="169441"/>
          </a:xfrm>
          <a:prstGeom prst="rect">
            <a:avLst/>
          </a:prstGeom>
        </p:spPr>
      </p:pic>
      <p:sp>
        <p:nvSpPr>
          <p:cNvPr id="11" name="Titel 1">
            <a:extLst>
              <a:ext uri="{FF2B5EF4-FFF2-40B4-BE49-F238E27FC236}">
                <a16:creationId xmlns:a16="http://schemas.microsoft.com/office/drawing/2014/main" id="{BE2CD3CD-FAFC-4198-96FF-6A5B59BDC878}"/>
              </a:ext>
            </a:extLst>
          </p:cNvPr>
          <p:cNvSpPr>
            <a:spLocks noGrp="1"/>
          </p:cNvSpPr>
          <p:nvPr>
            <p:ph type="title"/>
          </p:nvPr>
        </p:nvSpPr>
        <p:spPr>
          <a:xfrm>
            <a:off x="0" y="308194"/>
            <a:ext cx="7977930" cy="1143000"/>
          </a:xfrm>
        </p:spPr>
        <p:txBody>
          <a:bodyPr>
            <a:noAutofit/>
          </a:bodyPr>
          <a:lstStyle/>
          <a:p>
            <a:pPr algn="r"/>
            <a:r>
              <a:rPr lang="nl-NL" sz="2000" dirty="0"/>
              <a:t>Studieopdracht herinrichting route </a:t>
            </a:r>
            <a:br>
              <a:rPr lang="nl-NL" sz="2000" dirty="0"/>
            </a:br>
            <a:r>
              <a:rPr lang="nl-NL" sz="2000" dirty="0"/>
              <a:t>A. Van Cotthemstraat - Klein-</a:t>
            </a:r>
            <a:r>
              <a:rPr lang="nl-NL" sz="2000" dirty="0" err="1"/>
              <a:t>Bijgaardenstraat</a:t>
            </a:r>
            <a:r>
              <a:rPr lang="nl-NL" sz="2000" dirty="0"/>
              <a:t> - Slesbroekstraat </a:t>
            </a:r>
          </a:p>
        </p:txBody>
      </p:sp>
    </p:spTree>
    <p:extLst>
      <p:ext uri="{BB962C8B-B14F-4D97-AF65-F5344CB8AC3E}">
        <p14:creationId xmlns:p14="http://schemas.microsoft.com/office/powerpoint/2010/main" val="25817713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671ED7-80DE-497C-9562-1B2745440190}"/>
              </a:ext>
            </a:extLst>
          </p:cNvPr>
          <p:cNvSpPr>
            <a:spLocks noGrp="1"/>
          </p:cNvSpPr>
          <p:nvPr>
            <p:ph type="title"/>
          </p:nvPr>
        </p:nvSpPr>
        <p:spPr>
          <a:xfrm>
            <a:off x="0" y="308194"/>
            <a:ext cx="7977930" cy="1143000"/>
          </a:xfrm>
        </p:spPr>
        <p:txBody>
          <a:bodyPr>
            <a:noAutofit/>
          </a:bodyPr>
          <a:lstStyle/>
          <a:p>
            <a:pPr algn="r"/>
            <a:r>
              <a:rPr lang="nl-NL" sz="2000" dirty="0"/>
              <a:t>Intergemeentelijk standpunt omtrent openbaar vervoer vervoerregio Vlaamse Rand</a:t>
            </a:r>
            <a:endParaRPr lang="nl-BE" sz="2000" dirty="0"/>
          </a:p>
        </p:txBody>
      </p:sp>
      <p:sp>
        <p:nvSpPr>
          <p:cNvPr id="3" name="Tekstvak 2">
            <a:extLst>
              <a:ext uri="{FF2B5EF4-FFF2-40B4-BE49-F238E27FC236}">
                <a16:creationId xmlns:a16="http://schemas.microsoft.com/office/drawing/2014/main" id="{F751AE44-CABB-432D-8D8C-680AB6A0CC56}"/>
              </a:ext>
            </a:extLst>
          </p:cNvPr>
          <p:cNvSpPr txBox="1"/>
          <p:nvPr/>
        </p:nvSpPr>
        <p:spPr>
          <a:xfrm>
            <a:off x="483065" y="1235997"/>
            <a:ext cx="3241647" cy="646331"/>
          </a:xfrm>
          <a:prstGeom prst="rect">
            <a:avLst/>
          </a:prstGeom>
          <a:noFill/>
        </p:spPr>
        <p:txBody>
          <a:bodyPr wrap="square" rtlCol="0">
            <a:spAutoFit/>
          </a:bodyPr>
          <a:lstStyle/>
          <a:p>
            <a:r>
              <a:rPr lang="nl-BE" sz="3600" b="1" dirty="0" err="1">
                <a:latin typeface="Source Sans Pro" panose="020B0503030403020204" pitchFamily="34" charset="0"/>
                <a:ea typeface="Source Sans Pro" panose="020B0503030403020204" pitchFamily="34" charset="0"/>
              </a:rPr>
              <a:t>Kernnet</a:t>
            </a:r>
            <a:endParaRPr lang="nl-BE" sz="3600" b="1" dirty="0">
              <a:latin typeface="Source Sans Pro" panose="020B0503030403020204" pitchFamily="34" charset="0"/>
              <a:ea typeface="Source Sans Pro" panose="020B0503030403020204" pitchFamily="34" charset="0"/>
            </a:endParaRPr>
          </a:p>
        </p:txBody>
      </p:sp>
      <p:sp>
        <p:nvSpPr>
          <p:cNvPr id="4" name="Rechthoek 3">
            <a:extLst>
              <a:ext uri="{FF2B5EF4-FFF2-40B4-BE49-F238E27FC236}">
                <a16:creationId xmlns:a16="http://schemas.microsoft.com/office/drawing/2014/main" id="{C39AE745-E183-4A8A-AAF0-4E5CF681879A}"/>
              </a:ext>
            </a:extLst>
          </p:cNvPr>
          <p:cNvSpPr/>
          <p:nvPr/>
        </p:nvSpPr>
        <p:spPr>
          <a:xfrm>
            <a:off x="483065" y="2021433"/>
            <a:ext cx="7587841" cy="1446550"/>
          </a:xfrm>
          <a:prstGeom prst="rect">
            <a:avLst/>
          </a:prstGeom>
        </p:spPr>
        <p:txBody>
          <a:bodyPr wrap="square">
            <a:spAutoFit/>
          </a:bodyPr>
          <a:lstStyle/>
          <a:p>
            <a:r>
              <a:rPr lang="nl-NL" sz="2000" b="1" dirty="0">
                <a:highlight>
                  <a:srgbClr val="C0C0C0"/>
                </a:highlight>
              </a:rPr>
              <a:t>Lijn 170 </a:t>
            </a:r>
            <a:r>
              <a:rPr lang="nl-NL" sz="2000" dirty="0">
                <a:highlight>
                  <a:srgbClr val="C0C0C0"/>
                </a:highlight>
              </a:rPr>
              <a:t>BHG (Zuid) – Sint-Pieters-Leeuw - Halle</a:t>
            </a:r>
          </a:p>
          <a:p>
            <a:pPr marL="285750" indent="-285750">
              <a:buFont typeface="Arial" panose="020B0604020202020204" pitchFamily="34" charset="0"/>
              <a:buChar char="•"/>
            </a:pPr>
            <a:endParaRPr lang="nl-NL" b="1" dirty="0"/>
          </a:p>
          <a:p>
            <a:pPr marL="285750" indent="-285750">
              <a:buFont typeface="Arial" panose="020B0604020202020204" pitchFamily="34" charset="0"/>
              <a:buChar char="•"/>
            </a:pPr>
            <a:r>
              <a:rPr lang="nl-NL" b="1" dirty="0" err="1"/>
              <a:t>Kernnet</a:t>
            </a:r>
            <a:r>
              <a:rPr lang="nl-NL" b="1" dirty="0"/>
              <a:t> A-lijn </a:t>
            </a:r>
          </a:p>
          <a:p>
            <a:pPr marL="285750" indent="-285750">
              <a:buFont typeface="Arial" panose="020B0604020202020204" pitchFamily="34" charset="0"/>
              <a:buChar char="•"/>
            </a:pPr>
            <a:endParaRPr lang="nl-NL" b="1" dirty="0"/>
          </a:p>
          <a:p>
            <a:pPr lvl="1"/>
            <a:endParaRPr lang="nl-NL" sz="1400" dirty="0"/>
          </a:p>
        </p:txBody>
      </p:sp>
      <p:pic>
        <p:nvPicPr>
          <p:cNvPr id="5" name="Afbeelding 4" descr="cid:image001.jpg@01D54DF7.3BDC6CA0">
            <a:extLst>
              <a:ext uri="{FF2B5EF4-FFF2-40B4-BE49-F238E27FC236}">
                <a16:creationId xmlns:a16="http://schemas.microsoft.com/office/drawing/2014/main" id="{CE23B6C8-11DC-4918-A2E4-8F61E957A02A}"/>
              </a:ext>
            </a:extLst>
          </p:cNvPr>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5704038" y="2021433"/>
            <a:ext cx="2152650" cy="2647950"/>
          </a:xfrm>
          <a:prstGeom prst="rect">
            <a:avLst/>
          </a:prstGeom>
          <a:noFill/>
          <a:ln>
            <a:noFill/>
          </a:ln>
        </p:spPr>
      </p:pic>
      <p:sp>
        <p:nvSpPr>
          <p:cNvPr id="6" name="Rectangle 2">
            <a:extLst>
              <a:ext uri="{FF2B5EF4-FFF2-40B4-BE49-F238E27FC236}">
                <a16:creationId xmlns:a16="http://schemas.microsoft.com/office/drawing/2014/main" id="{50BB8393-B40C-4B23-82CA-A4F9371A91A8}"/>
              </a:ext>
            </a:extLst>
          </p:cNvPr>
          <p:cNvSpPr>
            <a:spLocks noChangeArrowheads="1"/>
          </p:cNvSpPr>
          <p:nvPr/>
        </p:nvSpPr>
        <p:spPr bwMode="auto">
          <a:xfrm>
            <a:off x="572568" y="323938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BE" altLang="nl-BE" sz="1000" b="0" i="0" u="none" strike="noStrike" cap="none" normalizeH="0" baseline="0">
                <a:ln>
                  <a:noFill/>
                </a:ln>
                <a:solidFill>
                  <a:schemeClr val="tx1"/>
                </a:solidFill>
                <a:effectLst/>
                <a:latin typeface="Verdana" panose="020B0604030504040204" pitchFamily="34" charset="0"/>
                <a:ea typeface="Calibri" panose="020F0502020204030204" pitchFamily="34" charset="0"/>
                <a:cs typeface="Calibri" panose="020F0502020204030204" pitchFamily="34" charset="0"/>
              </a:rPr>
              <a:t>Overzicht van de opgegeven frequenties en amplitude</a:t>
            </a:r>
            <a:endParaRPr kumimoji="0" lang="nl-BE" altLang="nl-BE"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nl-BE" altLang="nl-BE" sz="1800" b="0" i="0" u="none" strike="noStrike" cap="none" normalizeH="0" baseline="0">
              <a:ln>
                <a:noFill/>
              </a:ln>
              <a:solidFill>
                <a:schemeClr val="tx1"/>
              </a:solidFill>
              <a:effectLst/>
              <a:latin typeface="Arial" panose="020B0604020202020204" pitchFamily="34" charset="0"/>
            </a:endParaRPr>
          </a:p>
        </p:txBody>
      </p:sp>
      <p:pic>
        <p:nvPicPr>
          <p:cNvPr id="1025" name="Picture 1" descr="cid:image002.jpg@01D54DF7.3BDC6CA0">
            <a:extLst>
              <a:ext uri="{FF2B5EF4-FFF2-40B4-BE49-F238E27FC236}">
                <a16:creationId xmlns:a16="http://schemas.microsoft.com/office/drawing/2014/main" id="{12F0F015-2FF2-4157-991B-C9AEC25D9427}"/>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639680" y="3500095"/>
            <a:ext cx="4381500" cy="20574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a:extLst>
              <a:ext uri="{FF2B5EF4-FFF2-40B4-BE49-F238E27FC236}">
                <a16:creationId xmlns:a16="http://schemas.microsoft.com/office/drawing/2014/main" id="{B3A175C9-A95A-4540-A62C-2BEE08A194ED}"/>
              </a:ext>
            </a:extLst>
          </p:cNvPr>
          <p:cNvSpPr>
            <a:spLocks noChangeArrowheads="1"/>
          </p:cNvSpPr>
          <p:nvPr/>
        </p:nvSpPr>
        <p:spPr bwMode="auto">
          <a:xfrm>
            <a:off x="639680" y="5666551"/>
            <a:ext cx="6298015"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BE" altLang="nl-BE" sz="1000" b="0" i="0" u="none" strike="noStrike" cap="none" normalizeH="0" baseline="0" dirty="0">
                <a:ln>
                  <a:noFill/>
                </a:ln>
                <a:solidFill>
                  <a:schemeClr val="tx1"/>
                </a:solidFill>
                <a:effectLst/>
                <a:latin typeface="Verdana" panose="020B0604030504040204" pitchFamily="34" charset="0"/>
                <a:ea typeface="Calibri" panose="020F0502020204030204" pitchFamily="34" charset="0"/>
                <a:cs typeface="Calibri" panose="020F0502020204030204" pitchFamily="34" charset="0"/>
              </a:rPr>
              <a:t>De frequentieverhoging op lijn 170 trad reeds op 5.11.2018 in werking.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nl-BE" altLang="nl-BE" sz="1000" b="0" i="0" u="none" strike="noStrike" cap="none" normalizeH="0" baseline="0" dirty="0">
                <a:ln>
                  <a:noFill/>
                </a:ln>
                <a:solidFill>
                  <a:schemeClr val="tx1"/>
                </a:solidFill>
                <a:effectLst/>
                <a:latin typeface="Verdana" panose="020B0604030504040204" pitchFamily="34" charset="0"/>
                <a:ea typeface="Calibri" panose="020F0502020204030204" pitchFamily="34" charset="0"/>
                <a:cs typeface="Calibri" panose="020F0502020204030204" pitchFamily="34" charset="0"/>
              </a:rPr>
              <a:t>De toekomstige situatie is dus de huidige situatie sinds november 2018. </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nl-BE" altLang="nl-BE" sz="1000" b="0" i="0" u="none" strike="noStrike" cap="none" normalizeH="0" baseline="0" dirty="0">
              <a:ln>
                <a:noFill/>
              </a:ln>
              <a:solidFill>
                <a:schemeClr val="tx1"/>
              </a:solidFill>
              <a:effectLst/>
              <a:latin typeface="Verdana" panose="020B0604030504040204" pitchFamily="34" charset="0"/>
              <a:ea typeface="Calibri" panose="020F0502020204030204" pitchFamily="34" charset="0"/>
              <a:cs typeface="Calibri" panose="020F050202020403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nl-BE" altLang="nl-BE" sz="1000" b="1" i="0" u="none" strike="noStrike" cap="none" normalizeH="0" baseline="0" dirty="0">
                <a:ln>
                  <a:noFill/>
                </a:ln>
                <a:solidFill>
                  <a:schemeClr val="tx1"/>
                </a:solidFill>
                <a:effectLst/>
                <a:latin typeface="Verdana" panose="020B0604030504040204" pitchFamily="34" charset="0"/>
                <a:ea typeface="Calibri" panose="020F0502020204030204" pitchFamily="34" charset="0"/>
                <a:cs typeface="Calibri" panose="020F0502020204030204" pitchFamily="34" charset="0"/>
              </a:rPr>
              <a:t>In het kader van het aantonen van de budgetneutraliteit is het belangrijk dat de toegevoegde middelen sinds november 2018 nog steeds in het budget zitten.</a:t>
            </a:r>
            <a:endParaRPr kumimoji="0" lang="nl-BE" altLang="nl-BE" sz="1800" b="1"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5816726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671ED7-80DE-497C-9562-1B2745440190}"/>
              </a:ext>
            </a:extLst>
          </p:cNvPr>
          <p:cNvSpPr>
            <a:spLocks noGrp="1"/>
          </p:cNvSpPr>
          <p:nvPr>
            <p:ph type="title"/>
          </p:nvPr>
        </p:nvSpPr>
        <p:spPr>
          <a:xfrm>
            <a:off x="0" y="308194"/>
            <a:ext cx="7977930" cy="1143000"/>
          </a:xfrm>
        </p:spPr>
        <p:txBody>
          <a:bodyPr>
            <a:noAutofit/>
          </a:bodyPr>
          <a:lstStyle/>
          <a:p>
            <a:pPr algn="r"/>
            <a:r>
              <a:rPr lang="nl-NL" sz="2000" dirty="0"/>
              <a:t>Intergemeentelijk standpunt omtrent openbaar vervoer vervoerregio Vlaamse Rand</a:t>
            </a:r>
            <a:endParaRPr lang="nl-BE" sz="2000" dirty="0"/>
          </a:p>
        </p:txBody>
      </p:sp>
      <p:sp>
        <p:nvSpPr>
          <p:cNvPr id="3" name="Tekstvak 2">
            <a:extLst>
              <a:ext uri="{FF2B5EF4-FFF2-40B4-BE49-F238E27FC236}">
                <a16:creationId xmlns:a16="http://schemas.microsoft.com/office/drawing/2014/main" id="{F751AE44-CABB-432D-8D8C-680AB6A0CC56}"/>
              </a:ext>
            </a:extLst>
          </p:cNvPr>
          <p:cNvSpPr txBox="1"/>
          <p:nvPr/>
        </p:nvSpPr>
        <p:spPr>
          <a:xfrm>
            <a:off x="483065" y="1235997"/>
            <a:ext cx="3241647" cy="646331"/>
          </a:xfrm>
          <a:prstGeom prst="rect">
            <a:avLst/>
          </a:prstGeom>
          <a:noFill/>
        </p:spPr>
        <p:txBody>
          <a:bodyPr wrap="square" rtlCol="0">
            <a:spAutoFit/>
          </a:bodyPr>
          <a:lstStyle/>
          <a:p>
            <a:r>
              <a:rPr lang="nl-BE" sz="3600" b="1" dirty="0" err="1">
                <a:latin typeface="Source Sans Pro" panose="020B0503030403020204" pitchFamily="34" charset="0"/>
                <a:ea typeface="Source Sans Pro" panose="020B0503030403020204" pitchFamily="34" charset="0"/>
              </a:rPr>
              <a:t>Kernnet</a:t>
            </a:r>
            <a:endParaRPr lang="nl-BE" sz="3600" b="1" dirty="0">
              <a:latin typeface="Source Sans Pro" panose="020B0503030403020204" pitchFamily="34" charset="0"/>
              <a:ea typeface="Source Sans Pro" panose="020B0503030403020204" pitchFamily="34" charset="0"/>
            </a:endParaRPr>
          </a:p>
        </p:txBody>
      </p:sp>
      <p:sp>
        <p:nvSpPr>
          <p:cNvPr id="4" name="Rechthoek 3">
            <a:extLst>
              <a:ext uri="{FF2B5EF4-FFF2-40B4-BE49-F238E27FC236}">
                <a16:creationId xmlns:a16="http://schemas.microsoft.com/office/drawing/2014/main" id="{C39AE745-E183-4A8A-AAF0-4E5CF681879A}"/>
              </a:ext>
            </a:extLst>
          </p:cNvPr>
          <p:cNvSpPr/>
          <p:nvPr/>
        </p:nvSpPr>
        <p:spPr>
          <a:xfrm>
            <a:off x="483065" y="2021433"/>
            <a:ext cx="7587841" cy="1446550"/>
          </a:xfrm>
          <a:prstGeom prst="rect">
            <a:avLst/>
          </a:prstGeom>
        </p:spPr>
        <p:txBody>
          <a:bodyPr wrap="square">
            <a:spAutoFit/>
          </a:bodyPr>
          <a:lstStyle/>
          <a:p>
            <a:r>
              <a:rPr lang="nl-NL" sz="2000" b="1" dirty="0">
                <a:highlight>
                  <a:srgbClr val="C0C0C0"/>
                </a:highlight>
              </a:rPr>
              <a:t>Lijn 141 </a:t>
            </a:r>
            <a:r>
              <a:rPr lang="nl-NL" sz="2000" dirty="0">
                <a:highlight>
                  <a:srgbClr val="C0C0C0"/>
                </a:highlight>
              </a:rPr>
              <a:t>BHG (Zuid) – Vlezenbeek – Lennik - Halle</a:t>
            </a:r>
          </a:p>
          <a:p>
            <a:pPr marL="285750" indent="-285750">
              <a:buFont typeface="Arial" panose="020B0604020202020204" pitchFamily="34" charset="0"/>
              <a:buChar char="•"/>
            </a:pPr>
            <a:endParaRPr lang="nl-NL" b="1" dirty="0"/>
          </a:p>
          <a:p>
            <a:pPr marL="285750" indent="-285750">
              <a:buFont typeface="Arial" panose="020B0604020202020204" pitchFamily="34" charset="0"/>
              <a:buChar char="•"/>
            </a:pPr>
            <a:r>
              <a:rPr lang="nl-NL" b="1" dirty="0" err="1"/>
              <a:t>Kernnet</a:t>
            </a:r>
            <a:r>
              <a:rPr lang="nl-NL" b="1" dirty="0"/>
              <a:t> </a:t>
            </a:r>
            <a:r>
              <a:rPr lang="nl-NL" b="1" dirty="0" err="1"/>
              <a:t>B-lijn</a:t>
            </a:r>
            <a:r>
              <a:rPr lang="nl-NL" b="1" dirty="0"/>
              <a:t> </a:t>
            </a:r>
            <a:r>
              <a:rPr lang="nl-NL" sz="1400" dirty="0"/>
              <a:t>(Lijn 141 en 142 worden samengevoegd)</a:t>
            </a:r>
            <a:endParaRPr lang="nl-NL" b="1" dirty="0"/>
          </a:p>
          <a:p>
            <a:pPr marL="285750" indent="-285750">
              <a:buFont typeface="Arial" panose="020B0604020202020204" pitchFamily="34" charset="0"/>
              <a:buChar char="•"/>
            </a:pPr>
            <a:endParaRPr lang="nl-NL" b="1" dirty="0"/>
          </a:p>
          <a:p>
            <a:pPr lvl="1"/>
            <a:endParaRPr lang="nl-NL" sz="1400" dirty="0"/>
          </a:p>
        </p:txBody>
      </p:sp>
      <p:sp>
        <p:nvSpPr>
          <p:cNvPr id="6" name="Rectangle 2">
            <a:extLst>
              <a:ext uri="{FF2B5EF4-FFF2-40B4-BE49-F238E27FC236}">
                <a16:creationId xmlns:a16="http://schemas.microsoft.com/office/drawing/2014/main" id="{50BB8393-B40C-4B23-82CA-A4F9371A91A8}"/>
              </a:ext>
            </a:extLst>
          </p:cNvPr>
          <p:cNvSpPr>
            <a:spLocks noChangeArrowheads="1"/>
          </p:cNvSpPr>
          <p:nvPr/>
        </p:nvSpPr>
        <p:spPr bwMode="auto">
          <a:xfrm>
            <a:off x="572568" y="323938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BE" altLang="nl-BE" sz="1000" b="0" i="0" u="none" strike="noStrike" cap="none" normalizeH="0" baseline="0">
                <a:ln>
                  <a:noFill/>
                </a:ln>
                <a:solidFill>
                  <a:schemeClr val="tx1"/>
                </a:solidFill>
                <a:effectLst/>
                <a:latin typeface="Verdana" panose="020B0604030504040204" pitchFamily="34" charset="0"/>
                <a:ea typeface="Calibri" panose="020F0502020204030204" pitchFamily="34" charset="0"/>
                <a:cs typeface="Calibri" panose="020F0502020204030204" pitchFamily="34" charset="0"/>
              </a:rPr>
              <a:t>Overzicht van de opgegeven frequenties en amplitude</a:t>
            </a:r>
            <a:endParaRPr kumimoji="0" lang="nl-BE" altLang="nl-BE"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nl-BE" altLang="nl-BE" sz="1800" b="0" i="0" u="none" strike="noStrike" cap="none" normalizeH="0" baseline="0">
              <a:ln>
                <a:noFill/>
              </a:ln>
              <a:solidFill>
                <a:schemeClr val="tx1"/>
              </a:solidFill>
              <a:effectLst/>
              <a:latin typeface="Arial" panose="020B0604020202020204" pitchFamily="34" charset="0"/>
            </a:endParaRPr>
          </a:p>
        </p:txBody>
      </p:sp>
      <p:pic>
        <p:nvPicPr>
          <p:cNvPr id="9" name="Afbeelding 8" descr="cid:image001.jpg@01D54DEB.7BC44010">
            <a:extLst>
              <a:ext uri="{FF2B5EF4-FFF2-40B4-BE49-F238E27FC236}">
                <a16:creationId xmlns:a16="http://schemas.microsoft.com/office/drawing/2014/main" id="{95174F06-BA2B-4F6E-8FAD-6634253200CD}"/>
              </a:ext>
            </a:extLst>
          </p:cNvPr>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5570288" y="2502366"/>
            <a:ext cx="3457671" cy="1683704"/>
          </a:xfrm>
          <a:prstGeom prst="rect">
            <a:avLst/>
          </a:prstGeom>
          <a:noFill/>
          <a:ln>
            <a:noFill/>
          </a:ln>
        </p:spPr>
      </p:pic>
      <p:pic>
        <p:nvPicPr>
          <p:cNvPr id="10" name="Afbeelding 9" descr="cid:image002.jpg@01D54DEB.7BC44010">
            <a:extLst>
              <a:ext uri="{FF2B5EF4-FFF2-40B4-BE49-F238E27FC236}">
                <a16:creationId xmlns:a16="http://schemas.microsoft.com/office/drawing/2014/main" id="{BE5D07DC-8245-45C2-8E9D-7C514647744F}"/>
              </a:ext>
            </a:extLst>
          </p:cNvPr>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639680" y="3429000"/>
            <a:ext cx="4486275" cy="1114425"/>
          </a:xfrm>
          <a:prstGeom prst="rect">
            <a:avLst/>
          </a:prstGeom>
          <a:noFill/>
          <a:ln>
            <a:noFill/>
          </a:ln>
        </p:spPr>
      </p:pic>
      <p:pic>
        <p:nvPicPr>
          <p:cNvPr id="11" name="Afbeelding 10" descr="cid:image003.jpg@01D54DEB.7BC44010">
            <a:extLst>
              <a:ext uri="{FF2B5EF4-FFF2-40B4-BE49-F238E27FC236}">
                <a16:creationId xmlns:a16="http://schemas.microsoft.com/office/drawing/2014/main" id="{95D9948A-A338-43CF-9B8E-F2F3064EC497}"/>
              </a:ext>
            </a:extLst>
          </p:cNvPr>
          <p:cNvPicPr/>
          <p:nvPr/>
        </p:nvPicPr>
        <p:blipFill>
          <a:blip r:embed="rId6" r:link="rId7">
            <a:extLst>
              <a:ext uri="{28A0092B-C50C-407E-A947-70E740481C1C}">
                <a14:useLocalDpi xmlns:a14="http://schemas.microsoft.com/office/drawing/2010/main" val="0"/>
              </a:ext>
            </a:extLst>
          </a:blip>
          <a:srcRect/>
          <a:stretch>
            <a:fillRect/>
          </a:stretch>
        </p:blipFill>
        <p:spPr bwMode="auto">
          <a:xfrm>
            <a:off x="639680" y="4514165"/>
            <a:ext cx="4486275" cy="1085850"/>
          </a:xfrm>
          <a:prstGeom prst="rect">
            <a:avLst/>
          </a:prstGeom>
          <a:noFill/>
          <a:ln>
            <a:noFill/>
          </a:ln>
        </p:spPr>
      </p:pic>
    </p:spTree>
    <p:extLst>
      <p:ext uri="{BB962C8B-B14F-4D97-AF65-F5344CB8AC3E}">
        <p14:creationId xmlns:p14="http://schemas.microsoft.com/office/powerpoint/2010/main" val="23274976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671ED7-80DE-497C-9562-1B2745440190}"/>
              </a:ext>
            </a:extLst>
          </p:cNvPr>
          <p:cNvSpPr>
            <a:spLocks noGrp="1"/>
          </p:cNvSpPr>
          <p:nvPr>
            <p:ph type="title"/>
          </p:nvPr>
        </p:nvSpPr>
        <p:spPr>
          <a:xfrm>
            <a:off x="0" y="308194"/>
            <a:ext cx="7977930" cy="1143000"/>
          </a:xfrm>
        </p:spPr>
        <p:txBody>
          <a:bodyPr>
            <a:noAutofit/>
          </a:bodyPr>
          <a:lstStyle/>
          <a:p>
            <a:pPr algn="r"/>
            <a:r>
              <a:rPr lang="nl-NL" sz="2000" dirty="0"/>
              <a:t>Intergemeentelijk standpunt omtrent openbaar vervoer vervoerregio Vlaamse Rand</a:t>
            </a:r>
            <a:endParaRPr lang="nl-BE" sz="2000" dirty="0"/>
          </a:p>
        </p:txBody>
      </p:sp>
      <p:sp>
        <p:nvSpPr>
          <p:cNvPr id="3" name="Tekstvak 2">
            <a:extLst>
              <a:ext uri="{FF2B5EF4-FFF2-40B4-BE49-F238E27FC236}">
                <a16:creationId xmlns:a16="http://schemas.microsoft.com/office/drawing/2014/main" id="{F751AE44-CABB-432D-8D8C-680AB6A0CC56}"/>
              </a:ext>
            </a:extLst>
          </p:cNvPr>
          <p:cNvSpPr txBox="1"/>
          <p:nvPr/>
        </p:nvSpPr>
        <p:spPr>
          <a:xfrm>
            <a:off x="483065" y="1235997"/>
            <a:ext cx="3241647" cy="646331"/>
          </a:xfrm>
          <a:prstGeom prst="rect">
            <a:avLst/>
          </a:prstGeom>
          <a:noFill/>
        </p:spPr>
        <p:txBody>
          <a:bodyPr wrap="square" rtlCol="0">
            <a:spAutoFit/>
          </a:bodyPr>
          <a:lstStyle/>
          <a:p>
            <a:r>
              <a:rPr lang="nl-BE" sz="3600" b="1" dirty="0" err="1">
                <a:latin typeface="Source Sans Pro" panose="020B0503030403020204" pitchFamily="34" charset="0"/>
                <a:ea typeface="Source Sans Pro" panose="020B0503030403020204" pitchFamily="34" charset="0"/>
              </a:rPr>
              <a:t>Kernnet</a:t>
            </a:r>
            <a:endParaRPr lang="nl-BE" sz="3600" b="1" dirty="0">
              <a:latin typeface="Source Sans Pro" panose="020B0503030403020204" pitchFamily="34" charset="0"/>
              <a:ea typeface="Source Sans Pro" panose="020B0503030403020204" pitchFamily="34" charset="0"/>
            </a:endParaRPr>
          </a:p>
        </p:txBody>
      </p:sp>
      <p:sp>
        <p:nvSpPr>
          <p:cNvPr id="4" name="Rechthoek 3">
            <a:extLst>
              <a:ext uri="{FF2B5EF4-FFF2-40B4-BE49-F238E27FC236}">
                <a16:creationId xmlns:a16="http://schemas.microsoft.com/office/drawing/2014/main" id="{C39AE745-E183-4A8A-AAF0-4E5CF681879A}"/>
              </a:ext>
            </a:extLst>
          </p:cNvPr>
          <p:cNvSpPr/>
          <p:nvPr/>
        </p:nvSpPr>
        <p:spPr>
          <a:xfrm>
            <a:off x="483065" y="2021433"/>
            <a:ext cx="7587841" cy="1446550"/>
          </a:xfrm>
          <a:prstGeom prst="rect">
            <a:avLst/>
          </a:prstGeom>
        </p:spPr>
        <p:txBody>
          <a:bodyPr wrap="square">
            <a:spAutoFit/>
          </a:bodyPr>
          <a:lstStyle/>
          <a:p>
            <a:r>
              <a:rPr lang="nl-NL" sz="2000" b="1" dirty="0">
                <a:highlight>
                  <a:srgbClr val="C0C0C0"/>
                </a:highlight>
              </a:rPr>
              <a:t>Lijn 141 </a:t>
            </a:r>
            <a:r>
              <a:rPr lang="nl-NL" sz="2000" dirty="0">
                <a:highlight>
                  <a:srgbClr val="C0C0C0"/>
                </a:highlight>
              </a:rPr>
              <a:t>BHG (Zuid) – Vlezenbeek – Lennik - Halle</a:t>
            </a:r>
          </a:p>
          <a:p>
            <a:pPr marL="285750" indent="-285750">
              <a:buFont typeface="Arial" panose="020B0604020202020204" pitchFamily="34" charset="0"/>
              <a:buChar char="•"/>
            </a:pPr>
            <a:endParaRPr lang="nl-NL" b="1" dirty="0"/>
          </a:p>
          <a:p>
            <a:pPr marL="285750" indent="-285750">
              <a:buFont typeface="Arial" panose="020B0604020202020204" pitchFamily="34" charset="0"/>
              <a:buChar char="•"/>
            </a:pPr>
            <a:r>
              <a:rPr lang="nl-NL" b="1" dirty="0" err="1"/>
              <a:t>Kernnet</a:t>
            </a:r>
            <a:r>
              <a:rPr lang="nl-NL" b="1" dirty="0"/>
              <a:t> </a:t>
            </a:r>
            <a:r>
              <a:rPr lang="nl-NL" b="1" dirty="0" err="1"/>
              <a:t>B-lijn</a:t>
            </a:r>
            <a:r>
              <a:rPr lang="nl-NL" b="1" dirty="0"/>
              <a:t> </a:t>
            </a:r>
            <a:r>
              <a:rPr lang="nl-NL" sz="1400" dirty="0"/>
              <a:t>(Lijn 141 en 142 worden samengevoegd)</a:t>
            </a:r>
            <a:endParaRPr lang="nl-NL" b="1" dirty="0"/>
          </a:p>
          <a:p>
            <a:pPr marL="285750" indent="-285750">
              <a:buFont typeface="Arial" panose="020B0604020202020204" pitchFamily="34" charset="0"/>
              <a:buChar char="•"/>
            </a:pPr>
            <a:endParaRPr lang="nl-NL" b="1" dirty="0"/>
          </a:p>
          <a:p>
            <a:pPr lvl="1"/>
            <a:endParaRPr lang="nl-NL" sz="1400" dirty="0"/>
          </a:p>
        </p:txBody>
      </p:sp>
      <p:sp>
        <p:nvSpPr>
          <p:cNvPr id="6" name="Rectangle 2">
            <a:extLst>
              <a:ext uri="{FF2B5EF4-FFF2-40B4-BE49-F238E27FC236}">
                <a16:creationId xmlns:a16="http://schemas.microsoft.com/office/drawing/2014/main" id="{50BB8393-B40C-4B23-82CA-A4F9371A91A8}"/>
              </a:ext>
            </a:extLst>
          </p:cNvPr>
          <p:cNvSpPr>
            <a:spLocks noChangeArrowheads="1"/>
          </p:cNvSpPr>
          <p:nvPr/>
        </p:nvSpPr>
        <p:spPr bwMode="auto">
          <a:xfrm>
            <a:off x="572568" y="323938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BE" altLang="nl-BE" sz="1000" b="0" i="0" u="none" strike="noStrike" cap="none" normalizeH="0" baseline="0">
                <a:ln>
                  <a:noFill/>
                </a:ln>
                <a:solidFill>
                  <a:schemeClr val="tx1"/>
                </a:solidFill>
                <a:effectLst/>
                <a:latin typeface="Verdana" panose="020B0604030504040204" pitchFamily="34" charset="0"/>
                <a:ea typeface="Calibri" panose="020F0502020204030204" pitchFamily="34" charset="0"/>
                <a:cs typeface="Calibri" panose="020F0502020204030204" pitchFamily="34" charset="0"/>
              </a:rPr>
              <a:t>Overzicht van de opgegeven frequenties en amplitude</a:t>
            </a:r>
            <a:endParaRPr kumimoji="0" lang="nl-BE" altLang="nl-BE"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nl-BE" altLang="nl-BE" sz="1800" b="0" i="0" u="none" strike="noStrike" cap="none" normalizeH="0" baseline="0">
              <a:ln>
                <a:noFill/>
              </a:ln>
              <a:solidFill>
                <a:schemeClr val="tx1"/>
              </a:solidFill>
              <a:effectLst/>
              <a:latin typeface="Arial" panose="020B0604020202020204" pitchFamily="34" charset="0"/>
            </a:endParaRPr>
          </a:p>
        </p:txBody>
      </p:sp>
      <p:pic>
        <p:nvPicPr>
          <p:cNvPr id="9" name="Afbeelding 8" descr="cid:image001.jpg@01D54DEB.7BC44010">
            <a:extLst>
              <a:ext uri="{FF2B5EF4-FFF2-40B4-BE49-F238E27FC236}">
                <a16:creationId xmlns:a16="http://schemas.microsoft.com/office/drawing/2014/main" id="{95174F06-BA2B-4F6E-8FAD-6634253200CD}"/>
              </a:ext>
            </a:extLst>
          </p:cNvPr>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5570288" y="2502366"/>
            <a:ext cx="3457671" cy="1683704"/>
          </a:xfrm>
          <a:prstGeom prst="rect">
            <a:avLst/>
          </a:prstGeom>
          <a:noFill/>
          <a:ln>
            <a:noFill/>
          </a:ln>
        </p:spPr>
      </p:pic>
      <p:pic>
        <p:nvPicPr>
          <p:cNvPr id="10" name="Afbeelding 9" descr="cid:image002.jpg@01D54DEB.7BC44010">
            <a:extLst>
              <a:ext uri="{FF2B5EF4-FFF2-40B4-BE49-F238E27FC236}">
                <a16:creationId xmlns:a16="http://schemas.microsoft.com/office/drawing/2014/main" id="{BE5D07DC-8245-45C2-8E9D-7C514647744F}"/>
              </a:ext>
            </a:extLst>
          </p:cNvPr>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639680" y="3429000"/>
            <a:ext cx="4486275" cy="1114425"/>
          </a:xfrm>
          <a:prstGeom prst="rect">
            <a:avLst/>
          </a:prstGeom>
          <a:noFill/>
          <a:ln>
            <a:noFill/>
          </a:ln>
        </p:spPr>
      </p:pic>
      <p:sp>
        <p:nvSpPr>
          <p:cNvPr id="8" name="Rechthoek 7">
            <a:extLst>
              <a:ext uri="{FF2B5EF4-FFF2-40B4-BE49-F238E27FC236}">
                <a16:creationId xmlns:a16="http://schemas.microsoft.com/office/drawing/2014/main" id="{93D96F34-B586-4ADD-8FFF-3960A385F5A9}"/>
              </a:ext>
            </a:extLst>
          </p:cNvPr>
          <p:cNvSpPr/>
          <p:nvPr/>
        </p:nvSpPr>
        <p:spPr>
          <a:xfrm>
            <a:off x="572568" y="4543425"/>
            <a:ext cx="7004806" cy="1938992"/>
          </a:xfrm>
          <a:prstGeom prst="rect">
            <a:avLst/>
          </a:prstGeom>
        </p:spPr>
        <p:txBody>
          <a:bodyPr wrap="square">
            <a:spAutoFit/>
          </a:bodyPr>
          <a:lstStyle/>
          <a:p>
            <a:pPr>
              <a:spcAft>
                <a:spcPts val="0"/>
              </a:spcAft>
            </a:pPr>
            <a:r>
              <a:rPr lang="nl-BE" sz="1000" dirty="0">
                <a:latin typeface="Verdana" panose="020B0604030504040204" pitchFamily="34" charset="0"/>
                <a:ea typeface="Calibri" panose="020F0502020204030204" pitchFamily="34" charset="0"/>
                <a:cs typeface="Calibri" panose="020F0502020204030204" pitchFamily="34" charset="0"/>
              </a:rPr>
              <a:t>In de toekomstige situatie wordt deze lijn overdag in frequentie verhoogd van 2 naar 4 bussen/ uur.</a:t>
            </a:r>
          </a:p>
          <a:p>
            <a:pPr>
              <a:spcAft>
                <a:spcPts val="0"/>
              </a:spcAft>
            </a:pPr>
            <a:r>
              <a:rPr lang="nl-BE" sz="1000" dirty="0">
                <a:latin typeface="Verdana" panose="020B0604030504040204" pitchFamily="34" charset="0"/>
                <a:ea typeface="Calibri" panose="020F0502020204030204" pitchFamily="34" charset="0"/>
                <a:cs typeface="Calibri" panose="020F0502020204030204" pitchFamily="34" charset="0"/>
              </a:rPr>
              <a:t>Op zaterdag verdubbelt de frequentie tijdens de spits (2 bussen/uur).</a:t>
            </a:r>
            <a:endParaRPr lang="nl-BE" sz="1000" dirty="0">
              <a:latin typeface="Century Gothic" panose="020B0502020202020204" pitchFamily="34" charset="0"/>
              <a:ea typeface="Calibri" panose="020F0502020204030204" pitchFamily="34" charset="0"/>
              <a:cs typeface="Calibri" panose="020F0502020204030204" pitchFamily="34" charset="0"/>
            </a:endParaRPr>
          </a:p>
          <a:p>
            <a:pPr>
              <a:spcAft>
                <a:spcPts val="0"/>
              </a:spcAft>
            </a:pPr>
            <a:r>
              <a:rPr lang="nl-BE" sz="1000" dirty="0">
                <a:latin typeface="Verdana" panose="020B0604030504040204" pitchFamily="34" charset="0"/>
                <a:ea typeface="Calibri" panose="020F0502020204030204" pitchFamily="34" charset="0"/>
                <a:cs typeface="Calibri" panose="020F0502020204030204" pitchFamily="34" charset="0"/>
              </a:rPr>
              <a:t> </a:t>
            </a:r>
            <a:endParaRPr lang="nl-BE" sz="1000" dirty="0">
              <a:latin typeface="Century Gothic" panose="020B0502020202020204" pitchFamily="34" charset="0"/>
              <a:ea typeface="Calibri" panose="020F0502020204030204" pitchFamily="34" charset="0"/>
              <a:cs typeface="Calibri" panose="020F0502020204030204" pitchFamily="34" charset="0"/>
            </a:endParaRPr>
          </a:p>
          <a:p>
            <a:pPr>
              <a:spcAft>
                <a:spcPts val="0"/>
              </a:spcAft>
            </a:pPr>
            <a:r>
              <a:rPr lang="nl-BE" sz="1000" dirty="0">
                <a:latin typeface="Verdana" panose="020B0604030504040204" pitchFamily="34" charset="0"/>
                <a:ea typeface="Calibri" panose="020F0502020204030204" pitchFamily="34" charset="0"/>
                <a:cs typeface="Calibri" panose="020F0502020204030204" pitchFamily="34" charset="0"/>
              </a:rPr>
              <a:t>Door het ééngemaakte traject vallen heel wat haltes weg op de N282 </a:t>
            </a:r>
            <a:r>
              <a:rPr lang="nl-BE" sz="1000" dirty="0" err="1">
                <a:latin typeface="Verdana" panose="020B0604030504040204" pitchFamily="34" charset="0"/>
                <a:ea typeface="Calibri" panose="020F0502020204030204" pitchFamily="34" charset="0"/>
                <a:cs typeface="Calibri" panose="020F0502020204030204" pitchFamily="34" charset="0"/>
              </a:rPr>
              <a:t>Lenniksebaan</a:t>
            </a:r>
            <a:r>
              <a:rPr lang="nl-BE" sz="1000" dirty="0">
                <a:latin typeface="Verdana" panose="020B0604030504040204" pitchFamily="34" charset="0"/>
                <a:ea typeface="Calibri" panose="020F0502020204030204" pitchFamily="34" charset="0"/>
                <a:cs typeface="Calibri" panose="020F0502020204030204" pitchFamily="34" charset="0"/>
              </a:rPr>
              <a:t>. Daardoor zijn het vooral de inwoners van Vlezenbeek en het </a:t>
            </a:r>
            <a:r>
              <a:rPr lang="nl-BE" sz="1000" dirty="0" err="1">
                <a:latin typeface="Verdana" panose="020B0604030504040204" pitchFamily="34" charset="0"/>
                <a:ea typeface="Calibri" panose="020F0502020204030204" pitchFamily="34" charset="0"/>
                <a:cs typeface="Calibri" panose="020F0502020204030204" pitchFamily="34" charset="0"/>
              </a:rPr>
              <a:t>Dilbeekse</a:t>
            </a:r>
            <a:r>
              <a:rPr lang="nl-BE" sz="1000" dirty="0">
                <a:latin typeface="Verdana" panose="020B0604030504040204" pitchFamily="34" charset="0"/>
                <a:ea typeface="Calibri" panose="020F0502020204030204" pitchFamily="34" charset="0"/>
                <a:cs typeface="Calibri" panose="020F0502020204030204" pitchFamily="34" charset="0"/>
              </a:rPr>
              <a:t> gehucht Nachtegaal die getroffen worden, zij hebben langsheen de  N282 </a:t>
            </a:r>
            <a:r>
              <a:rPr lang="nl-BE" sz="1000" dirty="0" err="1">
                <a:latin typeface="Verdana" panose="020B0604030504040204" pitchFamily="34" charset="0"/>
                <a:ea typeface="Calibri" panose="020F0502020204030204" pitchFamily="34" charset="0"/>
                <a:cs typeface="Calibri" panose="020F0502020204030204" pitchFamily="34" charset="0"/>
              </a:rPr>
              <a:t>Lenniksebaan</a:t>
            </a:r>
            <a:r>
              <a:rPr lang="nl-BE" sz="1000" dirty="0">
                <a:latin typeface="Verdana" panose="020B0604030504040204" pitchFamily="34" charset="0"/>
                <a:ea typeface="Calibri" panose="020F0502020204030204" pitchFamily="34" charset="0"/>
                <a:cs typeface="Calibri" panose="020F0502020204030204" pitchFamily="34" charset="0"/>
              </a:rPr>
              <a:t> geen bus meer.</a:t>
            </a:r>
            <a:endParaRPr lang="nl-BE" sz="1000" dirty="0">
              <a:latin typeface="Century Gothic" panose="020B0502020202020204" pitchFamily="34" charset="0"/>
              <a:ea typeface="Calibri" panose="020F0502020204030204" pitchFamily="34" charset="0"/>
              <a:cs typeface="Calibri" panose="020F0502020204030204" pitchFamily="34" charset="0"/>
            </a:endParaRPr>
          </a:p>
          <a:p>
            <a:pPr>
              <a:spcAft>
                <a:spcPts val="0"/>
              </a:spcAft>
            </a:pPr>
            <a:r>
              <a:rPr lang="nl-BE" sz="1000" dirty="0">
                <a:latin typeface="Verdana" panose="020B0604030504040204" pitchFamily="34" charset="0"/>
                <a:ea typeface="Calibri" panose="020F0502020204030204" pitchFamily="34" charset="0"/>
                <a:cs typeface="Calibri" panose="020F0502020204030204" pitchFamily="34" charset="0"/>
              </a:rPr>
              <a:t> </a:t>
            </a:r>
            <a:endParaRPr lang="nl-BE" sz="1000" dirty="0">
              <a:latin typeface="Century Gothic" panose="020B0502020202020204" pitchFamily="34" charset="0"/>
              <a:ea typeface="Calibri" panose="020F0502020204030204" pitchFamily="34" charset="0"/>
              <a:cs typeface="Calibri" panose="020F0502020204030204" pitchFamily="34" charset="0"/>
            </a:endParaRPr>
          </a:p>
          <a:p>
            <a:pPr>
              <a:spcAft>
                <a:spcPts val="0"/>
              </a:spcAft>
            </a:pPr>
            <a:r>
              <a:rPr lang="nl-BE" sz="1000" dirty="0">
                <a:latin typeface="Verdana" panose="020B0604030504040204" pitchFamily="34" charset="0"/>
                <a:ea typeface="Calibri" panose="020F0502020204030204" pitchFamily="34" charset="0"/>
                <a:cs typeface="Calibri" panose="020F0502020204030204" pitchFamily="34" charset="0"/>
              </a:rPr>
              <a:t>Door het langere traject van de nieuwe buslijn zal de reistijd voor alle huidige reizigers van de lijnen 141-142 toenemen.</a:t>
            </a:r>
            <a:endParaRPr lang="nl-BE" sz="1000" dirty="0">
              <a:latin typeface="Century Gothic" panose="020B0502020202020204" pitchFamily="34" charset="0"/>
              <a:ea typeface="Calibri" panose="020F0502020204030204" pitchFamily="34" charset="0"/>
              <a:cs typeface="Calibri" panose="020F0502020204030204" pitchFamily="34" charset="0"/>
            </a:endParaRPr>
          </a:p>
          <a:p>
            <a:pPr>
              <a:spcAft>
                <a:spcPts val="0"/>
              </a:spcAft>
            </a:pPr>
            <a:r>
              <a:rPr lang="nl-BE" sz="1000" dirty="0">
                <a:latin typeface="Verdana" panose="020B0604030504040204" pitchFamily="34" charset="0"/>
                <a:ea typeface="Calibri" panose="020F0502020204030204" pitchFamily="34" charset="0"/>
                <a:cs typeface="Calibri" panose="020F0502020204030204" pitchFamily="34" charset="0"/>
              </a:rPr>
              <a:t> </a:t>
            </a:r>
            <a:endParaRPr lang="nl-BE" sz="1000" dirty="0">
              <a:latin typeface="Century Gothic" panose="020B0502020202020204" pitchFamily="34" charset="0"/>
              <a:ea typeface="Calibri" panose="020F0502020204030204" pitchFamily="34" charset="0"/>
              <a:cs typeface="Calibri" panose="020F0502020204030204" pitchFamily="34" charset="0"/>
            </a:endParaRPr>
          </a:p>
          <a:p>
            <a:pPr>
              <a:spcAft>
                <a:spcPts val="0"/>
              </a:spcAft>
            </a:pPr>
            <a:r>
              <a:rPr lang="nl-BE" sz="1000" b="1" dirty="0">
                <a:latin typeface="Verdana" panose="020B0604030504040204" pitchFamily="34" charset="0"/>
                <a:ea typeface="Calibri" panose="020F0502020204030204" pitchFamily="34" charset="0"/>
                <a:cs typeface="Calibri" panose="020F0502020204030204" pitchFamily="34" charset="0"/>
              </a:rPr>
              <a:t>Bedenking:</a:t>
            </a:r>
            <a:r>
              <a:rPr lang="nl-BE" sz="1000" dirty="0">
                <a:latin typeface="Verdana" panose="020B0604030504040204" pitchFamily="34" charset="0"/>
                <a:ea typeface="Calibri" panose="020F0502020204030204" pitchFamily="34" charset="0"/>
                <a:cs typeface="Calibri" panose="020F0502020204030204" pitchFamily="34" charset="0"/>
              </a:rPr>
              <a:t> Beide lijnen hebben nochtans hun bestaansrecht op basis van tellingen. Het is een afweging van hogere frequentie op één traject tegenover het schrappen van haltes en een langere reistijd. </a:t>
            </a:r>
            <a:endParaRPr lang="nl-BE" sz="1000" dirty="0">
              <a:latin typeface="Century Gothic" panose="020B050202020202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66558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671ED7-80DE-497C-9562-1B2745440190}"/>
              </a:ext>
            </a:extLst>
          </p:cNvPr>
          <p:cNvSpPr>
            <a:spLocks noGrp="1"/>
          </p:cNvSpPr>
          <p:nvPr>
            <p:ph type="title"/>
          </p:nvPr>
        </p:nvSpPr>
        <p:spPr>
          <a:xfrm>
            <a:off x="0" y="308194"/>
            <a:ext cx="7977930" cy="1143000"/>
          </a:xfrm>
        </p:spPr>
        <p:txBody>
          <a:bodyPr>
            <a:noAutofit/>
          </a:bodyPr>
          <a:lstStyle/>
          <a:p>
            <a:pPr algn="r"/>
            <a:r>
              <a:rPr lang="nl-NL" sz="2000" dirty="0"/>
              <a:t>Intergemeentelijk standpunt omtrent openbaar vervoer vervoerregio Vlaamse Rand</a:t>
            </a:r>
            <a:endParaRPr lang="nl-BE" sz="2000" dirty="0"/>
          </a:p>
        </p:txBody>
      </p:sp>
      <p:sp>
        <p:nvSpPr>
          <p:cNvPr id="3" name="Tekstvak 2">
            <a:extLst>
              <a:ext uri="{FF2B5EF4-FFF2-40B4-BE49-F238E27FC236}">
                <a16:creationId xmlns:a16="http://schemas.microsoft.com/office/drawing/2014/main" id="{F751AE44-CABB-432D-8D8C-680AB6A0CC56}"/>
              </a:ext>
            </a:extLst>
          </p:cNvPr>
          <p:cNvSpPr txBox="1"/>
          <p:nvPr/>
        </p:nvSpPr>
        <p:spPr>
          <a:xfrm>
            <a:off x="483065" y="1235997"/>
            <a:ext cx="3241647" cy="646331"/>
          </a:xfrm>
          <a:prstGeom prst="rect">
            <a:avLst/>
          </a:prstGeom>
          <a:noFill/>
        </p:spPr>
        <p:txBody>
          <a:bodyPr wrap="square" rtlCol="0">
            <a:spAutoFit/>
          </a:bodyPr>
          <a:lstStyle/>
          <a:p>
            <a:r>
              <a:rPr lang="nl-BE" sz="3600" b="1" dirty="0" err="1">
                <a:latin typeface="Source Sans Pro" panose="020B0503030403020204" pitchFamily="34" charset="0"/>
                <a:ea typeface="Source Sans Pro" panose="020B0503030403020204" pitchFamily="34" charset="0"/>
              </a:rPr>
              <a:t>Kernnet</a:t>
            </a:r>
            <a:endParaRPr lang="nl-BE" sz="3600" b="1" dirty="0">
              <a:latin typeface="Source Sans Pro" panose="020B0503030403020204" pitchFamily="34" charset="0"/>
              <a:ea typeface="Source Sans Pro" panose="020B0503030403020204" pitchFamily="34" charset="0"/>
            </a:endParaRPr>
          </a:p>
        </p:txBody>
      </p:sp>
      <p:sp>
        <p:nvSpPr>
          <p:cNvPr id="4" name="Rechthoek 3">
            <a:extLst>
              <a:ext uri="{FF2B5EF4-FFF2-40B4-BE49-F238E27FC236}">
                <a16:creationId xmlns:a16="http://schemas.microsoft.com/office/drawing/2014/main" id="{C39AE745-E183-4A8A-AAF0-4E5CF681879A}"/>
              </a:ext>
            </a:extLst>
          </p:cNvPr>
          <p:cNvSpPr/>
          <p:nvPr/>
        </p:nvSpPr>
        <p:spPr>
          <a:xfrm>
            <a:off x="483065" y="2021433"/>
            <a:ext cx="7587841" cy="1446550"/>
          </a:xfrm>
          <a:prstGeom prst="rect">
            <a:avLst/>
          </a:prstGeom>
        </p:spPr>
        <p:txBody>
          <a:bodyPr wrap="square">
            <a:spAutoFit/>
          </a:bodyPr>
          <a:lstStyle/>
          <a:p>
            <a:r>
              <a:rPr lang="nl-NL" sz="2000" b="1" dirty="0">
                <a:highlight>
                  <a:srgbClr val="C0C0C0"/>
                </a:highlight>
              </a:rPr>
              <a:t>Lijn 810 </a:t>
            </a:r>
            <a:r>
              <a:rPr lang="nl-NL" sz="2000" dirty="0">
                <a:highlight>
                  <a:srgbClr val="C0C0C0"/>
                </a:highlight>
              </a:rPr>
              <a:t>Halle – Dilbeek – Groot-</a:t>
            </a:r>
            <a:r>
              <a:rPr lang="nl-NL" sz="2000" dirty="0" err="1">
                <a:highlight>
                  <a:srgbClr val="C0C0C0"/>
                </a:highlight>
              </a:rPr>
              <a:t>Bijgaarden</a:t>
            </a:r>
            <a:r>
              <a:rPr lang="nl-NL" sz="2000" dirty="0">
                <a:highlight>
                  <a:srgbClr val="C0C0C0"/>
                </a:highlight>
              </a:rPr>
              <a:t> - Jette</a:t>
            </a:r>
          </a:p>
          <a:p>
            <a:pPr marL="285750" indent="-285750">
              <a:buFont typeface="Arial" panose="020B0604020202020204" pitchFamily="34" charset="0"/>
              <a:buChar char="•"/>
            </a:pPr>
            <a:endParaRPr lang="nl-NL" b="1" dirty="0"/>
          </a:p>
          <a:p>
            <a:pPr marL="285750" indent="-285750">
              <a:buFont typeface="Arial" panose="020B0604020202020204" pitchFamily="34" charset="0"/>
              <a:buChar char="•"/>
            </a:pPr>
            <a:r>
              <a:rPr lang="nl-NL" b="1" dirty="0" err="1"/>
              <a:t>Kernnet</a:t>
            </a:r>
            <a:r>
              <a:rPr lang="nl-NL" b="1" dirty="0"/>
              <a:t> </a:t>
            </a:r>
            <a:r>
              <a:rPr lang="nl-NL" b="1" dirty="0" err="1"/>
              <a:t>B-lijn</a:t>
            </a:r>
            <a:endParaRPr lang="nl-NL" b="1" dirty="0"/>
          </a:p>
          <a:p>
            <a:pPr marL="285750" indent="-285750">
              <a:buFont typeface="Arial" panose="020B0604020202020204" pitchFamily="34" charset="0"/>
              <a:buChar char="•"/>
            </a:pPr>
            <a:endParaRPr lang="nl-NL" b="1" dirty="0"/>
          </a:p>
          <a:p>
            <a:pPr lvl="1"/>
            <a:endParaRPr lang="nl-NL" sz="1400" dirty="0"/>
          </a:p>
        </p:txBody>
      </p:sp>
      <p:sp>
        <p:nvSpPr>
          <p:cNvPr id="6" name="Rectangle 2">
            <a:extLst>
              <a:ext uri="{FF2B5EF4-FFF2-40B4-BE49-F238E27FC236}">
                <a16:creationId xmlns:a16="http://schemas.microsoft.com/office/drawing/2014/main" id="{50BB8393-B40C-4B23-82CA-A4F9371A91A8}"/>
              </a:ext>
            </a:extLst>
          </p:cNvPr>
          <p:cNvSpPr>
            <a:spLocks noChangeArrowheads="1"/>
          </p:cNvSpPr>
          <p:nvPr/>
        </p:nvSpPr>
        <p:spPr bwMode="auto">
          <a:xfrm>
            <a:off x="572568" y="323938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BE" altLang="nl-BE" sz="1000" b="0" i="0" u="none" strike="noStrike" cap="none" normalizeH="0" baseline="0">
                <a:ln>
                  <a:noFill/>
                </a:ln>
                <a:solidFill>
                  <a:schemeClr val="tx1"/>
                </a:solidFill>
                <a:effectLst/>
                <a:latin typeface="Verdana" panose="020B0604030504040204" pitchFamily="34" charset="0"/>
                <a:ea typeface="Calibri" panose="020F0502020204030204" pitchFamily="34" charset="0"/>
                <a:cs typeface="Calibri" panose="020F0502020204030204" pitchFamily="34" charset="0"/>
              </a:rPr>
              <a:t>Overzicht van de opgegeven frequenties en amplitude</a:t>
            </a:r>
            <a:endParaRPr kumimoji="0" lang="nl-BE" altLang="nl-BE"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nl-BE" altLang="nl-BE" sz="1800" b="0" i="0" u="none" strike="noStrike" cap="none" normalizeH="0" baseline="0">
              <a:ln>
                <a:noFill/>
              </a:ln>
              <a:solidFill>
                <a:schemeClr val="tx1"/>
              </a:solidFill>
              <a:effectLst/>
              <a:latin typeface="Arial" panose="020B0604020202020204" pitchFamily="34" charset="0"/>
            </a:endParaRPr>
          </a:p>
        </p:txBody>
      </p:sp>
      <p:pic>
        <p:nvPicPr>
          <p:cNvPr id="9" name="Afbeelding 8" descr="cid:image001.jpg@01D54DFF.67181B50">
            <a:extLst>
              <a:ext uri="{FF2B5EF4-FFF2-40B4-BE49-F238E27FC236}">
                <a16:creationId xmlns:a16="http://schemas.microsoft.com/office/drawing/2014/main" id="{FCABC2C8-7B7F-4BD6-AFF7-CED278802ADA}"/>
              </a:ext>
            </a:extLst>
          </p:cNvPr>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5580208" y="2454563"/>
            <a:ext cx="2295525" cy="2305050"/>
          </a:xfrm>
          <a:prstGeom prst="rect">
            <a:avLst/>
          </a:prstGeom>
          <a:noFill/>
          <a:ln>
            <a:noFill/>
          </a:ln>
        </p:spPr>
      </p:pic>
      <p:pic>
        <p:nvPicPr>
          <p:cNvPr id="10" name="Afbeelding 9" descr="cid:image002.jpg@01D54DFF.67181B50">
            <a:extLst>
              <a:ext uri="{FF2B5EF4-FFF2-40B4-BE49-F238E27FC236}">
                <a16:creationId xmlns:a16="http://schemas.microsoft.com/office/drawing/2014/main" id="{2503E80E-8B9E-4A80-8DB3-9226C0C4FB8E}"/>
              </a:ext>
            </a:extLst>
          </p:cNvPr>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639680" y="3436957"/>
            <a:ext cx="4419600" cy="2152650"/>
          </a:xfrm>
          <a:prstGeom prst="rect">
            <a:avLst/>
          </a:prstGeom>
          <a:noFill/>
          <a:ln>
            <a:noFill/>
          </a:ln>
        </p:spPr>
      </p:pic>
    </p:spTree>
    <p:extLst>
      <p:ext uri="{BB962C8B-B14F-4D97-AF65-F5344CB8AC3E}">
        <p14:creationId xmlns:p14="http://schemas.microsoft.com/office/powerpoint/2010/main" val="41205651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671ED7-80DE-497C-9562-1B2745440190}"/>
              </a:ext>
            </a:extLst>
          </p:cNvPr>
          <p:cNvSpPr>
            <a:spLocks noGrp="1"/>
          </p:cNvSpPr>
          <p:nvPr>
            <p:ph type="title"/>
          </p:nvPr>
        </p:nvSpPr>
        <p:spPr>
          <a:xfrm>
            <a:off x="0" y="308194"/>
            <a:ext cx="7977930" cy="1143000"/>
          </a:xfrm>
        </p:spPr>
        <p:txBody>
          <a:bodyPr>
            <a:noAutofit/>
          </a:bodyPr>
          <a:lstStyle/>
          <a:p>
            <a:pPr algn="r"/>
            <a:r>
              <a:rPr lang="nl-NL" sz="2000" dirty="0"/>
              <a:t>Intergemeentelijk standpunt omtrent openbaar vervoer vervoerregio Vlaamse Rand</a:t>
            </a:r>
            <a:endParaRPr lang="nl-BE" sz="2000" dirty="0"/>
          </a:p>
        </p:txBody>
      </p:sp>
      <p:sp>
        <p:nvSpPr>
          <p:cNvPr id="3" name="Tekstvak 2">
            <a:extLst>
              <a:ext uri="{FF2B5EF4-FFF2-40B4-BE49-F238E27FC236}">
                <a16:creationId xmlns:a16="http://schemas.microsoft.com/office/drawing/2014/main" id="{F751AE44-CABB-432D-8D8C-680AB6A0CC56}"/>
              </a:ext>
            </a:extLst>
          </p:cNvPr>
          <p:cNvSpPr txBox="1"/>
          <p:nvPr/>
        </p:nvSpPr>
        <p:spPr>
          <a:xfrm>
            <a:off x="483065" y="1235997"/>
            <a:ext cx="3241647" cy="646331"/>
          </a:xfrm>
          <a:prstGeom prst="rect">
            <a:avLst/>
          </a:prstGeom>
          <a:noFill/>
        </p:spPr>
        <p:txBody>
          <a:bodyPr wrap="square" rtlCol="0">
            <a:spAutoFit/>
          </a:bodyPr>
          <a:lstStyle/>
          <a:p>
            <a:r>
              <a:rPr lang="nl-BE" sz="3600" b="1" dirty="0" err="1">
                <a:latin typeface="Source Sans Pro" panose="020B0503030403020204" pitchFamily="34" charset="0"/>
                <a:ea typeface="Source Sans Pro" panose="020B0503030403020204" pitchFamily="34" charset="0"/>
              </a:rPr>
              <a:t>Kernnet</a:t>
            </a:r>
            <a:endParaRPr lang="nl-BE" sz="3600" b="1" dirty="0">
              <a:latin typeface="Source Sans Pro" panose="020B0503030403020204" pitchFamily="34" charset="0"/>
              <a:ea typeface="Source Sans Pro" panose="020B0503030403020204" pitchFamily="34" charset="0"/>
            </a:endParaRPr>
          </a:p>
        </p:txBody>
      </p:sp>
      <p:sp>
        <p:nvSpPr>
          <p:cNvPr id="4" name="Rechthoek 3">
            <a:extLst>
              <a:ext uri="{FF2B5EF4-FFF2-40B4-BE49-F238E27FC236}">
                <a16:creationId xmlns:a16="http://schemas.microsoft.com/office/drawing/2014/main" id="{C39AE745-E183-4A8A-AAF0-4E5CF681879A}"/>
              </a:ext>
            </a:extLst>
          </p:cNvPr>
          <p:cNvSpPr/>
          <p:nvPr/>
        </p:nvSpPr>
        <p:spPr>
          <a:xfrm>
            <a:off x="483065" y="2021433"/>
            <a:ext cx="7587841" cy="1446550"/>
          </a:xfrm>
          <a:prstGeom prst="rect">
            <a:avLst/>
          </a:prstGeom>
        </p:spPr>
        <p:txBody>
          <a:bodyPr wrap="square">
            <a:spAutoFit/>
          </a:bodyPr>
          <a:lstStyle/>
          <a:p>
            <a:r>
              <a:rPr lang="nl-NL" sz="2000" b="1" dirty="0">
                <a:highlight>
                  <a:srgbClr val="C0C0C0"/>
                </a:highlight>
              </a:rPr>
              <a:t>Lijn 810 </a:t>
            </a:r>
            <a:r>
              <a:rPr lang="nl-NL" sz="2000" dirty="0">
                <a:highlight>
                  <a:srgbClr val="C0C0C0"/>
                </a:highlight>
              </a:rPr>
              <a:t>Halle – Dilbeek – Groot-</a:t>
            </a:r>
            <a:r>
              <a:rPr lang="nl-NL" sz="2000" dirty="0" err="1">
                <a:highlight>
                  <a:srgbClr val="C0C0C0"/>
                </a:highlight>
              </a:rPr>
              <a:t>Bijgaarden</a:t>
            </a:r>
            <a:r>
              <a:rPr lang="nl-NL" sz="2000" dirty="0">
                <a:highlight>
                  <a:srgbClr val="C0C0C0"/>
                </a:highlight>
              </a:rPr>
              <a:t> - Jette</a:t>
            </a:r>
          </a:p>
          <a:p>
            <a:pPr marL="285750" indent="-285750">
              <a:buFont typeface="Arial" panose="020B0604020202020204" pitchFamily="34" charset="0"/>
              <a:buChar char="•"/>
            </a:pPr>
            <a:endParaRPr lang="nl-NL" b="1" dirty="0"/>
          </a:p>
          <a:p>
            <a:pPr marL="285750" indent="-285750">
              <a:buFont typeface="Arial" panose="020B0604020202020204" pitchFamily="34" charset="0"/>
              <a:buChar char="•"/>
            </a:pPr>
            <a:r>
              <a:rPr lang="nl-NL" b="1" dirty="0" err="1"/>
              <a:t>Kernnet</a:t>
            </a:r>
            <a:r>
              <a:rPr lang="nl-NL" b="1" dirty="0"/>
              <a:t> </a:t>
            </a:r>
            <a:r>
              <a:rPr lang="nl-NL" b="1" dirty="0" err="1"/>
              <a:t>B-lijn</a:t>
            </a:r>
            <a:endParaRPr lang="nl-NL" b="1" dirty="0"/>
          </a:p>
          <a:p>
            <a:pPr marL="285750" indent="-285750">
              <a:buFont typeface="Arial" panose="020B0604020202020204" pitchFamily="34" charset="0"/>
              <a:buChar char="•"/>
            </a:pPr>
            <a:endParaRPr lang="nl-NL" b="1" dirty="0"/>
          </a:p>
          <a:p>
            <a:pPr lvl="1"/>
            <a:endParaRPr lang="nl-NL" sz="1400" dirty="0"/>
          </a:p>
        </p:txBody>
      </p:sp>
      <p:sp>
        <p:nvSpPr>
          <p:cNvPr id="6" name="Rectangle 2">
            <a:extLst>
              <a:ext uri="{FF2B5EF4-FFF2-40B4-BE49-F238E27FC236}">
                <a16:creationId xmlns:a16="http://schemas.microsoft.com/office/drawing/2014/main" id="{50BB8393-B40C-4B23-82CA-A4F9371A91A8}"/>
              </a:ext>
            </a:extLst>
          </p:cNvPr>
          <p:cNvSpPr>
            <a:spLocks noChangeArrowheads="1"/>
          </p:cNvSpPr>
          <p:nvPr/>
        </p:nvSpPr>
        <p:spPr bwMode="auto">
          <a:xfrm>
            <a:off x="572568" y="3206373"/>
            <a:ext cx="399943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BE" altLang="nl-BE" sz="1000" b="0" i="0" u="none" strike="noStrike" cap="none" normalizeH="0" baseline="0" dirty="0">
                <a:ln>
                  <a:noFill/>
                </a:ln>
                <a:solidFill>
                  <a:schemeClr val="tx1"/>
                </a:solidFill>
                <a:effectLst/>
                <a:latin typeface="Verdana" panose="020B0604030504040204" pitchFamily="34" charset="0"/>
                <a:ea typeface="Calibri" panose="020F0502020204030204" pitchFamily="34" charset="0"/>
                <a:cs typeface="Calibri" panose="020F0502020204030204" pitchFamily="34" charset="0"/>
              </a:rPr>
              <a:t>Overzicht van de opgegeven frequenties en amplitude</a:t>
            </a:r>
            <a:endParaRPr kumimoji="0" lang="nl-BE" altLang="nl-BE"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nl-BE" altLang="nl-BE" sz="1800" b="0" i="0" u="none" strike="noStrike" cap="none" normalizeH="0" baseline="0" dirty="0">
              <a:ln>
                <a:noFill/>
              </a:ln>
              <a:solidFill>
                <a:schemeClr val="tx1"/>
              </a:solidFill>
              <a:effectLst/>
              <a:latin typeface="Arial" panose="020B0604020202020204" pitchFamily="34" charset="0"/>
            </a:endParaRPr>
          </a:p>
        </p:txBody>
      </p:sp>
      <p:pic>
        <p:nvPicPr>
          <p:cNvPr id="9" name="Afbeelding 8" descr="cid:image001.jpg@01D54DFF.67181B50">
            <a:extLst>
              <a:ext uri="{FF2B5EF4-FFF2-40B4-BE49-F238E27FC236}">
                <a16:creationId xmlns:a16="http://schemas.microsoft.com/office/drawing/2014/main" id="{FCABC2C8-7B7F-4BD6-AFF7-CED278802ADA}"/>
              </a:ext>
            </a:extLst>
          </p:cNvPr>
          <p:cNvPicPr/>
          <p:nvPr/>
        </p:nvPicPr>
        <p:blipFill rotWithShape="1">
          <a:blip r:embed="rId2" r:link="rId3">
            <a:extLst>
              <a:ext uri="{28A0092B-C50C-407E-A947-70E740481C1C}">
                <a14:useLocalDpi xmlns:a14="http://schemas.microsoft.com/office/drawing/2010/main" val="0"/>
              </a:ext>
            </a:extLst>
          </a:blip>
          <a:srcRect l="33920"/>
          <a:stretch>
            <a:fillRect/>
          </a:stretch>
        </p:blipFill>
        <p:spPr bwMode="auto">
          <a:xfrm>
            <a:off x="6392411" y="1882328"/>
            <a:ext cx="1516878" cy="2305050"/>
          </a:xfrm>
          <a:prstGeom prst="rect">
            <a:avLst/>
          </a:prstGeom>
          <a:noFill/>
          <a:ln>
            <a:noFill/>
          </a:ln>
        </p:spPr>
      </p:pic>
      <p:pic>
        <p:nvPicPr>
          <p:cNvPr id="10" name="Afbeelding 9" descr="cid:image002.jpg@01D54DFF.67181B50">
            <a:extLst>
              <a:ext uri="{FF2B5EF4-FFF2-40B4-BE49-F238E27FC236}">
                <a16:creationId xmlns:a16="http://schemas.microsoft.com/office/drawing/2014/main" id="{2503E80E-8B9E-4A80-8DB3-9226C0C4FB8E}"/>
              </a:ext>
            </a:extLst>
          </p:cNvPr>
          <p:cNvPicPr/>
          <p:nvPr/>
        </p:nvPicPr>
        <p:blipFill rotWithShape="1">
          <a:blip r:embed="rId4" r:link="rId5">
            <a:extLst>
              <a:ext uri="{28A0092B-C50C-407E-A947-70E740481C1C}">
                <a14:useLocalDpi xmlns:a14="http://schemas.microsoft.com/office/drawing/2010/main" val="0"/>
              </a:ext>
            </a:extLst>
          </a:blip>
          <a:srcRect b="57015"/>
          <a:stretch>
            <a:fillRect/>
          </a:stretch>
        </p:blipFill>
        <p:spPr bwMode="auto">
          <a:xfrm>
            <a:off x="639680" y="3436957"/>
            <a:ext cx="4419600" cy="925318"/>
          </a:xfrm>
          <a:prstGeom prst="rect">
            <a:avLst/>
          </a:prstGeom>
          <a:noFill/>
          <a:ln>
            <a:noFill/>
          </a:ln>
        </p:spPr>
      </p:pic>
      <p:sp>
        <p:nvSpPr>
          <p:cNvPr id="12" name="Rechthoek 11">
            <a:extLst>
              <a:ext uri="{FF2B5EF4-FFF2-40B4-BE49-F238E27FC236}">
                <a16:creationId xmlns:a16="http://schemas.microsoft.com/office/drawing/2014/main" id="{261D1F1E-51D4-4C64-A977-9424A568D6F6}"/>
              </a:ext>
            </a:extLst>
          </p:cNvPr>
          <p:cNvSpPr/>
          <p:nvPr/>
        </p:nvSpPr>
        <p:spPr>
          <a:xfrm>
            <a:off x="0" y="4362275"/>
            <a:ext cx="7824085" cy="2376805"/>
          </a:xfrm>
          <a:prstGeom prst="rect">
            <a:avLst/>
          </a:prstGeom>
        </p:spPr>
        <p:txBody>
          <a:bodyPr wrap="square">
            <a:spAutoFit/>
          </a:bodyPr>
          <a:lstStyle/>
          <a:p>
            <a:pPr>
              <a:lnSpc>
                <a:spcPct val="115000"/>
              </a:lnSpc>
              <a:spcAft>
                <a:spcPts val="0"/>
              </a:spcAft>
            </a:pPr>
            <a:r>
              <a:rPr lang="nl-BE" sz="1000" dirty="0">
                <a:latin typeface="Verdana" panose="020B0604030504040204" pitchFamily="34" charset="0"/>
                <a:ea typeface="Calibri" panose="020F0502020204030204" pitchFamily="34" charset="0"/>
                <a:cs typeface="Calibri" panose="020F0502020204030204" pitchFamily="34" charset="0"/>
              </a:rPr>
              <a:t>Lijn 810 zal als </a:t>
            </a:r>
            <a:r>
              <a:rPr lang="nl-BE" sz="1000" dirty="0" err="1">
                <a:latin typeface="Verdana" panose="020B0604030504040204" pitchFamily="34" charset="0"/>
                <a:ea typeface="Calibri" panose="020F0502020204030204" pitchFamily="34" charset="0"/>
                <a:cs typeface="Calibri" panose="020F0502020204030204" pitchFamily="34" charset="0"/>
              </a:rPr>
              <a:t>kernnet</a:t>
            </a:r>
            <a:r>
              <a:rPr lang="nl-BE" sz="1000" dirty="0">
                <a:latin typeface="Verdana" panose="020B0604030504040204" pitchFamily="34" charset="0"/>
                <a:ea typeface="Calibri" panose="020F0502020204030204" pitchFamily="34" charset="0"/>
                <a:cs typeface="Calibri" panose="020F0502020204030204" pitchFamily="34" charset="0"/>
              </a:rPr>
              <a:t> </a:t>
            </a:r>
            <a:r>
              <a:rPr lang="nl-BE" sz="1000" dirty="0" err="1">
                <a:latin typeface="Verdana" panose="020B0604030504040204" pitchFamily="34" charset="0"/>
                <a:ea typeface="Calibri" panose="020F0502020204030204" pitchFamily="34" charset="0"/>
                <a:cs typeface="Calibri" panose="020F0502020204030204" pitchFamily="34" charset="0"/>
              </a:rPr>
              <a:t>B-lijn</a:t>
            </a:r>
            <a:r>
              <a:rPr lang="nl-BE" sz="1000" dirty="0">
                <a:latin typeface="Verdana" panose="020B0604030504040204" pitchFamily="34" charset="0"/>
                <a:ea typeface="Calibri" panose="020F0502020204030204" pitchFamily="34" charset="0"/>
                <a:cs typeface="Calibri" panose="020F0502020204030204" pitchFamily="34" charset="0"/>
              </a:rPr>
              <a:t> opnieuw de verbinding maken tussen Halle en de westelijke rand rond Brussel. Waar lijn 810 nu zijn eindstation in Groot-</a:t>
            </a:r>
            <a:r>
              <a:rPr lang="nl-BE" sz="1000" dirty="0" err="1">
                <a:latin typeface="Verdana" panose="020B0604030504040204" pitchFamily="34" charset="0"/>
                <a:ea typeface="Calibri" panose="020F0502020204030204" pitchFamily="34" charset="0"/>
                <a:cs typeface="Calibri" panose="020F0502020204030204" pitchFamily="34" charset="0"/>
              </a:rPr>
              <a:t>Bijgaarden</a:t>
            </a:r>
            <a:r>
              <a:rPr lang="nl-BE" sz="1000" dirty="0">
                <a:latin typeface="Verdana" panose="020B0604030504040204" pitchFamily="34" charset="0"/>
                <a:ea typeface="Calibri" panose="020F0502020204030204" pitchFamily="34" charset="0"/>
                <a:cs typeface="Calibri" panose="020F0502020204030204" pitchFamily="34" charset="0"/>
              </a:rPr>
              <a:t> heeft zal deze lijn terug doorrijden tot Jette door overname van het deel Dilbeek – Jette van lijn 820 (Dilbeek – Jette – Vilvoorde – Zaventem) in het kader van het project </a:t>
            </a:r>
            <a:r>
              <a:rPr lang="nl-BE" sz="1000" dirty="0" err="1">
                <a:latin typeface="Verdana" panose="020B0604030504040204" pitchFamily="34" charset="0"/>
                <a:ea typeface="Calibri" panose="020F0502020204030204" pitchFamily="34" charset="0"/>
                <a:cs typeface="Calibri" panose="020F0502020204030204" pitchFamily="34" charset="0"/>
              </a:rPr>
              <a:t>Ringtrambus</a:t>
            </a:r>
            <a:r>
              <a:rPr lang="nl-BE" sz="1000" dirty="0">
                <a:latin typeface="Verdana" panose="020B0604030504040204" pitchFamily="34" charset="0"/>
                <a:ea typeface="Calibri" panose="020F0502020204030204" pitchFamily="34" charset="0"/>
                <a:cs typeface="Calibri" panose="020F0502020204030204" pitchFamily="34" charset="0"/>
              </a:rPr>
              <a:t>. </a:t>
            </a:r>
            <a:endParaRPr lang="nl-BE" sz="1000" dirty="0">
              <a:latin typeface="Century Gothic" panose="020B0502020202020204" pitchFamily="34" charset="0"/>
              <a:ea typeface="Calibri" panose="020F0502020204030204" pitchFamily="34" charset="0"/>
              <a:cs typeface="Calibri" panose="020F0502020204030204" pitchFamily="34" charset="0"/>
            </a:endParaRPr>
          </a:p>
          <a:p>
            <a:pPr>
              <a:lnSpc>
                <a:spcPct val="115000"/>
              </a:lnSpc>
              <a:spcAft>
                <a:spcPts val="0"/>
              </a:spcAft>
            </a:pPr>
            <a:r>
              <a:rPr lang="nl-BE" sz="1000" dirty="0">
                <a:latin typeface="Verdana" panose="020B0604030504040204" pitchFamily="34" charset="0"/>
                <a:ea typeface="Calibri" panose="020F0502020204030204" pitchFamily="34" charset="0"/>
                <a:cs typeface="Calibri" panose="020F0502020204030204" pitchFamily="34" charset="0"/>
              </a:rPr>
              <a:t> </a:t>
            </a:r>
            <a:endParaRPr lang="nl-BE" sz="1000" dirty="0">
              <a:latin typeface="Century Gothic" panose="020B0502020202020204" pitchFamily="34" charset="0"/>
              <a:ea typeface="Calibri" panose="020F0502020204030204" pitchFamily="34" charset="0"/>
              <a:cs typeface="Calibri" panose="020F0502020204030204" pitchFamily="34" charset="0"/>
            </a:endParaRPr>
          </a:p>
          <a:p>
            <a:pPr>
              <a:lnSpc>
                <a:spcPct val="115000"/>
              </a:lnSpc>
              <a:spcAft>
                <a:spcPts val="0"/>
              </a:spcAft>
            </a:pPr>
            <a:r>
              <a:rPr lang="nl-BE" sz="1000" dirty="0">
                <a:latin typeface="Verdana" panose="020B0604030504040204" pitchFamily="34" charset="0"/>
                <a:ea typeface="Calibri" panose="020F0502020204030204" pitchFamily="34" charset="0"/>
                <a:cs typeface="Calibri" panose="020F0502020204030204" pitchFamily="34" charset="0"/>
              </a:rPr>
              <a:t>Lijn 810 is een lange lijn met veel haltes in een gebied met veel congestie. Aangezien betrouwbaarheid van de dienstregeling erg belangrijk is voor de reiziger, blijft de nood aan goede doorstromingsmaatregelen zowel in het Vlaams als Brusselse Gewest cruciaal.</a:t>
            </a:r>
            <a:endParaRPr lang="nl-BE" sz="1000" dirty="0">
              <a:latin typeface="Century Gothic" panose="020B0502020202020204" pitchFamily="34" charset="0"/>
              <a:ea typeface="Calibri" panose="020F0502020204030204" pitchFamily="34" charset="0"/>
              <a:cs typeface="Calibri" panose="020F0502020204030204" pitchFamily="34" charset="0"/>
            </a:endParaRPr>
          </a:p>
          <a:p>
            <a:pPr>
              <a:lnSpc>
                <a:spcPct val="115000"/>
              </a:lnSpc>
              <a:spcAft>
                <a:spcPts val="0"/>
              </a:spcAft>
            </a:pPr>
            <a:r>
              <a:rPr lang="nl-BE" sz="1000" b="1" dirty="0">
                <a:latin typeface="Verdana" panose="020B0604030504040204" pitchFamily="34" charset="0"/>
                <a:ea typeface="Calibri" panose="020F0502020204030204" pitchFamily="34" charset="0"/>
                <a:cs typeface="Calibri" panose="020F0502020204030204" pitchFamily="34" charset="0"/>
              </a:rPr>
              <a:t>We vrezen dat de verlenging van het traject ten koste zal gaan van de betrouwbaarheid (zoals vroeger het geval was).</a:t>
            </a:r>
            <a:endParaRPr lang="nl-BE" sz="1000" b="1" dirty="0">
              <a:latin typeface="Century Gothic" panose="020B0502020202020204" pitchFamily="34" charset="0"/>
              <a:ea typeface="Calibri" panose="020F0502020204030204" pitchFamily="34" charset="0"/>
              <a:cs typeface="Calibri" panose="020F0502020204030204" pitchFamily="34" charset="0"/>
            </a:endParaRPr>
          </a:p>
          <a:p>
            <a:pPr>
              <a:lnSpc>
                <a:spcPct val="115000"/>
              </a:lnSpc>
              <a:spcAft>
                <a:spcPts val="0"/>
              </a:spcAft>
            </a:pPr>
            <a:r>
              <a:rPr lang="nl-BE" sz="1000" dirty="0">
                <a:latin typeface="Verdana" panose="020B0604030504040204" pitchFamily="34" charset="0"/>
                <a:ea typeface="Calibri" panose="020F0502020204030204" pitchFamily="34" charset="0"/>
                <a:cs typeface="Calibri" panose="020F0502020204030204" pitchFamily="34" charset="0"/>
              </a:rPr>
              <a:t> </a:t>
            </a:r>
            <a:endParaRPr lang="nl-BE" sz="1000" dirty="0">
              <a:latin typeface="Century Gothic" panose="020B0502020202020204" pitchFamily="34" charset="0"/>
              <a:ea typeface="Calibri" panose="020F0502020204030204" pitchFamily="34" charset="0"/>
              <a:cs typeface="Calibri" panose="020F0502020204030204" pitchFamily="34" charset="0"/>
            </a:endParaRPr>
          </a:p>
          <a:p>
            <a:pPr>
              <a:lnSpc>
                <a:spcPct val="115000"/>
              </a:lnSpc>
              <a:spcAft>
                <a:spcPts val="0"/>
              </a:spcAft>
            </a:pPr>
            <a:r>
              <a:rPr lang="nl-BE" sz="1000" dirty="0">
                <a:latin typeface="Verdana" panose="020B0604030504040204" pitchFamily="34" charset="0"/>
                <a:ea typeface="Calibri" panose="020F0502020204030204" pitchFamily="34" charset="0"/>
                <a:cs typeface="Calibri" panose="020F0502020204030204" pitchFamily="34" charset="0"/>
              </a:rPr>
              <a:t>Het aanbod in de deelgemeente Ruisbroek wijzigt nauwelijks. Er is een minder grote amplitude (schooldagen vanaf 5u15 </a:t>
            </a:r>
            <a:r>
              <a:rPr lang="nl-BE" sz="1000" dirty="0" err="1">
                <a:latin typeface="Verdana" panose="020B0604030504040204" pitchFamily="34" charset="0"/>
                <a:ea typeface="Calibri" panose="020F0502020204030204" pitchFamily="34" charset="0"/>
                <a:cs typeface="Calibri" panose="020F0502020204030204" pitchFamily="34" charset="0"/>
              </a:rPr>
              <a:t>ipv</a:t>
            </a:r>
            <a:r>
              <a:rPr lang="nl-BE" sz="1000" dirty="0">
                <a:latin typeface="Verdana" panose="020B0604030504040204" pitchFamily="34" charset="0"/>
                <a:ea typeface="Calibri" panose="020F0502020204030204" pitchFamily="34" charset="0"/>
                <a:cs typeface="Calibri" panose="020F0502020204030204" pitchFamily="34" charset="0"/>
              </a:rPr>
              <a:t> 4u30 en tot 20u58 </a:t>
            </a:r>
            <a:r>
              <a:rPr lang="nl-BE" sz="1000" dirty="0" err="1">
                <a:latin typeface="Verdana" panose="020B0604030504040204" pitchFamily="34" charset="0"/>
                <a:ea typeface="Calibri" panose="020F0502020204030204" pitchFamily="34" charset="0"/>
                <a:cs typeface="Calibri" panose="020F0502020204030204" pitchFamily="34" charset="0"/>
              </a:rPr>
              <a:t>ipv</a:t>
            </a:r>
            <a:r>
              <a:rPr lang="nl-BE" sz="1000" dirty="0">
                <a:latin typeface="Verdana" panose="020B0604030504040204" pitchFamily="34" charset="0"/>
                <a:ea typeface="Calibri" panose="020F0502020204030204" pitchFamily="34" charset="0"/>
                <a:cs typeface="Calibri" panose="020F0502020204030204" pitchFamily="34" charset="0"/>
              </a:rPr>
              <a:t> 22u51). Beperkte bediening bijgekomen op zondag. </a:t>
            </a:r>
            <a:r>
              <a:rPr lang="nl-BE" sz="1000" b="1" dirty="0">
                <a:latin typeface="Verdana" panose="020B0604030504040204" pitchFamily="34" charset="0"/>
                <a:ea typeface="Calibri" panose="020F0502020204030204" pitchFamily="34" charset="0"/>
                <a:cs typeface="Calibri" panose="020F0502020204030204" pitchFamily="34" charset="0"/>
              </a:rPr>
              <a:t>Voor een meer stedelijk </a:t>
            </a:r>
          </a:p>
          <a:p>
            <a:pPr>
              <a:lnSpc>
                <a:spcPct val="115000"/>
              </a:lnSpc>
              <a:spcAft>
                <a:spcPts val="0"/>
              </a:spcAft>
            </a:pPr>
            <a:r>
              <a:rPr lang="nl-BE" sz="1000" b="1" dirty="0">
                <a:latin typeface="Verdana" panose="020B0604030504040204" pitchFamily="34" charset="0"/>
                <a:ea typeface="Calibri" panose="020F0502020204030204" pitchFamily="34" charset="0"/>
                <a:cs typeface="Calibri" panose="020F0502020204030204" pitchFamily="34" charset="0"/>
              </a:rPr>
              <a:t>gebied vinden wij deze vermindering geen goede zaak.</a:t>
            </a:r>
            <a:endParaRPr lang="nl-BE" sz="1000" b="1" dirty="0">
              <a:latin typeface="Century Gothic" panose="020B050202020202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476454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671ED7-80DE-497C-9562-1B2745440190}"/>
              </a:ext>
            </a:extLst>
          </p:cNvPr>
          <p:cNvSpPr>
            <a:spLocks noGrp="1"/>
          </p:cNvSpPr>
          <p:nvPr>
            <p:ph type="title"/>
          </p:nvPr>
        </p:nvSpPr>
        <p:spPr>
          <a:xfrm>
            <a:off x="0" y="308194"/>
            <a:ext cx="7977930" cy="1143000"/>
          </a:xfrm>
        </p:spPr>
        <p:txBody>
          <a:bodyPr>
            <a:noAutofit/>
          </a:bodyPr>
          <a:lstStyle/>
          <a:p>
            <a:pPr algn="r"/>
            <a:r>
              <a:rPr lang="nl-NL" sz="2000" dirty="0"/>
              <a:t>Intergemeentelijk standpunt omtrent openbaar vervoer vervoerregio Vlaamse Rand</a:t>
            </a:r>
            <a:endParaRPr lang="nl-BE" sz="2000" dirty="0"/>
          </a:p>
        </p:txBody>
      </p:sp>
      <p:sp>
        <p:nvSpPr>
          <p:cNvPr id="3" name="Tekstvak 2">
            <a:extLst>
              <a:ext uri="{FF2B5EF4-FFF2-40B4-BE49-F238E27FC236}">
                <a16:creationId xmlns:a16="http://schemas.microsoft.com/office/drawing/2014/main" id="{F751AE44-CABB-432D-8D8C-680AB6A0CC56}"/>
              </a:ext>
            </a:extLst>
          </p:cNvPr>
          <p:cNvSpPr txBox="1"/>
          <p:nvPr/>
        </p:nvSpPr>
        <p:spPr>
          <a:xfrm>
            <a:off x="483065" y="1235997"/>
            <a:ext cx="3241647" cy="646331"/>
          </a:xfrm>
          <a:prstGeom prst="rect">
            <a:avLst/>
          </a:prstGeom>
          <a:noFill/>
        </p:spPr>
        <p:txBody>
          <a:bodyPr wrap="square" rtlCol="0">
            <a:spAutoFit/>
          </a:bodyPr>
          <a:lstStyle/>
          <a:p>
            <a:r>
              <a:rPr lang="nl-BE" sz="3600" b="1" dirty="0">
                <a:latin typeface="Source Sans Pro" panose="020B0503030403020204" pitchFamily="34" charset="0"/>
                <a:ea typeface="Source Sans Pro" panose="020B0503030403020204" pitchFamily="34" charset="0"/>
              </a:rPr>
              <a:t>Aanvullend net</a:t>
            </a:r>
          </a:p>
        </p:txBody>
      </p:sp>
      <p:sp>
        <p:nvSpPr>
          <p:cNvPr id="4" name="Rechthoek 3">
            <a:extLst>
              <a:ext uri="{FF2B5EF4-FFF2-40B4-BE49-F238E27FC236}">
                <a16:creationId xmlns:a16="http://schemas.microsoft.com/office/drawing/2014/main" id="{C39AE745-E183-4A8A-AAF0-4E5CF681879A}"/>
              </a:ext>
            </a:extLst>
          </p:cNvPr>
          <p:cNvSpPr/>
          <p:nvPr/>
        </p:nvSpPr>
        <p:spPr>
          <a:xfrm>
            <a:off x="483065" y="2021433"/>
            <a:ext cx="7587841" cy="1446550"/>
          </a:xfrm>
          <a:prstGeom prst="rect">
            <a:avLst/>
          </a:prstGeom>
        </p:spPr>
        <p:txBody>
          <a:bodyPr wrap="square">
            <a:spAutoFit/>
          </a:bodyPr>
          <a:lstStyle/>
          <a:p>
            <a:r>
              <a:rPr lang="nl-NL" sz="2000" b="1" dirty="0">
                <a:highlight>
                  <a:srgbClr val="C0C0C0"/>
                </a:highlight>
              </a:rPr>
              <a:t>Lijn 171 </a:t>
            </a:r>
            <a:r>
              <a:rPr lang="nl-NL" sz="2000" dirty="0">
                <a:highlight>
                  <a:srgbClr val="C0C0C0"/>
                </a:highlight>
              </a:rPr>
              <a:t>BHG (Zuid) – </a:t>
            </a:r>
            <a:r>
              <a:rPr lang="nl-NL" sz="2000" dirty="0" err="1">
                <a:highlight>
                  <a:srgbClr val="C0C0C0"/>
                </a:highlight>
              </a:rPr>
              <a:t>Brukom</a:t>
            </a:r>
            <a:r>
              <a:rPr lang="nl-NL" sz="2000" dirty="0">
                <a:highlight>
                  <a:srgbClr val="C0C0C0"/>
                </a:highlight>
              </a:rPr>
              <a:t> - Halle</a:t>
            </a:r>
          </a:p>
          <a:p>
            <a:pPr marL="285750" indent="-285750">
              <a:buFont typeface="Arial" panose="020B0604020202020204" pitchFamily="34" charset="0"/>
              <a:buChar char="•"/>
            </a:pPr>
            <a:endParaRPr lang="nl-NL" b="1" dirty="0"/>
          </a:p>
          <a:p>
            <a:pPr marL="285750" indent="-285750">
              <a:buFont typeface="Arial" panose="020B0604020202020204" pitchFamily="34" charset="0"/>
              <a:buChar char="•"/>
            </a:pPr>
            <a:r>
              <a:rPr lang="nl-NL" b="1" dirty="0"/>
              <a:t>Functionele lijn met regime aanvullend net</a:t>
            </a:r>
          </a:p>
          <a:p>
            <a:pPr marL="285750" indent="-285750">
              <a:buFont typeface="Arial" panose="020B0604020202020204" pitchFamily="34" charset="0"/>
              <a:buChar char="•"/>
            </a:pPr>
            <a:endParaRPr lang="nl-NL" b="1" dirty="0"/>
          </a:p>
          <a:p>
            <a:pPr lvl="1"/>
            <a:endParaRPr lang="nl-NL" sz="1400" dirty="0"/>
          </a:p>
        </p:txBody>
      </p:sp>
      <p:sp>
        <p:nvSpPr>
          <p:cNvPr id="6" name="Rectangle 2">
            <a:extLst>
              <a:ext uri="{FF2B5EF4-FFF2-40B4-BE49-F238E27FC236}">
                <a16:creationId xmlns:a16="http://schemas.microsoft.com/office/drawing/2014/main" id="{50BB8393-B40C-4B23-82CA-A4F9371A91A8}"/>
              </a:ext>
            </a:extLst>
          </p:cNvPr>
          <p:cNvSpPr>
            <a:spLocks noChangeArrowheads="1"/>
          </p:cNvSpPr>
          <p:nvPr/>
        </p:nvSpPr>
        <p:spPr bwMode="auto">
          <a:xfrm>
            <a:off x="572568" y="3144818"/>
            <a:ext cx="495199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r>
              <a:rPr lang="nl-BE" sz="1200" dirty="0"/>
              <a:t>Overzicht van het aantal verbindingen op schooldagen, schoolvakantiedagen</a:t>
            </a:r>
          </a:p>
          <a:p>
            <a:r>
              <a:rPr lang="nl-BE" sz="1200" dirty="0"/>
              <a:t>en zaterdagen</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nl-BE" altLang="nl-BE" sz="1200" b="0" i="0" u="none" strike="noStrike" cap="none" normalizeH="0" baseline="0" dirty="0">
              <a:ln>
                <a:noFill/>
              </a:ln>
              <a:solidFill>
                <a:schemeClr val="tx1"/>
              </a:solidFill>
              <a:effectLst/>
              <a:latin typeface="Arial" panose="020B0604020202020204" pitchFamily="34" charset="0"/>
            </a:endParaRPr>
          </a:p>
        </p:txBody>
      </p:sp>
      <p:pic>
        <p:nvPicPr>
          <p:cNvPr id="8" name="Afbeelding 7">
            <a:extLst>
              <a:ext uri="{FF2B5EF4-FFF2-40B4-BE49-F238E27FC236}">
                <a16:creationId xmlns:a16="http://schemas.microsoft.com/office/drawing/2014/main" id="{B94347AB-2284-4FF4-9591-0EB23A9ADEB6}"/>
              </a:ext>
            </a:extLst>
          </p:cNvPr>
          <p:cNvPicPr/>
          <p:nvPr/>
        </p:nvPicPr>
        <p:blipFill rotWithShape="1">
          <a:blip r:embed="rId2"/>
          <a:srcRect l="39857"/>
          <a:stretch/>
        </p:blipFill>
        <p:spPr>
          <a:xfrm>
            <a:off x="5654210" y="1235997"/>
            <a:ext cx="2159685" cy="3124200"/>
          </a:xfrm>
          <a:prstGeom prst="rect">
            <a:avLst/>
          </a:prstGeom>
        </p:spPr>
      </p:pic>
      <p:pic>
        <p:nvPicPr>
          <p:cNvPr id="11" name="Afbeelding 10">
            <a:extLst>
              <a:ext uri="{FF2B5EF4-FFF2-40B4-BE49-F238E27FC236}">
                <a16:creationId xmlns:a16="http://schemas.microsoft.com/office/drawing/2014/main" id="{28E8413D-FAC1-4F79-A505-F2AB9DFA5C60}"/>
              </a:ext>
            </a:extLst>
          </p:cNvPr>
          <p:cNvPicPr/>
          <p:nvPr/>
        </p:nvPicPr>
        <p:blipFill>
          <a:blip r:embed="rId3"/>
          <a:stretch>
            <a:fillRect/>
          </a:stretch>
        </p:blipFill>
        <p:spPr>
          <a:xfrm>
            <a:off x="639680" y="3607088"/>
            <a:ext cx="3714750" cy="1171575"/>
          </a:xfrm>
          <a:prstGeom prst="rect">
            <a:avLst/>
          </a:prstGeom>
        </p:spPr>
      </p:pic>
      <p:sp>
        <p:nvSpPr>
          <p:cNvPr id="5" name="Rechthoek 4">
            <a:extLst>
              <a:ext uri="{FF2B5EF4-FFF2-40B4-BE49-F238E27FC236}">
                <a16:creationId xmlns:a16="http://schemas.microsoft.com/office/drawing/2014/main" id="{5F387887-E9C6-4934-AE90-CFDB2CC48EE3}"/>
              </a:ext>
            </a:extLst>
          </p:cNvPr>
          <p:cNvSpPr/>
          <p:nvPr/>
        </p:nvSpPr>
        <p:spPr>
          <a:xfrm>
            <a:off x="572567" y="5055870"/>
            <a:ext cx="5224225" cy="553998"/>
          </a:xfrm>
          <a:prstGeom prst="rect">
            <a:avLst/>
          </a:prstGeom>
        </p:spPr>
        <p:txBody>
          <a:bodyPr wrap="square">
            <a:spAutoFit/>
          </a:bodyPr>
          <a:lstStyle/>
          <a:p>
            <a:pPr algn="just">
              <a:spcAft>
                <a:spcPts val="0"/>
              </a:spcAft>
            </a:pPr>
            <a:r>
              <a:rPr lang="nl-BE" sz="1000" dirty="0">
                <a:latin typeface="Verdana" panose="020B0604030504040204" pitchFamily="34" charset="0"/>
                <a:ea typeface="Calibri" panose="020F0502020204030204" pitchFamily="34" charset="0"/>
                <a:cs typeface="Calibri" panose="020F0502020204030204" pitchFamily="34" charset="0"/>
              </a:rPr>
              <a:t>Het huidig aanbod van lijn 171 wordt afgebouwd waardoor de frequentie tussen </a:t>
            </a:r>
            <a:r>
              <a:rPr lang="nl-BE" sz="1000" dirty="0" err="1">
                <a:latin typeface="Verdana" panose="020B0604030504040204" pitchFamily="34" charset="0"/>
                <a:ea typeface="Calibri" panose="020F0502020204030204" pitchFamily="34" charset="0"/>
                <a:cs typeface="Calibri" panose="020F0502020204030204" pitchFamily="34" charset="0"/>
              </a:rPr>
              <a:t>Zuun</a:t>
            </a:r>
            <a:r>
              <a:rPr lang="nl-BE" sz="1000" dirty="0">
                <a:latin typeface="Verdana" panose="020B0604030504040204" pitchFamily="34" charset="0"/>
                <a:ea typeface="Calibri" panose="020F0502020204030204" pitchFamily="34" charset="0"/>
                <a:cs typeface="Calibri" panose="020F0502020204030204" pitchFamily="34" charset="0"/>
              </a:rPr>
              <a:t> en Brussel-Zuid vermindert, </a:t>
            </a:r>
            <a:r>
              <a:rPr lang="nl-BE" sz="1000" b="1" dirty="0">
                <a:latin typeface="Verdana" panose="020B0604030504040204" pitchFamily="34" charset="0"/>
                <a:ea typeface="Calibri" panose="020F0502020204030204" pitchFamily="34" charset="0"/>
                <a:cs typeface="Calibri" panose="020F0502020204030204" pitchFamily="34" charset="0"/>
              </a:rPr>
              <a:t>wat zou kunnen leiden tot een capaciteitstekort op deze bussen. </a:t>
            </a:r>
            <a:endParaRPr lang="nl-BE" sz="1000" b="1" dirty="0">
              <a:latin typeface="Century Gothic" panose="020B050202020202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406074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671ED7-80DE-497C-9562-1B2745440190}"/>
              </a:ext>
            </a:extLst>
          </p:cNvPr>
          <p:cNvSpPr>
            <a:spLocks noGrp="1"/>
          </p:cNvSpPr>
          <p:nvPr>
            <p:ph type="title"/>
          </p:nvPr>
        </p:nvSpPr>
        <p:spPr>
          <a:xfrm>
            <a:off x="0" y="308194"/>
            <a:ext cx="7977930" cy="1143000"/>
          </a:xfrm>
        </p:spPr>
        <p:txBody>
          <a:bodyPr>
            <a:noAutofit/>
          </a:bodyPr>
          <a:lstStyle/>
          <a:p>
            <a:pPr algn="r"/>
            <a:r>
              <a:rPr lang="nl-NL" sz="2000" dirty="0"/>
              <a:t>Intergemeentelijk standpunt omtrent openbaar vervoer vervoerregio Vlaamse Rand</a:t>
            </a:r>
            <a:endParaRPr lang="nl-BE" sz="2000" dirty="0"/>
          </a:p>
        </p:txBody>
      </p:sp>
      <p:sp>
        <p:nvSpPr>
          <p:cNvPr id="3" name="Tekstvak 2">
            <a:extLst>
              <a:ext uri="{FF2B5EF4-FFF2-40B4-BE49-F238E27FC236}">
                <a16:creationId xmlns:a16="http://schemas.microsoft.com/office/drawing/2014/main" id="{F751AE44-CABB-432D-8D8C-680AB6A0CC56}"/>
              </a:ext>
            </a:extLst>
          </p:cNvPr>
          <p:cNvSpPr txBox="1"/>
          <p:nvPr/>
        </p:nvSpPr>
        <p:spPr>
          <a:xfrm>
            <a:off x="483065" y="1235997"/>
            <a:ext cx="3241647" cy="646331"/>
          </a:xfrm>
          <a:prstGeom prst="rect">
            <a:avLst/>
          </a:prstGeom>
          <a:noFill/>
        </p:spPr>
        <p:txBody>
          <a:bodyPr wrap="square" rtlCol="0">
            <a:spAutoFit/>
          </a:bodyPr>
          <a:lstStyle/>
          <a:p>
            <a:r>
              <a:rPr lang="nl-BE" sz="3600" b="1" dirty="0">
                <a:latin typeface="Source Sans Pro" panose="020B0503030403020204" pitchFamily="34" charset="0"/>
                <a:ea typeface="Source Sans Pro" panose="020B0503030403020204" pitchFamily="34" charset="0"/>
              </a:rPr>
              <a:t>Aanvullend net</a:t>
            </a:r>
          </a:p>
        </p:txBody>
      </p:sp>
      <p:sp>
        <p:nvSpPr>
          <p:cNvPr id="4" name="Rechthoek 3">
            <a:extLst>
              <a:ext uri="{FF2B5EF4-FFF2-40B4-BE49-F238E27FC236}">
                <a16:creationId xmlns:a16="http://schemas.microsoft.com/office/drawing/2014/main" id="{C39AE745-E183-4A8A-AAF0-4E5CF681879A}"/>
              </a:ext>
            </a:extLst>
          </p:cNvPr>
          <p:cNvSpPr/>
          <p:nvPr/>
        </p:nvSpPr>
        <p:spPr>
          <a:xfrm>
            <a:off x="483066" y="2021433"/>
            <a:ext cx="5045279" cy="1754326"/>
          </a:xfrm>
          <a:prstGeom prst="rect">
            <a:avLst/>
          </a:prstGeom>
        </p:spPr>
        <p:txBody>
          <a:bodyPr wrap="square">
            <a:spAutoFit/>
          </a:bodyPr>
          <a:lstStyle/>
          <a:p>
            <a:r>
              <a:rPr lang="nl-NL" sz="2000" b="1" dirty="0">
                <a:highlight>
                  <a:srgbClr val="C0C0C0"/>
                </a:highlight>
              </a:rPr>
              <a:t>Lijn XXX </a:t>
            </a:r>
            <a:r>
              <a:rPr lang="nl-NL" sz="2000" dirty="0">
                <a:highlight>
                  <a:srgbClr val="C0C0C0"/>
                </a:highlight>
              </a:rPr>
              <a:t>Vlezenbeek – Sint-Pieters-Leeuw  - Lot – Beersel – Alsemberg – Sint-Genesius-Rode</a:t>
            </a:r>
          </a:p>
          <a:p>
            <a:pPr marL="285750" indent="-285750">
              <a:buFont typeface="Arial" panose="020B0604020202020204" pitchFamily="34" charset="0"/>
              <a:buChar char="•"/>
            </a:pPr>
            <a:endParaRPr lang="nl-NL" b="1" dirty="0"/>
          </a:p>
          <a:p>
            <a:pPr marL="285750" indent="-285750">
              <a:buFont typeface="Arial" panose="020B0604020202020204" pitchFamily="34" charset="0"/>
              <a:buChar char="•"/>
            </a:pPr>
            <a:r>
              <a:rPr lang="nl-NL" b="1" dirty="0"/>
              <a:t>Aanvullend net </a:t>
            </a:r>
            <a:r>
              <a:rPr lang="nl-NL" sz="1400" dirty="0"/>
              <a:t>(nieuwe tangentiële verbinding)</a:t>
            </a:r>
            <a:endParaRPr lang="nl-NL" b="1" dirty="0"/>
          </a:p>
          <a:p>
            <a:pPr marL="285750" indent="-285750">
              <a:buFont typeface="Arial" panose="020B0604020202020204" pitchFamily="34" charset="0"/>
              <a:buChar char="•"/>
            </a:pPr>
            <a:endParaRPr lang="nl-NL" b="1" dirty="0"/>
          </a:p>
          <a:p>
            <a:pPr lvl="1"/>
            <a:endParaRPr lang="nl-NL" sz="1400" dirty="0"/>
          </a:p>
        </p:txBody>
      </p:sp>
      <p:pic>
        <p:nvPicPr>
          <p:cNvPr id="9" name="Afbeelding 8" descr="cid:image001.jpg@01D54E01.3740B8E0">
            <a:extLst>
              <a:ext uri="{FF2B5EF4-FFF2-40B4-BE49-F238E27FC236}">
                <a16:creationId xmlns:a16="http://schemas.microsoft.com/office/drawing/2014/main" id="{CC8A529E-7136-4FB9-84E4-19F40B3C797A}"/>
              </a:ext>
            </a:extLst>
          </p:cNvPr>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5150839" y="2417060"/>
            <a:ext cx="3816991" cy="2179834"/>
          </a:xfrm>
          <a:prstGeom prst="rect">
            <a:avLst/>
          </a:prstGeom>
          <a:noFill/>
          <a:ln>
            <a:noFill/>
          </a:ln>
        </p:spPr>
      </p:pic>
      <p:sp>
        <p:nvSpPr>
          <p:cNvPr id="10" name="Rectangle 2">
            <a:extLst>
              <a:ext uri="{FF2B5EF4-FFF2-40B4-BE49-F238E27FC236}">
                <a16:creationId xmlns:a16="http://schemas.microsoft.com/office/drawing/2014/main" id="{F0D8371C-F32E-463F-8E64-AB148D19AD44}"/>
              </a:ext>
            </a:extLst>
          </p:cNvPr>
          <p:cNvSpPr>
            <a:spLocks noChangeArrowheads="1"/>
          </p:cNvSpPr>
          <p:nvPr/>
        </p:nvSpPr>
        <p:spPr bwMode="auto">
          <a:xfrm>
            <a:off x="572568" y="3206373"/>
            <a:ext cx="399943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BE" altLang="nl-BE" sz="1000" b="0" i="0" u="none" strike="noStrike" cap="none" normalizeH="0" baseline="0" dirty="0">
                <a:ln>
                  <a:noFill/>
                </a:ln>
                <a:solidFill>
                  <a:schemeClr val="tx1"/>
                </a:solidFill>
                <a:effectLst/>
                <a:latin typeface="Verdana" panose="020B0604030504040204" pitchFamily="34" charset="0"/>
                <a:ea typeface="Calibri" panose="020F0502020204030204" pitchFamily="34" charset="0"/>
                <a:cs typeface="Calibri" panose="020F0502020204030204" pitchFamily="34" charset="0"/>
              </a:rPr>
              <a:t>Overzicht van de opgegeven frequenties en amplitude</a:t>
            </a:r>
            <a:endParaRPr kumimoji="0" lang="nl-BE" altLang="nl-BE"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nl-BE" altLang="nl-BE" sz="1800" b="0" i="0" u="none" strike="noStrike" cap="none" normalizeH="0" baseline="0" dirty="0">
              <a:ln>
                <a:noFill/>
              </a:ln>
              <a:solidFill>
                <a:schemeClr val="tx1"/>
              </a:solidFill>
              <a:effectLst/>
              <a:latin typeface="Arial" panose="020B0604020202020204" pitchFamily="34" charset="0"/>
            </a:endParaRPr>
          </a:p>
        </p:txBody>
      </p:sp>
      <p:pic>
        <p:nvPicPr>
          <p:cNvPr id="12" name="Afbeelding 11" descr="cid:image002.jpg@01D54E01.3740B8E0">
            <a:extLst>
              <a:ext uri="{FF2B5EF4-FFF2-40B4-BE49-F238E27FC236}">
                <a16:creationId xmlns:a16="http://schemas.microsoft.com/office/drawing/2014/main" id="{3EDD8B08-CEF5-4246-A717-83717F9D07F1}"/>
              </a:ext>
            </a:extLst>
          </p:cNvPr>
          <p:cNvPicPr/>
          <p:nvPr/>
        </p:nvPicPr>
        <p:blipFill rotWithShape="1">
          <a:blip r:embed="rId4" r:link="rId5">
            <a:extLst>
              <a:ext uri="{28A0092B-C50C-407E-A947-70E740481C1C}">
                <a14:useLocalDpi xmlns:a14="http://schemas.microsoft.com/office/drawing/2010/main" val="0"/>
              </a:ext>
            </a:extLst>
          </a:blip>
          <a:srcRect b="22232"/>
          <a:stretch/>
        </p:blipFill>
        <p:spPr bwMode="auto">
          <a:xfrm>
            <a:off x="616678" y="3485783"/>
            <a:ext cx="4400550" cy="1111111"/>
          </a:xfrm>
          <a:prstGeom prst="rect">
            <a:avLst/>
          </a:prstGeom>
          <a:noFill/>
          <a:ln>
            <a:noFill/>
          </a:ln>
        </p:spPr>
      </p:pic>
      <p:sp>
        <p:nvSpPr>
          <p:cNvPr id="7" name="Rechthoek 6">
            <a:extLst>
              <a:ext uri="{FF2B5EF4-FFF2-40B4-BE49-F238E27FC236}">
                <a16:creationId xmlns:a16="http://schemas.microsoft.com/office/drawing/2014/main" id="{3099271C-6F95-4642-A6BB-35183748E9E4}"/>
              </a:ext>
            </a:extLst>
          </p:cNvPr>
          <p:cNvSpPr/>
          <p:nvPr/>
        </p:nvSpPr>
        <p:spPr>
          <a:xfrm>
            <a:off x="83890" y="4596894"/>
            <a:ext cx="7499758" cy="2199833"/>
          </a:xfrm>
          <a:prstGeom prst="rect">
            <a:avLst/>
          </a:prstGeom>
        </p:spPr>
        <p:txBody>
          <a:bodyPr wrap="square">
            <a:spAutoFit/>
          </a:bodyPr>
          <a:lstStyle/>
          <a:p>
            <a:pPr algn="just">
              <a:lnSpc>
                <a:spcPct val="115000"/>
              </a:lnSpc>
              <a:spcAft>
                <a:spcPts val="0"/>
              </a:spcAft>
            </a:pPr>
            <a:r>
              <a:rPr lang="nl-BE" sz="1000" dirty="0">
                <a:latin typeface="Verdana" panose="020B0604030504040204" pitchFamily="34" charset="0"/>
                <a:ea typeface="Calibri" panose="020F0502020204030204" pitchFamily="34" charset="0"/>
                <a:cs typeface="Calibri" panose="020F0502020204030204" pitchFamily="34" charset="0"/>
              </a:rPr>
              <a:t>Combinatie met lijn 154 en vroegere 172</a:t>
            </a:r>
            <a:endParaRPr lang="nl-BE" sz="1000" dirty="0">
              <a:latin typeface="Century Gothic" panose="020B0502020202020204" pitchFamily="34" charset="0"/>
              <a:ea typeface="Calibri" panose="020F0502020204030204" pitchFamily="34" charset="0"/>
              <a:cs typeface="Calibri" panose="020F0502020204030204" pitchFamily="34" charset="0"/>
            </a:endParaRPr>
          </a:p>
          <a:p>
            <a:pPr algn="just">
              <a:lnSpc>
                <a:spcPct val="115000"/>
              </a:lnSpc>
              <a:spcAft>
                <a:spcPts val="0"/>
              </a:spcAft>
            </a:pPr>
            <a:r>
              <a:rPr lang="nl-BE" sz="800" dirty="0">
                <a:latin typeface="Verdana" panose="020B0604030504040204" pitchFamily="34" charset="0"/>
                <a:ea typeface="Calibri" panose="020F0502020204030204" pitchFamily="34" charset="0"/>
                <a:cs typeface="Calibri" panose="020F0502020204030204" pitchFamily="34" charset="0"/>
              </a:rPr>
              <a:t> </a:t>
            </a:r>
            <a:endParaRPr lang="nl-BE" sz="800" dirty="0">
              <a:latin typeface="Century Gothic" panose="020B0502020202020204" pitchFamily="34" charset="0"/>
              <a:ea typeface="Calibri" panose="020F0502020204030204" pitchFamily="34" charset="0"/>
              <a:cs typeface="Calibri" panose="020F0502020204030204" pitchFamily="34" charset="0"/>
            </a:endParaRPr>
          </a:p>
          <a:p>
            <a:pPr algn="just">
              <a:lnSpc>
                <a:spcPct val="115000"/>
              </a:lnSpc>
              <a:spcAft>
                <a:spcPts val="0"/>
              </a:spcAft>
            </a:pPr>
            <a:r>
              <a:rPr lang="nl-BE" sz="1000" dirty="0">
                <a:latin typeface="Verdana" panose="020B0604030504040204" pitchFamily="34" charset="0"/>
                <a:ea typeface="Calibri" panose="020F0502020204030204" pitchFamily="34" charset="0"/>
                <a:cs typeface="Calibri" panose="020F0502020204030204" pitchFamily="34" charset="0"/>
              </a:rPr>
              <a:t>De nieuwe tangentiële lijn neemt een deel van lijn 154 over, maar maakt niet de verbinding met Halle.</a:t>
            </a:r>
          </a:p>
          <a:p>
            <a:pPr algn="just">
              <a:lnSpc>
                <a:spcPct val="115000"/>
              </a:lnSpc>
              <a:spcAft>
                <a:spcPts val="0"/>
              </a:spcAft>
            </a:pPr>
            <a:endParaRPr lang="nl-BE" sz="800" dirty="0">
              <a:latin typeface="Century Gothic" panose="020B0502020202020204" pitchFamily="34" charset="0"/>
              <a:ea typeface="Calibri" panose="020F0502020204030204" pitchFamily="34" charset="0"/>
              <a:cs typeface="Calibri" panose="020F0502020204030204" pitchFamily="34" charset="0"/>
            </a:endParaRPr>
          </a:p>
          <a:p>
            <a:pPr algn="just">
              <a:lnSpc>
                <a:spcPct val="115000"/>
              </a:lnSpc>
              <a:spcAft>
                <a:spcPts val="0"/>
              </a:spcAft>
            </a:pPr>
            <a:r>
              <a:rPr lang="nl-BE" sz="1000" dirty="0">
                <a:latin typeface="Verdana" panose="020B0604030504040204" pitchFamily="34" charset="0"/>
                <a:ea typeface="Calibri" panose="020F0502020204030204" pitchFamily="34" charset="0"/>
                <a:cs typeface="Calibri" panose="020F0502020204030204" pitchFamily="34" charset="0"/>
              </a:rPr>
              <a:t>Het idee van een nieuwe tangentiële lijn komt uit een eerder voorstel van de gemeenten Beersel en Sint-Pieters-Leeuw. Voor Sint-Pieters-Leeuw is dit een interessant voorstel omdat het Vlezenbeek en Sint-Pieters-Leeuw opnieuw met mekaar verbindt zoals de vroegere lijn 172 en ook voor Ruisbroek een betere overstapverbinding creëert (Lot). </a:t>
            </a:r>
          </a:p>
          <a:p>
            <a:pPr algn="just">
              <a:lnSpc>
                <a:spcPct val="115000"/>
              </a:lnSpc>
              <a:spcAft>
                <a:spcPts val="0"/>
              </a:spcAft>
            </a:pPr>
            <a:r>
              <a:rPr lang="nl-BE" sz="1000" dirty="0">
                <a:latin typeface="Verdana" panose="020B0604030504040204" pitchFamily="34" charset="0"/>
                <a:ea typeface="Calibri" panose="020F0502020204030204" pitchFamily="34" charset="0"/>
                <a:cs typeface="Calibri" panose="020F0502020204030204" pitchFamily="34" charset="0"/>
              </a:rPr>
              <a:t>Voor Beersel gaat het echter ten koste van de verbinding met Halle. In het oorspronkelijke voorstel van deze tangentiële lijn werden meer attractiepolen gekozen ten noorden van Vlezenbeek. We zijn van oordeel dat wanneer dit traject de aansluiting maakt met lijn 810 in Dilbeek wel tot een rendabele lijn kan leiden, </a:t>
            </a:r>
          </a:p>
          <a:p>
            <a:pPr algn="just">
              <a:lnSpc>
                <a:spcPct val="115000"/>
              </a:lnSpc>
              <a:spcAft>
                <a:spcPts val="0"/>
              </a:spcAft>
            </a:pPr>
            <a:r>
              <a:rPr lang="nl-BE" sz="1000" dirty="0">
                <a:latin typeface="Verdana" panose="020B0604030504040204" pitchFamily="34" charset="0"/>
                <a:ea typeface="Calibri" panose="020F0502020204030204" pitchFamily="34" charset="0"/>
                <a:cs typeface="Calibri" panose="020F0502020204030204" pitchFamily="34" charset="0"/>
              </a:rPr>
              <a:t>daar waar de lijn 172 niet rendabel bleek.</a:t>
            </a:r>
            <a:endParaRPr lang="nl-BE" sz="1000" dirty="0">
              <a:latin typeface="Century Gothic" panose="020B050202020202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785419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671ED7-80DE-497C-9562-1B2745440190}"/>
              </a:ext>
            </a:extLst>
          </p:cNvPr>
          <p:cNvSpPr>
            <a:spLocks noGrp="1"/>
          </p:cNvSpPr>
          <p:nvPr>
            <p:ph type="title"/>
          </p:nvPr>
        </p:nvSpPr>
        <p:spPr>
          <a:xfrm>
            <a:off x="0" y="308194"/>
            <a:ext cx="7977930" cy="1143000"/>
          </a:xfrm>
        </p:spPr>
        <p:txBody>
          <a:bodyPr>
            <a:noAutofit/>
          </a:bodyPr>
          <a:lstStyle/>
          <a:p>
            <a:pPr algn="r"/>
            <a:r>
              <a:rPr lang="nl-NL" sz="2000" dirty="0"/>
              <a:t>Intergemeentelijk standpunt omtrent openbaar vervoer vervoerregio Vlaamse Rand</a:t>
            </a:r>
            <a:endParaRPr lang="nl-BE" sz="2000" dirty="0"/>
          </a:p>
        </p:txBody>
      </p:sp>
      <p:sp>
        <p:nvSpPr>
          <p:cNvPr id="3" name="Tekstvak 2">
            <a:extLst>
              <a:ext uri="{FF2B5EF4-FFF2-40B4-BE49-F238E27FC236}">
                <a16:creationId xmlns:a16="http://schemas.microsoft.com/office/drawing/2014/main" id="{F751AE44-CABB-432D-8D8C-680AB6A0CC56}"/>
              </a:ext>
            </a:extLst>
          </p:cNvPr>
          <p:cNvSpPr txBox="1"/>
          <p:nvPr/>
        </p:nvSpPr>
        <p:spPr>
          <a:xfrm>
            <a:off x="483065" y="1235997"/>
            <a:ext cx="3241647" cy="646331"/>
          </a:xfrm>
          <a:prstGeom prst="rect">
            <a:avLst/>
          </a:prstGeom>
          <a:noFill/>
        </p:spPr>
        <p:txBody>
          <a:bodyPr wrap="square" rtlCol="0">
            <a:spAutoFit/>
          </a:bodyPr>
          <a:lstStyle/>
          <a:p>
            <a:r>
              <a:rPr lang="nl-BE" sz="3600" b="1" dirty="0">
                <a:latin typeface="Source Sans Pro" panose="020B0503030403020204" pitchFamily="34" charset="0"/>
                <a:ea typeface="Source Sans Pro" panose="020B0503030403020204" pitchFamily="34" charset="0"/>
              </a:rPr>
              <a:t>Aanvullend net</a:t>
            </a:r>
          </a:p>
        </p:txBody>
      </p:sp>
      <p:sp>
        <p:nvSpPr>
          <p:cNvPr id="4" name="Rechthoek 3">
            <a:extLst>
              <a:ext uri="{FF2B5EF4-FFF2-40B4-BE49-F238E27FC236}">
                <a16:creationId xmlns:a16="http://schemas.microsoft.com/office/drawing/2014/main" id="{C39AE745-E183-4A8A-AAF0-4E5CF681879A}"/>
              </a:ext>
            </a:extLst>
          </p:cNvPr>
          <p:cNvSpPr/>
          <p:nvPr/>
        </p:nvSpPr>
        <p:spPr>
          <a:xfrm>
            <a:off x="483066" y="2021433"/>
            <a:ext cx="5045279" cy="1754326"/>
          </a:xfrm>
          <a:prstGeom prst="rect">
            <a:avLst/>
          </a:prstGeom>
        </p:spPr>
        <p:txBody>
          <a:bodyPr wrap="square">
            <a:spAutoFit/>
          </a:bodyPr>
          <a:lstStyle/>
          <a:p>
            <a:r>
              <a:rPr lang="nl-NL" sz="2000" b="1" dirty="0">
                <a:highlight>
                  <a:srgbClr val="C0C0C0"/>
                </a:highlight>
              </a:rPr>
              <a:t>Lijn XXX </a:t>
            </a:r>
            <a:r>
              <a:rPr lang="nl-NL" sz="2000" dirty="0">
                <a:highlight>
                  <a:srgbClr val="C0C0C0"/>
                </a:highlight>
              </a:rPr>
              <a:t>Vlezenbeek – Sint-Pieters-Leeuw  - Lot – Beersel – Alsemberg – Sint-Genesius-Rode</a:t>
            </a:r>
          </a:p>
          <a:p>
            <a:pPr marL="285750" indent="-285750">
              <a:buFont typeface="Arial" panose="020B0604020202020204" pitchFamily="34" charset="0"/>
              <a:buChar char="•"/>
            </a:pPr>
            <a:endParaRPr lang="nl-NL" b="1" dirty="0"/>
          </a:p>
          <a:p>
            <a:pPr marL="285750" indent="-285750">
              <a:buFont typeface="Arial" panose="020B0604020202020204" pitchFamily="34" charset="0"/>
              <a:buChar char="•"/>
            </a:pPr>
            <a:r>
              <a:rPr lang="nl-NL" b="1" dirty="0"/>
              <a:t>Aanvullend net </a:t>
            </a:r>
            <a:r>
              <a:rPr lang="nl-NL" sz="1400" dirty="0"/>
              <a:t>(nieuwe tangentiële verbinding)</a:t>
            </a:r>
            <a:endParaRPr lang="nl-NL" b="1" dirty="0"/>
          </a:p>
          <a:p>
            <a:pPr marL="285750" indent="-285750">
              <a:buFont typeface="Arial" panose="020B0604020202020204" pitchFamily="34" charset="0"/>
              <a:buChar char="•"/>
            </a:pPr>
            <a:endParaRPr lang="nl-NL" b="1" dirty="0"/>
          </a:p>
          <a:p>
            <a:pPr lvl="1"/>
            <a:endParaRPr lang="nl-NL" sz="1400" dirty="0"/>
          </a:p>
        </p:txBody>
      </p:sp>
      <p:pic>
        <p:nvPicPr>
          <p:cNvPr id="9" name="Afbeelding 8" descr="cid:image001.jpg@01D54E01.3740B8E0">
            <a:extLst>
              <a:ext uri="{FF2B5EF4-FFF2-40B4-BE49-F238E27FC236}">
                <a16:creationId xmlns:a16="http://schemas.microsoft.com/office/drawing/2014/main" id="{CC8A529E-7136-4FB9-84E4-19F40B3C797A}"/>
              </a:ext>
            </a:extLst>
          </p:cNvPr>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5150839" y="2417060"/>
            <a:ext cx="3816991" cy="2179834"/>
          </a:xfrm>
          <a:prstGeom prst="rect">
            <a:avLst/>
          </a:prstGeom>
          <a:noFill/>
          <a:ln>
            <a:noFill/>
          </a:ln>
        </p:spPr>
      </p:pic>
      <p:sp>
        <p:nvSpPr>
          <p:cNvPr id="10" name="Rectangle 2">
            <a:extLst>
              <a:ext uri="{FF2B5EF4-FFF2-40B4-BE49-F238E27FC236}">
                <a16:creationId xmlns:a16="http://schemas.microsoft.com/office/drawing/2014/main" id="{F0D8371C-F32E-463F-8E64-AB148D19AD44}"/>
              </a:ext>
            </a:extLst>
          </p:cNvPr>
          <p:cNvSpPr>
            <a:spLocks noChangeArrowheads="1"/>
          </p:cNvSpPr>
          <p:nvPr/>
        </p:nvSpPr>
        <p:spPr bwMode="auto">
          <a:xfrm>
            <a:off x="572568" y="3206373"/>
            <a:ext cx="399943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BE" altLang="nl-BE" sz="1000" b="0" i="0" u="none" strike="noStrike" cap="none" normalizeH="0" baseline="0" dirty="0">
                <a:ln>
                  <a:noFill/>
                </a:ln>
                <a:solidFill>
                  <a:schemeClr val="tx1"/>
                </a:solidFill>
                <a:effectLst/>
                <a:latin typeface="Verdana" panose="020B0604030504040204" pitchFamily="34" charset="0"/>
                <a:ea typeface="Calibri" panose="020F0502020204030204" pitchFamily="34" charset="0"/>
                <a:cs typeface="Calibri" panose="020F0502020204030204" pitchFamily="34" charset="0"/>
              </a:rPr>
              <a:t>Overzicht van de opgegeven frequenties en amplitude</a:t>
            </a:r>
            <a:endParaRPr kumimoji="0" lang="nl-BE" altLang="nl-BE"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nl-BE" altLang="nl-BE" sz="1800" b="0" i="0" u="none" strike="noStrike" cap="none" normalizeH="0" baseline="0" dirty="0">
              <a:ln>
                <a:noFill/>
              </a:ln>
              <a:solidFill>
                <a:schemeClr val="tx1"/>
              </a:solidFill>
              <a:effectLst/>
              <a:latin typeface="Arial" panose="020B0604020202020204" pitchFamily="34" charset="0"/>
            </a:endParaRPr>
          </a:p>
        </p:txBody>
      </p:sp>
      <p:pic>
        <p:nvPicPr>
          <p:cNvPr id="12" name="Afbeelding 11" descr="cid:image002.jpg@01D54E01.3740B8E0">
            <a:extLst>
              <a:ext uri="{FF2B5EF4-FFF2-40B4-BE49-F238E27FC236}">
                <a16:creationId xmlns:a16="http://schemas.microsoft.com/office/drawing/2014/main" id="{3EDD8B08-CEF5-4246-A717-83717F9D07F1}"/>
              </a:ext>
            </a:extLst>
          </p:cNvPr>
          <p:cNvPicPr/>
          <p:nvPr/>
        </p:nvPicPr>
        <p:blipFill rotWithShape="1">
          <a:blip r:embed="rId4" r:link="rId5">
            <a:extLst>
              <a:ext uri="{28A0092B-C50C-407E-A947-70E740481C1C}">
                <a14:useLocalDpi xmlns:a14="http://schemas.microsoft.com/office/drawing/2010/main" val="0"/>
              </a:ext>
            </a:extLst>
          </a:blip>
          <a:srcRect b="22232"/>
          <a:stretch>
            <a:fillRect/>
          </a:stretch>
        </p:blipFill>
        <p:spPr bwMode="auto">
          <a:xfrm>
            <a:off x="616678" y="3485783"/>
            <a:ext cx="4400550" cy="1111111"/>
          </a:xfrm>
          <a:prstGeom prst="rect">
            <a:avLst/>
          </a:prstGeom>
          <a:noFill/>
          <a:ln>
            <a:noFill/>
          </a:ln>
        </p:spPr>
      </p:pic>
      <p:sp>
        <p:nvSpPr>
          <p:cNvPr id="5" name="Rechthoek 4">
            <a:extLst>
              <a:ext uri="{FF2B5EF4-FFF2-40B4-BE49-F238E27FC236}">
                <a16:creationId xmlns:a16="http://schemas.microsoft.com/office/drawing/2014/main" id="{FED725E3-0B38-487A-9BA3-6249CA4D7AA3}"/>
              </a:ext>
            </a:extLst>
          </p:cNvPr>
          <p:cNvSpPr/>
          <p:nvPr/>
        </p:nvSpPr>
        <p:spPr>
          <a:xfrm>
            <a:off x="374368" y="4715953"/>
            <a:ext cx="7229193" cy="884858"/>
          </a:xfrm>
          <a:prstGeom prst="rect">
            <a:avLst/>
          </a:prstGeom>
        </p:spPr>
        <p:txBody>
          <a:bodyPr wrap="square">
            <a:spAutoFit/>
          </a:bodyPr>
          <a:lstStyle/>
          <a:p>
            <a:pPr algn="just">
              <a:lnSpc>
                <a:spcPct val="115000"/>
              </a:lnSpc>
              <a:spcAft>
                <a:spcPts val="0"/>
              </a:spcAft>
            </a:pPr>
            <a:r>
              <a:rPr lang="nl-BE" sz="1000" dirty="0">
                <a:latin typeface="Verdana" panose="020B0604030504040204" pitchFamily="34" charset="0"/>
                <a:ea typeface="Calibri" panose="020F0502020204030204" pitchFamily="34" charset="0"/>
                <a:cs typeface="Times New Roman" panose="02020603050405020304" pitchFamily="18" charset="0"/>
              </a:rPr>
              <a:t> </a:t>
            </a:r>
            <a:endParaRPr lang="nl-BE" sz="1000" dirty="0">
              <a:latin typeface="Calibri" panose="020F0502020204030204" pitchFamily="34" charset="0"/>
              <a:ea typeface="Calibri" panose="020F0502020204030204" pitchFamily="34" charset="0"/>
              <a:cs typeface="Times New Roman" panose="02020603050405020304" pitchFamily="18" charset="0"/>
            </a:endParaRPr>
          </a:p>
          <a:p>
            <a:r>
              <a:rPr lang="nl-BE" sz="1000" b="1" dirty="0">
                <a:latin typeface="Verdana" panose="020B0604030504040204" pitchFamily="34" charset="0"/>
                <a:ea typeface="Calibri" panose="020F0502020204030204" pitchFamily="34" charset="0"/>
                <a:cs typeface="Times New Roman" panose="02020603050405020304" pitchFamily="18" charset="0"/>
              </a:rPr>
              <a:t>Gezien de beperkte frequentie (60 min.), de beperkte amplitude (op schooldagen van 6u30 tot 20u16) en het ontbreken van een bediening op zondag vrezen wij echter dat de weerstand bij reizigers die een overstap moeten maken te groot zal zijn (tijd?) en de lijn voornamelijk zal gebruikt worden als functionele verbinding.</a:t>
            </a:r>
            <a:endParaRPr lang="nl-BE" sz="1000" dirty="0"/>
          </a:p>
        </p:txBody>
      </p:sp>
    </p:spTree>
    <p:extLst>
      <p:ext uri="{BB962C8B-B14F-4D97-AF65-F5344CB8AC3E}">
        <p14:creationId xmlns:p14="http://schemas.microsoft.com/office/powerpoint/2010/main" val="33137006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671ED7-80DE-497C-9562-1B2745440190}"/>
              </a:ext>
            </a:extLst>
          </p:cNvPr>
          <p:cNvSpPr>
            <a:spLocks noGrp="1"/>
          </p:cNvSpPr>
          <p:nvPr>
            <p:ph type="title"/>
          </p:nvPr>
        </p:nvSpPr>
        <p:spPr>
          <a:xfrm>
            <a:off x="0" y="308194"/>
            <a:ext cx="7977930" cy="1143000"/>
          </a:xfrm>
        </p:spPr>
        <p:txBody>
          <a:bodyPr>
            <a:noAutofit/>
          </a:bodyPr>
          <a:lstStyle/>
          <a:p>
            <a:pPr algn="r"/>
            <a:r>
              <a:rPr lang="nl-NL" sz="2000" dirty="0"/>
              <a:t>Intergemeentelijk standpunt omtrent openbaar vervoer vervoerregio Vlaamse Rand</a:t>
            </a:r>
            <a:endParaRPr lang="nl-BE" sz="2000" dirty="0"/>
          </a:p>
        </p:txBody>
      </p:sp>
      <p:sp>
        <p:nvSpPr>
          <p:cNvPr id="3" name="Tekstvak 2">
            <a:extLst>
              <a:ext uri="{FF2B5EF4-FFF2-40B4-BE49-F238E27FC236}">
                <a16:creationId xmlns:a16="http://schemas.microsoft.com/office/drawing/2014/main" id="{F751AE44-CABB-432D-8D8C-680AB6A0CC56}"/>
              </a:ext>
            </a:extLst>
          </p:cNvPr>
          <p:cNvSpPr txBox="1"/>
          <p:nvPr/>
        </p:nvSpPr>
        <p:spPr>
          <a:xfrm>
            <a:off x="483065" y="1235997"/>
            <a:ext cx="3241647" cy="646331"/>
          </a:xfrm>
          <a:prstGeom prst="rect">
            <a:avLst/>
          </a:prstGeom>
          <a:noFill/>
        </p:spPr>
        <p:txBody>
          <a:bodyPr wrap="square" rtlCol="0">
            <a:spAutoFit/>
          </a:bodyPr>
          <a:lstStyle/>
          <a:p>
            <a:r>
              <a:rPr lang="nl-BE" sz="3600" b="1" dirty="0">
                <a:latin typeface="Source Sans Pro" panose="020B0503030403020204" pitchFamily="34" charset="0"/>
                <a:ea typeface="Source Sans Pro" panose="020B0503030403020204" pitchFamily="34" charset="0"/>
              </a:rPr>
              <a:t>Aanvullend net</a:t>
            </a:r>
          </a:p>
        </p:txBody>
      </p:sp>
      <p:sp>
        <p:nvSpPr>
          <p:cNvPr id="4" name="Rechthoek 3">
            <a:extLst>
              <a:ext uri="{FF2B5EF4-FFF2-40B4-BE49-F238E27FC236}">
                <a16:creationId xmlns:a16="http://schemas.microsoft.com/office/drawing/2014/main" id="{C39AE745-E183-4A8A-AAF0-4E5CF681879A}"/>
              </a:ext>
            </a:extLst>
          </p:cNvPr>
          <p:cNvSpPr/>
          <p:nvPr/>
        </p:nvSpPr>
        <p:spPr>
          <a:xfrm>
            <a:off x="483065" y="2021433"/>
            <a:ext cx="7587841" cy="1446550"/>
          </a:xfrm>
          <a:prstGeom prst="rect">
            <a:avLst/>
          </a:prstGeom>
        </p:spPr>
        <p:txBody>
          <a:bodyPr wrap="square">
            <a:spAutoFit/>
          </a:bodyPr>
          <a:lstStyle/>
          <a:p>
            <a:r>
              <a:rPr lang="nl-NL" sz="2000" b="1" dirty="0">
                <a:highlight>
                  <a:srgbClr val="C0C0C0"/>
                </a:highlight>
              </a:rPr>
              <a:t>Lijn 163 </a:t>
            </a:r>
            <a:r>
              <a:rPr lang="nl-NL" sz="2000" dirty="0">
                <a:highlight>
                  <a:srgbClr val="C0C0C0"/>
                </a:highlight>
              </a:rPr>
              <a:t>Halle – Leerbeek - Roosdaal</a:t>
            </a:r>
          </a:p>
          <a:p>
            <a:pPr marL="285750" indent="-285750">
              <a:buFont typeface="Arial" panose="020B0604020202020204" pitchFamily="34" charset="0"/>
              <a:buChar char="•"/>
            </a:pPr>
            <a:endParaRPr lang="nl-NL" b="1" dirty="0"/>
          </a:p>
          <a:p>
            <a:pPr marL="285750" indent="-285750">
              <a:buFont typeface="Arial" panose="020B0604020202020204" pitchFamily="34" charset="0"/>
              <a:buChar char="•"/>
            </a:pPr>
            <a:r>
              <a:rPr lang="nl-NL" b="1" dirty="0"/>
              <a:t>Aanvullende net met functionele lijn naar</a:t>
            </a:r>
          </a:p>
          <a:p>
            <a:r>
              <a:rPr lang="nl-NL" b="1" dirty="0"/>
              <a:t>     Sint-Godelieve </a:t>
            </a:r>
            <a:r>
              <a:rPr lang="nl-NL" sz="1400" dirty="0"/>
              <a:t>(Lennik)</a:t>
            </a:r>
            <a:endParaRPr lang="nl-NL" b="1" dirty="0"/>
          </a:p>
          <a:p>
            <a:pPr lvl="1"/>
            <a:endParaRPr lang="nl-NL" sz="1400" dirty="0"/>
          </a:p>
        </p:txBody>
      </p:sp>
      <p:sp>
        <p:nvSpPr>
          <p:cNvPr id="6" name="Rectangle 2">
            <a:extLst>
              <a:ext uri="{FF2B5EF4-FFF2-40B4-BE49-F238E27FC236}">
                <a16:creationId xmlns:a16="http://schemas.microsoft.com/office/drawing/2014/main" id="{50BB8393-B40C-4B23-82CA-A4F9371A91A8}"/>
              </a:ext>
            </a:extLst>
          </p:cNvPr>
          <p:cNvSpPr>
            <a:spLocks noChangeArrowheads="1"/>
          </p:cNvSpPr>
          <p:nvPr/>
        </p:nvSpPr>
        <p:spPr bwMode="auto">
          <a:xfrm>
            <a:off x="483065" y="3237150"/>
            <a:ext cx="269118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r>
              <a:rPr lang="nl-BE" sz="1200" dirty="0"/>
              <a:t>Overzicht van de opgegeven frequenties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nl-BE" altLang="nl-BE" sz="1200" b="0" i="0" u="none" strike="noStrike" cap="none" normalizeH="0" baseline="0" dirty="0">
              <a:ln>
                <a:noFill/>
              </a:ln>
              <a:solidFill>
                <a:schemeClr val="tx1"/>
              </a:solidFill>
              <a:effectLst/>
              <a:latin typeface="Arial" panose="020B0604020202020204" pitchFamily="34" charset="0"/>
            </a:endParaRPr>
          </a:p>
        </p:txBody>
      </p:sp>
      <p:pic>
        <p:nvPicPr>
          <p:cNvPr id="9" name="Afbeelding 8" descr="cid:image001.jpg@01D54DF4.F1F916D0">
            <a:extLst>
              <a:ext uri="{FF2B5EF4-FFF2-40B4-BE49-F238E27FC236}">
                <a16:creationId xmlns:a16="http://schemas.microsoft.com/office/drawing/2014/main" id="{42B73D4E-FAF3-4003-B2F1-B9CEF4B0C84C}"/>
              </a:ext>
            </a:extLst>
          </p:cNvPr>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5135766" y="1451194"/>
            <a:ext cx="2714625" cy="2457450"/>
          </a:xfrm>
          <a:prstGeom prst="rect">
            <a:avLst/>
          </a:prstGeom>
          <a:noFill/>
          <a:ln>
            <a:noFill/>
          </a:ln>
        </p:spPr>
      </p:pic>
      <p:pic>
        <p:nvPicPr>
          <p:cNvPr id="7" name="Afbeelding 6">
            <a:extLst>
              <a:ext uri="{FF2B5EF4-FFF2-40B4-BE49-F238E27FC236}">
                <a16:creationId xmlns:a16="http://schemas.microsoft.com/office/drawing/2014/main" id="{C3F50E52-3E45-468C-839E-E9EB1B6F181D}"/>
              </a:ext>
            </a:extLst>
          </p:cNvPr>
          <p:cNvPicPr>
            <a:picLocks noChangeAspect="1"/>
          </p:cNvPicPr>
          <p:nvPr/>
        </p:nvPicPr>
        <p:blipFill>
          <a:blip r:embed="rId4"/>
          <a:stretch>
            <a:fillRect/>
          </a:stretch>
        </p:blipFill>
        <p:spPr>
          <a:xfrm>
            <a:off x="544861" y="3534841"/>
            <a:ext cx="3732124" cy="3126017"/>
          </a:xfrm>
          <a:prstGeom prst="rect">
            <a:avLst/>
          </a:prstGeom>
        </p:spPr>
      </p:pic>
    </p:spTree>
    <p:extLst>
      <p:ext uri="{BB962C8B-B14F-4D97-AF65-F5344CB8AC3E}">
        <p14:creationId xmlns:p14="http://schemas.microsoft.com/office/powerpoint/2010/main" val="17321681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671ED7-80DE-497C-9562-1B2745440190}"/>
              </a:ext>
            </a:extLst>
          </p:cNvPr>
          <p:cNvSpPr>
            <a:spLocks noGrp="1"/>
          </p:cNvSpPr>
          <p:nvPr>
            <p:ph type="title"/>
          </p:nvPr>
        </p:nvSpPr>
        <p:spPr>
          <a:xfrm>
            <a:off x="0" y="308194"/>
            <a:ext cx="7977930" cy="1143000"/>
          </a:xfrm>
        </p:spPr>
        <p:txBody>
          <a:bodyPr>
            <a:noAutofit/>
          </a:bodyPr>
          <a:lstStyle/>
          <a:p>
            <a:pPr algn="r"/>
            <a:r>
              <a:rPr lang="nl-NL" sz="2000" dirty="0"/>
              <a:t>Intergemeentelijk standpunt omtrent openbaar vervoer vervoerregio Vlaamse Rand</a:t>
            </a:r>
            <a:endParaRPr lang="nl-BE" sz="2000" dirty="0"/>
          </a:p>
        </p:txBody>
      </p:sp>
      <p:sp>
        <p:nvSpPr>
          <p:cNvPr id="3" name="Tekstvak 2">
            <a:extLst>
              <a:ext uri="{FF2B5EF4-FFF2-40B4-BE49-F238E27FC236}">
                <a16:creationId xmlns:a16="http://schemas.microsoft.com/office/drawing/2014/main" id="{F751AE44-CABB-432D-8D8C-680AB6A0CC56}"/>
              </a:ext>
            </a:extLst>
          </p:cNvPr>
          <p:cNvSpPr txBox="1"/>
          <p:nvPr/>
        </p:nvSpPr>
        <p:spPr>
          <a:xfrm>
            <a:off x="483065" y="1235997"/>
            <a:ext cx="3241647" cy="646331"/>
          </a:xfrm>
          <a:prstGeom prst="rect">
            <a:avLst/>
          </a:prstGeom>
          <a:noFill/>
        </p:spPr>
        <p:txBody>
          <a:bodyPr wrap="square" rtlCol="0">
            <a:spAutoFit/>
          </a:bodyPr>
          <a:lstStyle/>
          <a:p>
            <a:r>
              <a:rPr lang="nl-BE" sz="3600" b="1" dirty="0">
                <a:latin typeface="Source Sans Pro" panose="020B0503030403020204" pitchFamily="34" charset="0"/>
                <a:ea typeface="Source Sans Pro" panose="020B0503030403020204" pitchFamily="34" charset="0"/>
              </a:rPr>
              <a:t>Aanvullend net</a:t>
            </a:r>
          </a:p>
        </p:txBody>
      </p:sp>
      <p:sp>
        <p:nvSpPr>
          <p:cNvPr id="4" name="Rechthoek 3">
            <a:extLst>
              <a:ext uri="{FF2B5EF4-FFF2-40B4-BE49-F238E27FC236}">
                <a16:creationId xmlns:a16="http://schemas.microsoft.com/office/drawing/2014/main" id="{C39AE745-E183-4A8A-AAF0-4E5CF681879A}"/>
              </a:ext>
            </a:extLst>
          </p:cNvPr>
          <p:cNvSpPr/>
          <p:nvPr/>
        </p:nvSpPr>
        <p:spPr>
          <a:xfrm>
            <a:off x="483065" y="2021433"/>
            <a:ext cx="7587841" cy="1446550"/>
          </a:xfrm>
          <a:prstGeom prst="rect">
            <a:avLst/>
          </a:prstGeom>
        </p:spPr>
        <p:txBody>
          <a:bodyPr wrap="square">
            <a:spAutoFit/>
          </a:bodyPr>
          <a:lstStyle/>
          <a:p>
            <a:r>
              <a:rPr lang="nl-NL" sz="2000" b="1" dirty="0">
                <a:highlight>
                  <a:srgbClr val="C0C0C0"/>
                </a:highlight>
              </a:rPr>
              <a:t>Lijn 163 </a:t>
            </a:r>
            <a:r>
              <a:rPr lang="nl-NL" sz="2000" dirty="0">
                <a:highlight>
                  <a:srgbClr val="C0C0C0"/>
                </a:highlight>
              </a:rPr>
              <a:t>Halle – Leerbeek - Roosdaal</a:t>
            </a:r>
          </a:p>
          <a:p>
            <a:pPr marL="285750" indent="-285750">
              <a:buFont typeface="Arial" panose="020B0604020202020204" pitchFamily="34" charset="0"/>
              <a:buChar char="•"/>
            </a:pPr>
            <a:endParaRPr lang="nl-NL" b="1" dirty="0"/>
          </a:p>
          <a:p>
            <a:pPr marL="285750" indent="-285750">
              <a:buFont typeface="Arial" panose="020B0604020202020204" pitchFamily="34" charset="0"/>
              <a:buChar char="•"/>
            </a:pPr>
            <a:r>
              <a:rPr lang="nl-NL" b="1" dirty="0"/>
              <a:t>Aanvullende net met functionele lijn naar</a:t>
            </a:r>
          </a:p>
          <a:p>
            <a:r>
              <a:rPr lang="nl-NL" b="1" dirty="0"/>
              <a:t>     Sint-Godelieve </a:t>
            </a:r>
            <a:r>
              <a:rPr lang="nl-NL" sz="1400" dirty="0"/>
              <a:t>(Lennik)</a:t>
            </a:r>
            <a:endParaRPr lang="nl-NL" b="1" dirty="0"/>
          </a:p>
          <a:p>
            <a:pPr lvl="1"/>
            <a:endParaRPr lang="nl-NL" sz="1400" dirty="0"/>
          </a:p>
        </p:txBody>
      </p:sp>
      <p:sp>
        <p:nvSpPr>
          <p:cNvPr id="6" name="Rectangle 2">
            <a:extLst>
              <a:ext uri="{FF2B5EF4-FFF2-40B4-BE49-F238E27FC236}">
                <a16:creationId xmlns:a16="http://schemas.microsoft.com/office/drawing/2014/main" id="{50BB8393-B40C-4B23-82CA-A4F9371A91A8}"/>
              </a:ext>
            </a:extLst>
          </p:cNvPr>
          <p:cNvSpPr>
            <a:spLocks noChangeArrowheads="1"/>
          </p:cNvSpPr>
          <p:nvPr/>
        </p:nvSpPr>
        <p:spPr bwMode="auto">
          <a:xfrm>
            <a:off x="483065" y="3237150"/>
            <a:ext cx="269118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r>
              <a:rPr lang="nl-BE" sz="1200" dirty="0"/>
              <a:t>Overzicht van de opgegeven frequenties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nl-BE" altLang="nl-BE" sz="1200" b="0" i="0" u="none" strike="noStrike" cap="none" normalizeH="0" baseline="0" dirty="0">
              <a:ln>
                <a:noFill/>
              </a:ln>
              <a:solidFill>
                <a:schemeClr val="tx1"/>
              </a:solidFill>
              <a:effectLst/>
              <a:latin typeface="Arial" panose="020B0604020202020204" pitchFamily="34" charset="0"/>
            </a:endParaRPr>
          </a:p>
        </p:txBody>
      </p:sp>
      <p:pic>
        <p:nvPicPr>
          <p:cNvPr id="5" name="Afbeelding 4">
            <a:extLst>
              <a:ext uri="{FF2B5EF4-FFF2-40B4-BE49-F238E27FC236}">
                <a16:creationId xmlns:a16="http://schemas.microsoft.com/office/drawing/2014/main" id="{59258AB9-0933-4A13-8DF6-C93EFD0E09FB}"/>
              </a:ext>
            </a:extLst>
          </p:cNvPr>
          <p:cNvPicPr>
            <a:picLocks noChangeAspect="1"/>
          </p:cNvPicPr>
          <p:nvPr/>
        </p:nvPicPr>
        <p:blipFill>
          <a:blip r:embed="rId2"/>
          <a:stretch>
            <a:fillRect/>
          </a:stretch>
        </p:blipFill>
        <p:spPr>
          <a:xfrm>
            <a:off x="550177" y="3597521"/>
            <a:ext cx="5659358" cy="3260479"/>
          </a:xfrm>
          <a:prstGeom prst="rect">
            <a:avLst/>
          </a:prstGeom>
        </p:spPr>
      </p:pic>
      <p:pic>
        <p:nvPicPr>
          <p:cNvPr id="10" name="Afbeelding 9" descr="cid:image001.jpg@01D54DF4.F1F916D0">
            <a:extLst>
              <a:ext uri="{FF2B5EF4-FFF2-40B4-BE49-F238E27FC236}">
                <a16:creationId xmlns:a16="http://schemas.microsoft.com/office/drawing/2014/main" id="{FC1C61B1-BE89-4750-A3CD-861CC85388C2}"/>
              </a:ext>
            </a:extLst>
          </p:cNvPr>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5135766" y="1451194"/>
            <a:ext cx="2714625" cy="2457450"/>
          </a:xfrm>
          <a:prstGeom prst="rect">
            <a:avLst/>
          </a:prstGeom>
          <a:noFill/>
          <a:ln>
            <a:noFill/>
          </a:ln>
        </p:spPr>
      </p:pic>
    </p:spTree>
    <p:extLst>
      <p:ext uri="{BB962C8B-B14F-4D97-AF65-F5344CB8AC3E}">
        <p14:creationId xmlns:p14="http://schemas.microsoft.com/office/powerpoint/2010/main" val="39359432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671ED7-80DE-497C-9562-1B2745440190}"/>
              </a:ext>
            </a:extLst>
          </p:cNvPr>
          <p:cNvSpPr>
            <a:spLocks noGrp="1"/>
          </p:cNvSpPr>
          <p:nvPr>
            <p:ph type="title"/>
          </p:nvPr>
        </p:nvSpPr>
        <p:spPr>
          <a:xfrm>
            <a:off x="0" y="308194"/>
            <a:ext cx="7977930" cy="1143000"/>
          </a:xfrm>
        </p:spPr>
        <p:txBody>
          <a:bodyPr>
            <a:noAutofit/>
          </a:bodyPr>
          <a:lstStyle/>
          <a:p>
            <a:pPr algn="r"/>
            <a:r>
              <a:rPr lang="nl-NL" sz="2000" dirty="0"/>
              <a:t>Studieopdracht herinrichting route </a:t>
            </a:r>
            <a:br>
              <a:rPr lang="nl-NL" sz="2000" dirty="0"/>
            </a:br>
            <a:r>
              <a:rPr lang="nl-NL" sz="2000" dirty="0"/>
              <a:t>A. Van Cotthemstraat - Klein-</a:t>
            </a:r>
            <a:r>
              <a:rPr lang="nl-NL" sz="2000" dirty="0" err="1"/>
              <a:t>Bijgaardenstraat</a:t>
            </a:r>
            <a:r>
              <a:rPr lang="nl-NL" sz="2000" dirty="0"/>
              <a:t> - Slesbroekstraat </a:t>
            </a:r>
          </a:p>
        </p:txBody>
      </p:sp>
      <p:pic>
        <p:nvPicPr>
          <p:cNvPr id="7" name="Afbeelding 6">
            <a:extLst>
              <a:ext uri="{FF2B5EF4-FFF2-40B4-BE49-F238E27FC236}">
                <a16:creationId xmlns:a16="http://schemas.microsoft.com/office/drawing/2014/main" id="{87E19ACE-E32E-47E9-A871-399CDA7E36AB}"/>
              </a:ext>
            </a:extLst>
          </p:cNvPr>
          <p:cNvPicPr>
            <a:picLocks noChangeAspect="1"/>
          </p:cNvPicPr>
          <p:nvPr/>
        </p:nvPicPr>
        <p:blipFill>
          <a:blip r:embed="rId2"/>
          <a:stretch>
            <a:fillRect/>
          </a:stretch>
        </p:blipFill>
        <p:spPr>
          <a:xfrm>
            <a:off x="0" y="1249427"/>
            <a:ext cx="9144000" cy="4862486"/>
          </a:xfrm>
          <a:prstGeom prst="rect">
            <a:avLst/>
          </a:prstGeom>
        </p:spPr>
      </p:pic>
      <p:sp>
        <p:nvSpPr>
          <p:cNvPr id="8" name="Rechthoek 7">
            <a:extLst>
              <a:ext uri="{FF2B5EF4-FFF2-40B4-BE49-F238E27FC236}">
                <a16:creationId xmlns:a16="http://schemas.microsoft.com/office/drawing/2014/main" id="{2F5EC2D5-D68C-49CE-9CE9-379B3BA37348}"/>
              </a:ext>
            </a:extLst>
          </p:cNvPr>
          <p:cNvSpPr/>
          <p:nvPr/>
        </p:nvSpPr>
        <p:spPr>
          <a:xfrm>
            <a:off x="58723" y="2027606"/>
            <a:ext cx="5033394" cy="954107"/>
          </a:xfrm>
          <a:prstGeom prst="rect">
            <a:avLst/>
          </a:prstGeom>
        </p:spPr>
        <p:txBody>
          <a:bodyPr wrap="square">
            <a:spAutoFit/>
          </a:bodyPr>
          <a:lstStyle/>
          <a:p>
            <a:r>
              <a:rPr lang="nl-BE" sz="1400" b="1" dirty="0">
                <a:solidFill>
                  <a:schemeClr val="bg1"/>
                </a:solidFill>
                <a:latin typeface="Verdana" panose="020B0604030504040204" pitchFamily="34" charset="0"/>
                <a:ea typeface="Calibri" panose="020F0502020204030204" pitchFamily="34" charset="0"/>
                <a:cs typeface="Times New Roman" panose="02020603050405020304" pitchFamily="18" charset="0"/>
              </a:rPr>
              <a:t>De lokale ontsluitingswegen voor vrachtverkeer geven ontsluiting van bedrijvenzones naar de gemeentelijke en bovengemeentelijke verbindingswegen</a:t>
            </a:r>
            <a:endParaRPr lang="nl-BE" sz="1400" b="1" dirty="0">
              <a:solidFill>
                <a:schemeClr val="bg1"/>
              </a:solidFill>
            </a:endParaRPr>
          </a:p>
        </p:txBody>
      </p:sp>
    </p:spTree>
    <p:extLst>
      <p:ext uri="{BB962C8B-B14F-4D97-AF65-F5344CB8AC3E}">
        <p14:creationId xmlns:p14="http://schemas.microsoft.com/office/powerpoint/2010/main" val="41861309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671ED7-80DE-497C-9562-1B2745440190}"/>
              </a:ext>
            </a:extLst>
          </p:cNvPr>
          <p:cNvSpPr>
            <a:spLocks noGrp="1"/>
          </p:cNvSpPr>
          <p:nvPr>
            <p:ph type="title"/>
          </p:nvPr>
        </p:nvSpPr>
        <p:spPr>
          <a:xfrm>
            <a:off x="0" y="308194"/>
            <a:ext cx="7977930" cy="1143000"/>
          </a:xfrm>
        </p:spPr>
        <p:txBody>
          <a:bodyPr>
            <a:noAutofit/>
          </a:bodyPr>
          <a:lstStyle/>
          <a:p>
            <a:pPr algn="r"/>
            <a:r>
              <a:rPr lang="nl-NL" sz="2000" dirty="0"/>
              <a:t>Intergemeentelijk standpunt omtrent openbaar vervoer vervoerregio Vlaamse Rand</a:t>
            </a:r>
            <a:endParaRPr lang="nl-BE" sz="2000" dirty="0"/>
          </a:p>
        </p:txBody>
      </p:sp>
      <p:sp>
        <p:nvSpPr>
          <p:cNvPr id="3" name="Tekstvak 2">
            <a:extLst>
              <a:ext uri="{FF2B5EF4-FFF2-40B4-BE49-F238E27FC236}">
                <a16:creationId xmlns:a16="http://schemas.microsoft.com/office/drawing/2014/main" id="{F751AE44-CABB-432D-8D8C-680AB6A0CC56}"/>
              </a:ext>
            </a:extLst>
          </p:cNvPr>
          <p:cNvSpPr txBox="1"/>
          <p:nvPr/>
        </p:nvSpPr>
        <p:spPr>
          <a:xfrm>
            <a:off x="483065" y="1235997"/>
            <a:ext cx="3241647" cy="646331"/>
          </a:xfrm>
          <a:prstGeom prst="rect">
            <a:avLst/>
          </a:prstGeom>
          <a:noFill/>
        </p:spPr>
        <p:txBody>
          <a:bodyPr wrap="square" rtlCol="0">
            <a:spAutoFit/>
          </a:bodyPr>
          <a:lstStyle/>
          <a:p>
            <a:r>
              <a:rPr lang="nl-BE" sz="3600" b="1" dirty="0">
                <a:latin typeface="Source Sans Pro" panose="020B0503030403020204" pitchFamily="34" charset="0"/>
                <a:ea typeface="Source Sans Pro" panose="020B0503030403020204" pitchFamily="34" charset="0"/>
              </a:rPr>
              <a:t>Aanvullend net</a:t>
            </a:r>
          </a:p>
        </p:txBody>
      </p:sp>
      <p:sp>
        <p:nvSpPr>
          <p:cNvPr id="4" name="Rechthoek 3">
            <a:extLst>
              <a:ext uri="{FF2B5EF4-FFF2-40B4-BE49-F238E27FC236}">
                <a16:creationId xmlns:a16="http://schemas.microsoft.com/office/drawing/2014/main" id="{C39AE745-E183-4A8A-AAF0-4E5CF681879A}"/>
              </a:ext>
            </a:extLst>
          </p:cNvPr>
          <p:cNvSpPr/>
          <p:nvPr/>
        </p:nvSpPr>
        <p:spPr>
          <a:xfrm>
            <a:off x="483065" y="2021433"/>
            <a:ext cx="7587841" cy="1446550"/>
          </a:xfrm>
          <a:prstGeom prst="rect">
            <a:avLst/>
          </a:prstGeom>
        </p:spPr>
        <p:txBody>
          <a:bodyPr wrap="square">
            <a:spAutoFit/>
          </a:bodyPr>
          <a:lstStyle/>
          <a:p>
            <a:r>
              <a:rPr lang="nl-NL" sz="2000" b="1" dirty="0">
                <a:highlight>
                  <a:srgbClr val="C0C0C0"/>
                </a:highlight>
              </a:rPr>
              <a:t>Lijn 163 </a:t>
            </a:r>
            <a:r>
              <a:rPr lang="nl-NL" sz="2000" dirty="0">
                <a:highlight>
                  <a:srgbClr val="C0C0C0"/>
                </a:highlight>
              </a:rPr>
              <a:t>Halle – Leerbeek - Roosdaal</a:t>
            </a:r>
          </a:p>
          <a:p>
            <a:pPr marL="285750" indent="-285750">
              <a:buFont typeface="Arial" panose="020B0604020202020204" pitchFamily="34" charset="0"/>
              <a:buChar char="•"/>
            </a:pPr>
            <a:endParaRPr lang="nl-NL" b="1" dirty="0"/>
          </a:p>
          <a:p>
            <a:pPr marL="285750" indent="-285750">
              <a:buFont typeface="Arial" panose="020B0604020202020204" pitchFamily="34" charset="0"/>
              <a:buChar char="•"/>
            </a:pPr>
            <a:r>
              <a:rPr lang="nl-NL" b="1" dirty="0"/>
              <a:t>Aanvullende net met functionele lijn naar</a:t>
            </a:r>
          </a:p>
          <a:p>
            <a:r>
              <a:rPr lang="nl-NL" b="1" dirty="0"/>
              <a:t>     Sint-Godelieve </a:t>
            </a:r>
            <a:r>
              <a:rPr lang="nl-NL" sz="1400" dirty="0"/>
              <a:t>(Lennik)</a:t>
            </a:r>
            <a:endParaRPr lang="nl-NL" b="1" dirty="0"/>
          </a:p>
          <a:p>
            <a:pPr lvl="1"/>
            <a:endParaRPr lang="nl-NL" sz="1400" dirty="0"/>
          </a:p>
        </p:txBody>
      </p:sp>
      <p:pic>
        <p:nvPicPr>
          <p:cNvPr id="10" name="Afbeelding 9" descr="cid:image001.jpg@01D54DF4.F1F916D0">
            <a:extLst>
              <a:ext uri="{FF2B5EF4-FFF2-40B4-BE49-F238E27FC236}">
                <a16:creationId xmlns:a16="http://schemas.microsoft.com/office/drawing/2014/main" id="{FC1C61B1-BE89-4750-A3CD-861CC85388C2}"/>
              </a:ext>
            </a:extLst>
          </p:cNvPr>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5135766" y="1451194"/>
            <a:ext cx="2714625" cy="2457450"/>
          </a:xfrm>
          <a:prstGeom prst="rect">
            <a:avLst/>
          </a:prstGeom>
          <a:noFill/>
          <a:ln>
            <a:noFill/>
          </a:ln>
        </p:spPr>
      </p:pic>
      <p:sp>
        <p:nvSpPr>
          <p:cNvPr id="7" name="Rechthoek 6">
            <a:extLst>
              <a:ext uri="{FF2B5EF4-FFF2-40B4-BE49-F238E27FC236}">
                <a16:creationId xmlns:a16="http://schemas.microsoft.com/office/drawing/2014/main" id="{6DBC7D3C-3621-4165-A789-3657E5CFBBB8}"/>
              </a:ext>
            </a:extLst>
          </p:cNvPr>
          <p:cNvSpPr/>
          <p:nvPr/>
        </p:nvSpPr>
        <p:spPr>
          <a:xfrm>
            <a:off x="759202" y="4047749"/>
            <a:ext cx="5675153" cy="2022861"/>
          </a:xfrm>
          <a:prstGeom prst="rect">
            <a:avLst/>
          </a:prstGeom>
        </p:spPr>
        <p:txBody>
          <a:bodyPr wrap="square">
            <a:spAutoFit/>
          </a:bodyPr>
          <a:lstStyle/>
          <a:p>
            <a:pPr algn="just">
              <a:lnSpc>
                <a:spcPct val="115000"/>
              </a:lnSpc>
              <a:spcAft>
                <a:spcPts val="0"/>
              </a:spcAft>
            </a:pPr>
            <a:r>
              <a:rPr lang="nl-BE" sz="1000" dirty="0">
                <a:latin typeface="Verdana" panose="020B0604030504040204" pitchFamily="34" charset="0"/>
                <a:ea typeface="Calibri" panose="020F0502020204030204" pitchFamily="34" charset="0"/>
                <a:cs typeface="Calibri" panose="020F0502020204030204" pitchFamily="34" charset="0"/>
              </a:rPr>
              <a:t>Het huidig aanbod wordt verder afgebouwd. Lijn 163 blijft als functionele lijn behouden zoals dit vandaag het geval is voor Oudenaken en Sint-Laureins-Berchem. De bediening van deze 2 dorpen op donderdag tijdens de markt in Halle, wordt geschrapt.</a:t>
            </a:r>
            <a:endParaRPr lang="nl-BE" sz="1000" dirty="0">
              <a:latin typeface="Century Gothic" panose="020B0502020202020204" pitchFamily="34" charset="0"/>
              <a:ea typeface="Calibri" panose="020F0502020204030204" pitchFamily="34" charset="0"/>
              <a:cs typeface="Calibri" panose="020F0502020204030204" pitchFamily="34" charset="0"/>
            </a:endParaRPr>
          </a:p>
          <a:p>
            <a:pPr algn="just">
              <a:lnSpc>
                <a:spcPct val="115000"/>
              </a:lnSpc>
              <a:spcAft>
                <a:spcPts val="0"/>
              </a:spcAft>
            </a:pPr>
            <a:endParaRPr lang="nl-BE" sz="1000" dirty="0">
              <a:latin typeface="Verdana" panose="020B0604030504040204" pitchFamily="34" charset="0"/>
              <a:ea typeface="Calibri" panose="020F0502020204030204" pitchFamily="34" charset="0"/>
              <a:cs typeface="Calibri" panose="020F0502020204030204" pitchFamily="34" charset="0"/>
            </a:endParaRPr>
          </a:p>
          <a:p>
            <a:pPr algn="just">
              <a:lnSpc>
                <a:spcPct val="115000"/>
              </a:lnSpc>
              <a:spcAft>
                <a:spcPts val="0"/>
              </a:spcAft>
            </a:pPr>
            <a:r>
              <a:rPr lang="nl-BE" sz="1000" dirty="0">
                <a:latin typeface="Verdana" panose="020B0604030504040204" pitchFamily="34" charset="0"/>
                <a:ea typeface="Calibri" panose="020F0502020204030204" pitchFamily="34" charset="0"/>
                <a:cs typeface="Calibri" panose="020F0502020204030204" pitchFamily="34" charset="0"/>
              </a:rPr>
              <a:t>Door het verder afbouwen van lijn 163 (en 144) zullen de deelgemeenten Oudenaken en Sint-Laureins-Berchem nog een zeer beperkt aanbod aan openbaar vervoer hebben. </a:t>
            </a:r>
          </a:p>
          <a:p>
            <a:pPr algn="just">
              <a:lnSpc>
                <a:spcPct val="115000"/>
              </a:lnSpc>
              <a:spcAft>
                <a:spcPts val="0"/>
              </a:spcAft>
            </a:pPr>
            <a:endParaRPr lang="nl-BE" sz="1000" dirty="0">
              <a:latin typeface="Verdana" panose="020B0604030504040204" pitchFamily="34" charset="0"/>
              <a:ea typeface="Calibri" panose="020F0502020204030204" pitchFamily="34" charset="0"/>
              <a:cs typeface="Calibri" panose="020F0502020204030204" pitchFamily="34" charset="0"/>
            </a:endParaRPr>
          </a:p>
          <a:p>
            <a:pPr algn="just">
              <a:lnSpc>
                <a:spcPct val="115000"/>
              </a:lnSpc>
              <a:spcAft>
                <a:spcPts val="0"/>
              </a:spcAft>
            </a:pPr>
            <a:r>
              <a:rPr lang="nl-BE" sz="1000" b="1" dirty="0">
                <a:latin typeface="Verdana" panose="020B0604030504040204" pitchFamily="34" charset="0"/>
                <a:ea typeface="Calibri" panose="020F0502020204030204" pitchFamily="34" charset="0"/>
                <a:cs typeface="Calibri" panose="020F0502020204030204" pitchFamily="34" charset="0"/>
              </a:rPr>
              <a:t>De gemeente kan in het kader van het “vervoer op maat” zelf voor een oplossing zorgen, weliswaar mits een financiële regeling vanuit Vlaanderen </a:t>
            </a:r>
            <a:endParaRPr lang="nl-BE" sz="1000" dirty="0">
              <a:latin typeface="Century Gothic" panose="020B050202020202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706133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671ED7-80DE-497C-9562-1B2745440190}"/>
              </a:ext>
            </a:extLst>
          </p:cNvPr>
          <p:cNvSpPr>
            <a:spLocks noGrp="1"/>
          </p:cNvSpPr>
          <p:nvPr>
            <p:ph type="title"/>
          </p:nvPr>
        </p:nvSpPr>
        <p:spPr>
          <a:xfrm>
            <a:off x="0" y="308194"/>
            <a:ext cx="7977930" cy="1143000"/>
          </a:xfrm>
        </p:spPr>
        <p:txBody>
          <a:bodyPr>
            <a:noAutofit/>
          </a:bodyPr>
          <a:lstStyle/>
          <a:p>
            <a:pPr algn="r"/>
            <a:r>
              <a:rPr lang="nl-NL" sz="2000" dirty="0"/>
              <a:t>Intergemeentelijk standpunt omtrent openbaar vervoer vervoerregio Vlaamse Rand</a:t>
            </a:r>
            <a:endParaRPr lang="nl-BE" sz="2000" dirty="0"/>
          </a:p>
        </p:txBody>
      </p:sp>
      <p:sp>
        <p:nvSpPr>
          <p:cNvPr id="3" name="Tekstvak 2">
            <a:extLst>
              <a:ext uri="{FF2B5EF4-FFF2-40B4-BE49-F238E27FC236}">
                <a16:creationId xmlns:a16="http://schemas.microsoft.com/office/drawing/2014/main" id="{F751AE44-CABB-432D-8D8C-680AB6A0CC56}"/>
              </a:ext>
            </a:extLst>
          </p:cNvPr>
          <p:cNvSpPr txBox="1"/>
          <p:nvPr/>
        </p:nvSpPr>
        <p:spPr>
          <a:xfrm>
            <a:off x="483065" y="1235997"/>
            <a:ext cx="3241647" cy="646331"/>
          </a:xfrm>
          <a:prstGeom prst="rect">
            <a:avLst/>
          </a:prstGeom>
          <a:noFill/>
        </p:spPr>
        <p:txBody>
          <a:bodyPr wrap="square" rtlCol="0">
            <a:spAutoFit/>
          </a:bodyPr>
          <a:lstStyle/>
          <a:p>
            <a:r>
              <a:rPr lang="nl-BE" sz="3600" b="1" dirty="0">
                <a:latin typeface="Source Sans Pro" panose="020B0503030403020204" pitchFamily="34" charset="0"/>
                <a:ea typeface="Source Sans Pro" panose="020B0503030403020204" pitchFamily="34" charset="0"/>
              </a:rPr>
              <a:t>Aanvullend net</a:t>
            </a:r>
          </a:p>
        </p:txBody>
      </p:sp>
      <p:sp>
        <p:nvSpPr>
          <p:cNvPr id="4" name="Rechthoek 3">
            <a:extLst>
              <a:ext uri="{FF2B5EF4-FFF2-40B4-BE49-F238E27FC236}">
                <a16:creationId xmlns:a16="http://schemas.microsoft.com/office/drawing/2014/main" id="{C39AE745-E183-4A8A-AAF0-4E5CF681879A}"/>
              </a:ext>
            </a:extLst>
          </p:cNvPr>
          <p:cNvSpPr/>
          <p:nvPr/>
        </p:nvSpPr>
        <p:spPr>
          <a:xfrm>
            <a:off x="483065" y="2021433"/>
            <a:ext cx="5976458" cy="2031325"/>
          </a:xfrm>
          <a:prstGeom prst="rect">
            <a:avLst/>
          </a:prstGeom>
        </p:spPr>
        <p:txBody>
          <a:bodyPr wrap="square">
            <a:spAutoFit/>
          </a:bodyPr>
          <a:lstStyle/>
          <a:p>
            <a:r>
              <a:rPr lang="nl-NL" sz="2000" b="1" dirty="0">
                <a:highlight>
                  <a:srgbClr val="C0C0C0"/>
                </a:highlight>
              </a:rPr>
              <a:t>Lijn 144 </a:t>
            </a:r>
            <a:r>
              <a:rPr lang="nl-NL" sz="2000" dirty="0">
                <a:highlight>
                  <a:srgbClr val="C0C0C0"/>
                </a:highlight>
              </a:rPr>
              <a:t>BHG (Zuid) – Sint-Pieters-Leeuw  + functioneel naar Sint-Godelieve</a:t>
            </a:r>
          </a:p>
          <a:p>
            <a:pPr marL="285750" indent="-285750">
              <a:buFont typeface="Arial" panose="020B0604020202020204" pitchFamily="34" charset="0"/>
              <a:buChar char="•"/>
            </a:pPr>
            <a:endParaRPr lang="nl-NL" b="1" dirty="0"/>
          </a:p>
          <a:p>
            <a:pPr marL="285750" indent="-285750">
              <a:buFont typeface="Arial" panose="020B0604020202020204" pitchFamily="34" charset="0"/>
              <a:buChar char="•"/>
            </a:pPr>
            <a:r>
              <a:rPr lang="nl-NL" b="1" dirty="0"/>
              <a:t>Aanvullende net met functionele lijn naar</a:t>
            </a:r>
          </a:p>
          <a:p>
            <a:r>
              <a:rPr lang="nl-NL" b="1" dirty="0"/>
              <a:t>     Sint-Godelieve </a:t>
            </a:r>
            <a:r>
              <a:rPr lang="nl-NL" sz="1400" dirty="0"/>
              <a:t>(Lennik)</a:t>
            </a:r>
            <a:endParaRPr lang="nl-NL" b="1" dirty="0"/>
          </a:p>
          <a:p>
            <a:pPr marL="285750" indent="-285750">
              <a:buFont typeface="Arial" panose="020B0604020202020204" pitchFamily="34" charset="0"/>
              <a:buChar char="•"/>
            </a:pPr>
            <a:endParaRPr lang="nl-NL" b="1" dirty="0"/>
          </a:p>
          <a:p>
            <a:pPr lvl="1"/>
            <a:endParaRPr lang="nl-NL" sz="1400" dirty="0"/>
          </a:p>
        </p:txBody>
      </p:sp>
      <p:pic>
        <p:nvPicPr>
          <p:cNvPr id="9" name="Afbeelding 8" descr="cid:image001.jpg@01D54DF2.70B03C40">
            <a:extLst>
              <a:ext uri="{FF2B5EF4-FFF2-40B4-BE49-F238E27FC236}">
                <a16:creationId xmlns:a16="http://schemas.microsoft.com/office/drawing/2014/main" id="{E8FAB132-0820-4E0E-A117-ECDEF2894495}"/>
              </a:ext>
            </a:extLst>
          </p:cNvPr>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5679435" y="2485358"/>
            <a:ext cx="3263230" cy="1706505"/>
          </a:xfrm>
          <a:prstGeom prst="rect">
            <a:avLst/>
          </a:prstGeom>
          <a:noFill/>
          <a:ln>
            <a:noFill/>
          </a:ln>
        </p:spPr>
      </p:pic>
      <p:sp>
        <p:nvSpPr>
          <p:cNvPr id="10" name="Rectangle 2">
            <a:extLst>
              <a:ext uri="{FF2B5EF4-FFF2-40B4-BE49-F238E27FC236}">
                <a16:creationId xmlns:a16="http://schemas.microsoft.com/office/drawing/2014/main" id="{C4139A5F-6051-4E81-97C0-69E20F96867D}"/>
              </a:ext>
            </a:extLst>
          </p:cNvPr>
          <p:cNvSpPr>
            <a:spLocks noChangeArrowheads="1"/>
          </p:cNvSpPr>
          <p:nvPr/>
        </p:nvSpPr>
        <p:spPr bwMode="auto">
          <a:xfrm>
            <a:off x="483065" y="3529538"/>
            <a:ext cx="399943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BE" altLang="nl-BE" sz="1000" b="0" i="0" u="none" strike="noStrike" cap="none" normalizeH="0" baseline="0" dirty="0">
                <a:ln>
                  <a:noFill/>
                </a:ln>
                <a:solidFill>
                  <a:schemeClr val="tx1"/>
                </a:solidFill>
                <a:effectLst/>
                <a:latin typeface="Verdana" panose="020B0604030504040204" pitchFamily="34" charset="0"/>
                <a:ea typeface="Calibri" panose="020F0502020204030204" pitchFamily="34" charset="0"/>
                <a:cs typeface="Calibri" panose="020F0502020204030204" pitchFamily="34" charset="0"/>
              </a:rPr>
              <a:t>Overzicht van de opgegeven frequenties en amplitude</a:t>
            </a:r>
            <a:endParaRPr kumimoji="0" lang="nl-BE" altLang="nl-BE"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nl-BE" altLang="nl-BE" sz="1800" b="0" i="0" u="none" strike="noStrike" cap="none" normalizeH="0" baseline="0" dirty="0">
              <a:ln>
                <a:noFill/>
              </a:ln>
              <a:solidFill>
                <a:schemeClr val="tx1"/>
              </a:solidFill>
              <a:effectLst/>
              <a:latin typeface="Arial" panose="020B0604020202020204" pitchFamily="34" charset="0"/>
            </a:endParaRPr>
          </a:p>
        </p:txBody>
      </p:sp>
      <p:pic>
        <p:nvPicPr>
          <p:cNvPr id="12" name="Afbeelding 11" descr="cid:image002.jpg@01D54DF2.70B03C40">
            <a:extLst>
              <a:ext uri="{FF2B5EF4-FFF2-40B4-BE49-F238E27FC236}">
                <a16:creationId xmlns:a16="http://schemas.microsoft.com/office/drawing/2014/main" id="{4A34C79E-1F5B-4723-81CD-E153F3EFCE56}"/>
              </a:ext>
            </a:extLst>
          </p:cNvPr>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527786" y="3791148"/>
            <a:ext cx="4762500" cy="1162050"/>
          </a:xfrm>
          <a:prstGeom prst="rect">
            <a:avLst/>
          </a:prstGeom>
          <a:noFill/>
          <a:ln>
            <a:noFill/>
          </a:ln>
        </p:spPr>
      </p:pic>
      <p:pic>
        <p:nvPicPr>
          <p:cNvPr id="13" name="Afbeelding 12" descr="cid:image003.jpg@01D54DF2.70B03C40">
            <a:extLst>
              <a:ext uri="{FF2B5EF4-FFF2-40B4-BE49-F238E27FC236}">
                <a16:creationId xmlns:a16="http://schemas.microsoft.com/office/drawing/2014/main" id="{35B1936F-C69F-4915-BA42-1DC388A55E37}"/>
              </a:ext>
            </a:extLst>
          </p:cNvPr>
          <p:cNvPicPr/>
          <p:nvPr/>
        </p:nvPicPr>
        <p:blipFill>
          <a:blip r:embed="rId6" r:link="rId7">
            <a:extLst>
              <a:ext uri="{28A0092B-C50C-407E-A947-70E740481C1C}">
                <a14:useLocalDpi xmlns:a14="http://schemas.microsoft.com/office/drawing/2010/main" val="0"/>
              </a:ext>
            </a:extLst>
          </a:blip>
          <a:srcRect/>
          <a:stretch>
            <a:fillRect/>
          </a:stretch>
        </p:blipFill>
        <p:spPr bwMode="auto">
          <a:xfrm>
            <a:off x="527786" y="4964419"/>
            <a:ext cx="4781550" cy="1028700"/>
          </a:xfrm>
          <a:prstGeom prst="rect">
            <a:avLst/>
          </a:prstGeom>
          <a:noFill/>
          <a:ln>
            <a:noFill/>
          </a:ln>
        </p:spPr>
      </p:pic>
      <p:sp>
        <p:nvSpPr>
          <p:cNvPr id="7" name="Rechthoek 6">
            <a:extLst>
              <a:ext uri="{FF2B5EF4-FFF2-40B4-BE49-F238E27FC236}">
                <a16:creationId xmlns:a16="http://schemas.microsoft.com/office/drawing/2014/main" id="{CFB9FC6D-A31E-4848-B683-4E4C32F6A4B3}"/>
              </a:ext>
            </a:extLst>
          </p:cNvPr>
          <p:cNvSpPr/>
          <p:nvPr/>
        </p:nvSpPr>
        <p:spPr>
          <a:xfrm>
            <a:off x="483065" y="6071100"/>
            <a:ext cx="5976458" cy="553998"/>
          </a:xfrm>
          <a:prstGeom prst="rect">
            <a:avLst/>
          </a:prstGeom>
        </p:spPr>
        <p:txBody>
          <a:bodyPr wrap="square">
            <a:spAutoFit/>
          </a:bodyPr>
          <a:lstStyle/>
          <a:p>
            <a:pPr>
              <a:spcAft>
                <a:spcPts val="0"/>
              </a:spcAft>
            </a:pPr>
            <a:r>
              <a:rPr lang="nl-BE" sz="1000" dirty="0">
                <a:latin typeface="Verdana" panose="020B0604030504040204" pitchFamily="34" charset="0"/>
                <a:ea typeface="Calibri" panose="020F0502020204030204" pitchFamily="34" charset="0"/>
                <a:cs typeface="Calibri" panose="020F0502020204030204" pitchFamily="34" charset="0"/>
              </a:rPr>
              <a:t>Lijn 144 wordt een combinatie van een </a:t>
            </a:r>
            <a:r>
              <a:rPr lang="nl-BE" sz="1000" b="1" dirty="0">
                <a:latin typeface="Verdana" panose="020B0604030504040204" pitchFamily="34" charset="0"/>
                <a:ea typeface="Calibri" panose="020F0502020204030204" pitchFamily="34" charset="0"/>
                <a:cs typeface="Calibri" panose="020F0502020204030204" pitchFamily="34" charset="0"/>
              </a:rPr>
              <a:t>aanvullend net</a:t>
            </a:r>
            <a:r>
              <a:rPr lang="nl-BE" sz="1000" dirty="0">
                <a:latin typeface="Verdana" panose="020B0604030504040204" pitchFamily="34" charset="0"/>
                <a:ea typeface="Calibri" panose="020F0502020204030204" pitchFamily="34" charset="0"/>
                <a:cs typeface="Calibri" panose="020F0502020204030204" pitchFamily="34" charset="0"/>
              </a:rPr>
              <a:t> en een </a:t>
            </a:r>
            <a:r>
              <a:rPr lang="nl-BE" sz="1000" b="1" dirty="0">
                <a:latin typeface="Verdana" panose="020B0604030504040204" pitchFamily="34" charset="0"/>
                <a:ea typeface="Calibri" panose="020F0502020204030204" pitchFamily="34" charset="0"/>
                <a:cs typeface="Calibri" panose="020F0502020204030204" pitchFamily="34" charset="0"/>
              </a:rPr>
              <a:t>functionele lijn naar Sint-Godelieve</a:t>
            </a:r>
            <a:r>
              <a:rPr lang="nl-BE" sz="1000" dirty="0">
                <a:latin typeface="Verdana" panose="020B0604030504040204" pitchFamily="34" charset="0"/>
                <a:ea typeface="Calibri" panose="020F0502020204030204" pitchFamily="34" charset="0"/>
                <a:cs typeface="Calibri" panose="020F0502020204030204" pitchFamily="34" charset="0"/>
              </a:rPr>
              <a:t> (Lennik)</a:t>
            </a:r>
            <a:endParaRPr lang="nl-BE" sz="1000" dirty="0">
              <a:latin typeface="Century Gothic" panose="020B0502020202020204" pitchFamily="34" charset="0"/>
              <a:ea typeface="Calibri" panose="020F0502020204030204" pitchFamily="34" charset="0"/>
              <a:cs typeface="Calibri" panose="020F0502020204030204" pitchFamily="34" charset="0"/>
            </a:endParaRPr>
          </a:p>
          <a:p>
            <a:pPr>
              <a:spcAft>
                <a:spcPts val="0"/>
              </a:spcAft>
            </a:pPr>
            <a:r>
              <a:rPr lang="nl-BE" sz="1000" dirty="0">
                <a:latin typeface="Verdana" panose="020B0604030504040204" pitchFamily="34" charset="0"/>
                <a:ea typeface="Calibri" panose="020F0502020204030204" pitchFamily="34" charset="0"/>
                <a:cs typeface="Calibri" panose="020F0502020204030204" pitchFamily="34" charset="0"/>
              </a:rPr>
              <a:t>Lijn 145 wordt geschrapt</a:t>
            </a:r>
            <a:endParaRPr lang="nl-BE" sz="1000" dirty="0">
              <a:latin typeface="Century Gothic" panose="020B050202020202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090176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671ED7-80DE-497C-9562-1B2745440190}"/>
              </a:ext>
            </a:extLst>
          </p:cNvPr>
          <p:cNvSpPr>
            <a:spLocks noGrp="1"/>
          </p:cNvSpPr>
          <p:nvPr>
            <p:ph type="title"/>
          </p:nvPr>
        </p:nvSpPr>
        <p:spPr>
          <a:xfrm>
            <a:off x="0" y="308194"/>
            <a:ext cx="7977930" cy="1143000"/>
          </a:xfrm>
        </p:spPr>
        <p:txBody>
          <a:bodyPr>
            <a:noAutofit/>
          </a:bodyPr>
          <a:lstStyle/>
          <a:p>
            <a:pPr algn="r"/>
            <a:r>
              <a:rPr lang="nl-NL" sz="2000" dirty="0"/>
              <a:t>Intergemeentelijk standpunt omtrent openbaar vervoer vervoerregio Vlaamse Rand</a:t>
            </a:r>
            <a:endParaRPr lang="nl-BE" sz="2000" dirty="0"/>
          </a:p>
        </p:txBody>
      </p:sp>
      <p:sp>
        <p:nvSpPr>
          <p:cNvPr id="3" name="Tekstvak 2">
            <a:extLst>
              <a:ext uri="{FF2B5EF4-FFF2-40B4-BE49-F238E27FC236}">
                <a16:creationId xmlns:a16="http://schemas.microsoft.com/office/drawing/2014/main" id="{F751AE44-CABB-432D-8D8C-680AB6A0CC56}"/>
              </a:ext>
            </a:extLst>
          </p:cNvPr>
          <p:cNvSpPr txBox="1"/>
          <p:nvPr/>
        </p:nvSpPr>
        <p:spPr>
          <a:xfrm>
            <a:off x="483065" y="1235997"/>
            <a:ext cx="3241647" cy="646331"/>
          </a:xfrm>
          <a:prstGeom prst="rect">
            <a:avLst/>
          </a:prstGeom>
          <a:noFill/>
        </p:spPr>
        <p:txBody>
          <a:bodyPr wrap="square" rtlCol="0">
            <a:spAutoFit/>
          </a:bodyPr>
          <a:lstStyle/>
          <a:p>
            <a:r>
              <a:rPr lang="nl-BE" sz="3600" b="1" dirty="0">
                <a:latin typeface="Source Sans Pro" panose="020B0503030403020204" pitchFamily="34" charset="0"/>
                <a:ea typeface="Source Sans Pro" panose="020B0503030403020204" pitchFamily="34" charset="0"/>
              </a:rPr>
              <a:t>Aanvullend net</a:t>
            </a:r>
          </a:p>
        </p:txBody>
      </p:sp>
      <p:sp>
        <p:nvSpPr>
          <p:cNvPr id="4" name="Rechthoek 3">
            <a:extLst>
              <a:ext uri="{FF2B5EF4-FFF2-40B4-BE49-F238E27FC236}">
                <a16:creationId xmlns:a16="http://schemas.microsoft.com/office/drawing/2014/main" id="{C39AE745-E183-4A8A-AAF0-4E5CF681879A}"/>
              </a:ext>
            </a:extLst>
          </p:cNvPr>
          <p:cNvSpPr/>
          <p:nvPr/>
        </p:nvSpPr>
        <p:spPr>
          <a:xfrm>
            <a:off x="483065" y="2021433"/>
            <a:ext cx="5976458" cy="2031325"/>
          </a:xfrm>
          <a:prstGeom prst="rect">
            <a:avLst/>
          </a:prstGeom>
        </p:spPr>
        <p:txBody>
          <a:bodyPr wrap="square">
            <a:spAutoFit/>
          </a:bodyPr>
          <a:lstStyle/>
          <a:p>
            <a:r>
              <a:rPr lang="nl-NL" sz="2000" b="1" dirty="0">
                <a:highlight>
                  <a:srgbClr val="C0C0C0"/>
                </a:highlight>
              </a:rPr>
              <a:t>Lijn 144 </a:t>
            </a:r>
            <a:r>
              <a:rPr lang="nl-NL" sz="2000" dirty="0">
                <a:highlight>
                  <a:srgbClr val="C0C0C0"/>
                </a:highlight>
              </a:rPr>
              <a:t>BHG (Zuid) – Sint-Pieters-Leeuw  + functioneel naar Sint-Godelieve</a:t>
            </a:r>
          </a:p>
          <a:p>
            <a:pPr marL="285750" indent="-285750">
              <a:buFont typeface="Arial" panose="020B0604020202020204" pitchFamily="34" charset="0"/>
              <a:buChar char="•"/>
            </a:pPr>
            <a:endParaRPr lang="nl-NL" b="1" dirty="0"/>
          </a:p>
          <a:p>
            <a:pPr marL="285750" indent="-285750">
              <a:buFont typeface="Arial" panose="020B0604020202020204" pitchFamily="34" charset="0"/>
              <a:buChar char="•"/>
            </a:pPr>
            <a:r>
              <a:rPr lang="nl-NL" b="1" dirty="0"/>
              <a:t>Aanvullende net met functionele lijn naar</a:t>
            </a:r>
          </a:p>
          <a:p>
            <a:r>
              <a:rPr lang="nl-NL" b="1" dirty="0"/>
              <a:t>     Sint-Godelieve </a:t>
            </a:r>
            <a:r>
              <a:rPr lang="nl-NL" sz="1400" dirty="0"/>
              <a:t>(Lennik)</a:t>
            </a:r>
            <a:endParaRPr lang="nl-NL" b="1" dirty="0"/>
          </a:p>
          <a:p>
            <a:pPr marL="285750" indent="-285750">
              <a:buFont typeface="Arial" panose="020B0604020202020204" pitchFamily="34" charset="0"/>
              <a:buChar char="•"/>
            </a:pPr>
            <a:endParaRPr lang="nl-NL" b="1" dirty="0"/>
          </a:p>
          <a:p>
            <a:pPr lvl="1"/>
            <a:endParaRPr lang="nl-NL" sz="1400" dirty="0"/>
          </a:p>
        </p:txBody>
      </p:sp>
      <p:pic>
        <p:nvPicPr>
          <p:cNvPr id="9" name="Afbeelding 8" descr="cid:image001.jpg@01D54DF2.70B03C40">
            <a:extLst>
              <a:ext uri="{FF2B5EF4-FFF2-40B4-BE49-F238E27FC236}">
                <a16:creationId xmlns:a16="http://schemas.microsoft.com/office/drawing/2014/main" id="{E8FAB132-0820-4E0E-A117-ECDEF2894495}"/>
              </a:ext>
            </a:extLst>
          </p:cNvPr>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5679435" y="2485358"/>
            <a:ext cx="3263230" cy="1706505"/>
          </a:xfrm>
          <a:prstGeom prst="rect">
            <a:avLst/>
          </a:prstGeom>
          <a:noFill/>
          <a:ln>
            <a:noFill/>
          </a:ln>
        </p:spPr>
      </p:pic>
      <p:sp>
        <p:nvSpPr>
          <p:cNvPr id="5" name="Rechthoek 4">
            <a:extLst>
              <a:ext uri="{FF2B5EF4-FFF2-40B4-BE49-F238E27FC236}">
                <a16:creationId xmlns:a16="http://schemas.microsoft.com/office/drawing/2014/main" id="{721EEE00-686B-4E1F-BF2D-E6B9F754B62C}"/>
              </a:ext>
            </a:extLst>
          </p:cNvPr>
          <p:cNvSpPr/>
          <p:nvPr/>
        </p:nvSpPr>
        <p:spPr>
          <a:xfrm>
            <a:off x="407564" y="4326220"/>
            <a:ext cx="6949581" cy="2323713"/>
          </a:xfrm>
          <a:prstGeom prst="rect">
            <a:avLst/>
          </a:prstGeom>
        </p:spPr>
        <p:txBody>
          <a:bodyPr wrap="square">
            <a:spAutoFit/>
          </a:bodyPr>
          <a:lstStyle/>
          <a:p>
            <a:pPr algn="just">
              <a:lnSpc>
                <a:spcPct val="115000"/>
              </a:lnSpc>
              <a:spcAft>
                <a:spcPts val="0"/>
              </a:spcAft>
            </a:pPr>
            <a:r>
              <a:rPr lang="nl-BE" sz="1000" dirty="0">
                <a:latin typeface="Verdana" panose="020B0604030504040204" pitchFamily="34" charset="0"/>
                <a:ea typeface="Calibri" panose="020F0502020204030204" pitchFamily="34" charset="0"/>
                <a:cs typeface="Calibri" panose="020F0502020204030204" pitchFamily="34" charset="0"/>
              </a:rPr>
              <a:t>Door het schrappen van lijn 145 zal de frequentie langsheen de Brusselbaan tijdens de daluren worden gehalveerd en worden de haltes langsheen de </a:t>
            </a:r>
            <a:r>
              <a:rPr lang="nl-BE" sz="1000" dirty="0" err="1">
                <a:latin typeface="Verdana" panose="020B0604030504040204" pitchFamily="34" charset="0"/>
                <a:ea typeface="Calibri" panose="020F0502020204030204" pitchFamily="34" charset="0"/>
                <a:cs typeface="Calibri" panose="020F0502020204030204" pitchFamily="34" charset="0"/>
              </a:rPr>
              <a:t>Pepingensesteenweg</a:t>
            </a:r>
            <a:r>
              <a:rPr lang="nl-BE" sz="1000" dirty="0">
                <a:latin typeface="Verdana" panose="020B0604030504040204" pitchFamily="34" charset="0"/>
                <a:ea typeface="Calibri" panose="020F0502020204030204" pitchFamily="34" charset="0"/>
                <a:cs typeface="Calibri" panose="020F0502020204030204" pitchFamily="34" charset="0"/>
              </a:rPr>
              <a:t> niet meer bediend. </a:t>
            </a:r>
            <a:endParaRPr lang="nl-BE" sz="1000" dirty="0">
              <a:latin typeface="Century Gothic" panose="020B0502020202020204" pitchFamily="34" charset="0"/>
              <a:ea typeface="Calibri" panose="020F0502020204030204" pitchFamily="34" charset="0"/>
              <a:cs typeface="Calibri" panose="020F0502020204030204" pitchFamily="34" charset="0"/>
            </a:endParaRPr>
          </a:p>
          <a:p>
            <a:pPr algn="just">
              <a:lnSpc>
                <a:spcPct val="115000"/>
              </a:lnSpc>
              <a:spcAft>
                <a:spcPts val="0"/>
              </a:spcAft>
            </a:pPr>
            <a:r>
              <a:rPr lang="nl-BE" sz="1000" dirty="0">
                <a:latin typeface="Verdana" panose="020B0604030504040204" pitchFamily="34" charset="0"/>
                <a:ea typeface="Calibri" panose="020F0502020204030204" pitchFamily="34" charset="0"/>
                <a:cs typeface="Calibri" panose="020F0502020204030204" pitchFamily="34" charset="0"/>
              </a:rPr>
              <a:t>Het traject voorbij Sint-Pieters-Leeuw via Oudenaken en Sint-Laureins-Berchem wordt zo goed als volledig afgeschaft. </a:t>
            </a:r>
          </a:p>
          <a:p>
            <a:pPr algn="just">
              <a:lnSpc>
                <a:spcPct val="115000"/>
              </a:lnSpc>
              <a:spcAft>
                <a:spcPts val="0"/>
              </a:spcAft>
            </a:pPr>
            <a:endParaRPr lang="nl-BE" sz="1000" dirty="0">
              <a:latin typeface="Verdana" panose="020B0604030504040204" pitchFamily="34" charset="0"/>
              <a:ea typeface="Calibri" panose="020F0502020204030204" pitchFamily="34" charset="0"/>
              <a:cs typeface="Calibri" panose="020F0502020204030204" pitchFamily="34" charset="0"/>
            </a:endParaRPr>
          </a:p>
          <a:p>
            <a:pPr algn="just">
              <a:lnSpc>
                <a:spcPct val="115000"/>
              </a:lnSpc>
              <a:spcAft>
                <a:spcPts val="0"/>
              </a:spcAft>
            </a:pPr>
            <a:r>
              <a:rPr lang="nl-BE" sz="1000" dirty="0">
                <a:latin typeface="Verdana" panose="020B0604030504040204" pitchFamily="34" charset="0"/>
                <a:ea typeface="Calibri" panose="020F0502020204030204" pitchFamily="34" charset="0"/>
                <a:cs typeface="Calibri" panose="020F0502020204030204" pitchFamily="34" charset="0"/>
              </a:rPr>
              <a:t>Buiten een functionele bediening op weekdagen zullen de deelgemeenten Oudenaken en Sint-Laureins-Berchem geen ander aanbod aan openbaar vervoer nog hebben. De gemeente kan in het kader van het “vervoer op maat” zelf voor een oplossing zorgen, weliswaar mits een financiële regeling vanuit Vlaanderen (zie inleiding). </a:t>
            </a:r>
            <a:endParaRPr lang="nl-BE" sz="1000" dirty="0">
              <a:latin typeface="Century Gothic" panose="020B0502020202020204" pitchFamily="34" charset="0"/>
              <a:ea typeface="Calibri" panose="020F0502020204030204" pitchFamily="34" charset="0"/>
              <a:cs typeface="Calibri" panose="020F0502020204030204" pitchFamily="34" charset="0"/>
            </a:endParaRPr>
          </a:p>
          <a:p>
            <a:pPr algn="just">
              <a:lnSpc>
                <a:spcPct val="115000"/>
              </a:lnSpc>
              <a:spcAft>
                <a:spcPts val="0"/>
              </a:spcAft>
            </a:pPr>
            <a:r>
              <a:rPr lang="nl-BE" sz="1000" dirty="0">
                <a:latin typeface="Verdana" panose="020B0604030504040204" pitchFamily="34" charset="0"/>
                <a:ea typeface="Calibri" panose="020F0502020204030204" pitchFamily="34" charset="0"/>
                <a:cs typeface="Calibri" panose="020F0502020204030204" pitchFamily="34" charset="0"/>
              </a:rPr>
              <a:t> </a:t>
            </a:r>
            <a:endParaRPr lang="nl-BE" sz="1000" dirty="0">
              <a:latin typeface="Century Gothic" panose="020B0502020202020204" pitchFamily="34" charset="0"/>
              <a:ea typeface="Calibri" panose="020F0502020204030204" pitchFamily="34" charset="0"/>
              <a:cs typeface="Calibri" panose="020F0502020204030204" pitchFamily="34" charset="0"/>
            </a:endParaRPr>
          </a:p>
          <a:p>
            <a:r>
              <a:rPr lang="nl-BE" sz="1000" b="1" dirty="0">
                <a:latin typeface="Verdana" panose="020B0604030504040204" pitchFamily="34" charset="0"/>
                <a:ea typeface="Calibri" panose="020F0502020204030204" pitchFamily="34" charset="0"/>
                <a:cs typeface="Times New Roman" panose="02020603050405020304" pitchFamily="18" charset="0"/>
              </a:rPr>
              <a:t>De gemeente kan “vervoer op maat” organiseren. De budgetten die hiervoor nodig zijn dienen voor een belangrijk gedeelte door Vlaanderen aan de gemeenten ter beschikking gesteld te worden.</a:t>
            </a:r>
            <a:endParaRPr lang="nl-BE" sz="1000" dirty="0"/>
          </a:p>
        </p:txBody>
      </p:sp>
      <p:sp>
        <p:nvSpPr>
          <p:cNvPr id="6" name="Rechthoek 5">
            <a:extLst>
              <a:ext uri="{FF2B5EF4-FFF2-40B4-BE49-F238E27FC236}">
                <a16:creationId xmlns:a16="http://schemas.microsoft.com/office/drawing/2014/main" id="{19A511C5-D0E6-4966-B11F-2ED4FE70FFEF}"/>
              </a:ext>
            </a:extLst>
          </p:cNvPr>
          <p:cNvSpPr/>
          <p:nvPr/>
        </p:nvSpPr>
        <p:spPr>
          <a:xfrm>
            <a:off x="407564" y="3536402"/>
            <a:ext cx="5271871" cy="784061"/>
          </a:xfrm>
          <a:prstGeom prst="rect">
            <a:avLst/>
          </a:prstGeom>
        </p:spPr>
        <p:txBody>
          <a:bodyPr wrap="square">
            <a:spAutoFit/>
          </a:bodyPr>
          <a:lstStyle/>
          <a:p>
            <a:pPr algn="just">
              <a:lnSpc>
                <a:spcPct val="115000"/>
              </a:lnSpc>
              <a:spcAft>
                <a:spcPts val="0"/>
              </a:spcAft>
            </a:pPr>
            <a:r>
              <a:rPr lang="nl-BE" sz="1000" dirty="0">
                <a:latin typeface="Verdana" panose="020B0604030504040204" pitchFamily="34" charset="0"/>
                <a:ea typeface="Calibri" panose="020F0502020204030204" pitchFamily="34" charset="0"/>
                <a:cs typeface="Calibri" panose="020F0502020204030204" pitchFamily="34" charset="0"/>
              </a:rPr>
              <a:t>Lijn 145 wordt geschrapt</a:t>
            </a:r>
            <a:endParaRPr lang="nl-BE" sz="1000" dirty="0">
              <a:latin typeface="Century Gothic" panose="020B0502020202020204" pitchFamily="34" charset="0"/>
              <a:ea typeface="Calibri" panose="020F0502020204030204" pitchFamily="34" charset="0"/>
              <a:cs typeface="Calibri" panose="020F0502020204030204" pitchFamily="34" charset="0"/>
            </a:endParaRPr>
          </a:p>
          <a:p>
            <a:pPr algn="just">
              <a:lnSpc>
                <a:spcPct val="115000"/>
              </a:lnSpc>
              <a:spcAft>
                <a:spcPts val="0"/>
              </a:spcAft>
            </a:pPr>
            <a:r>
              <a:rPr lang="nl-BE" sz="1000" dirty="0">
                <a:latin typeface="Verdana" panose="020B0604030504040204" pitchFamily="34" charset="0"/>
                <a:ea typeface="Calibri" panose="020F0502020204030204" pitchFamily="34" charset="0"/>
                <a:cs typeface="Calibri" panose="020F0502020204030204" pitchFamily="34" charset="0"/>
              </a:rPr>
              <a:t>Lijn 144 wordt ingekort tot Sint-Pieters-Leeuw centrum. Op weekdagen blijven enkele functionele ritten tijdens de spitsuren naar Lennik (Sint-Godelieve) behouden.</a:t>
            </a:r>
            <a:endParaRPr lang="nl-BE" sz="1000" dirty="0">
              <a:latin typeface="Century Gothic" panose="020B050202020202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286650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671ED7-80DE-497C-9562-1B2745440190}"/>
              </a:ext>
            </a:extLst>
          </p:cNvPr>
          <p:cNvSpPr>
            <a:spLocks noGrp="1"/>
          </p:cNvSpPr>
          <p:nvPr>
            <p:ph type="title"/>
          </p:nvPr>
        </p:nvSpPr>
        <p:spPr>
          <a:xfrm>
            <a:off x="0" y="308194"/>
            <a:ext cx="7977930" cy="1143000"/>
          </a:xfrm>
        </p:spPr>
        <p:txBody>
          <a:bodyPr>
            <a:noAutofit/>
          </a:bodyPr>
          <a:lstStyle/>
          <a:p>
            <a:pPr algn="r"/>
            <a:r>
              <a:rPr lang="nl-NL" sz="2000" dirty="0"/>
              <a:t>Intergemeentelijk standpunt omtrent openbaar vervoer vervoerregio Vlaamse Rand</a:t>
            </a:r>
            <a:endParaRPr lang="nl-BE" sz="2000" dirty="0"/>
          </a:p>
        </p:txBody>
      </p:sp>
      <p:sp>
        <p:nvSpPr>
          <p:cNvPr id="3" name="Tekstvak 2">
            <a:extLst>
              <a:ext uri="{FF2B5EF4-FFF2-40B4-BE49-F238E27FC236}">
                <a16:creationId xmlns:a16="http://schemas.microsoft.com/office/drawing/2014/main" id="{F751AE44-CABB-432D-8D8C-680AB6A0CC56}"/>
              </a:ext>
            </a:extLst>
          </p:cNvPr>
          <p:cNvSpPr txBox="1"/>
          <p:nvPr/>
        </p:nvSpPr>
        <p:spPr>
          <a:xfrm>
            <a:off x="483065" y="1235997"/>
            <a:ext cx="3241647" cy="646331"/>
          </a:xfrm>
          <a:prstGeom prst="rect">
            <a:avLst/>
          </a:prstGeom>
          <a:noFill/>
        </p:spPr>
        <p:txBody>
          <a:bodyPr wrap="square" rtlCol="0">
            <a:spAutoFit/>
          </a:bodyPr>
          <a:lstStyle/>
          <a:p>
            <a:r>
              <a:rPr lang="nl-BE" sz="3600" b="1" dirty="0">
                <a:latin typeface="Source Sans Pro" panose="020B0503030403020204" pitchFamily="34" charset="0"/>
                <a:ea typeface="Source Sans Pro" panose="020B0503030403020204" pitchFamily="34" charset="0"/>
              </a:rPr>
              <a:t>Aanvullend net</a:t>
            </a:r>
          </a:p>
        </p:txBody>
      </p:sp>
      <p:sp>
        <p:nvSpPr>
          <p:cNvPr id="4" name="Rechthoek 3">
            <a:extLst>
              <a:ext uri="{FF2B5EF4-FFF2-40B4-BE49-F238E27FC236}">
                <a16:creationId xmlns:a16="http://schemas.microsoft.com/office/drawing/2014/main" id="{C39AE745-E183-4A8A-AAF0-4E5CF681879A}"/>
              </a:ext>
            </a:extLst>
          </p:cNvPr>
          <p:cNvSpPr/>
          <p:nvPr/>
        </p:nvSpPr>
        <p:spPr>
          <a:xfrm>
            <a:off x="483065" y="2021433"/>
            <a:ext cx="7318696" cy="1785104"/>
          </a:xfrm>
          <a:prstGeom prst="rect">
            <a:avLst/>
          </a:prstGeom>
        </p:spPr>
        <p:txBody>
          <a:bodyPr wrap="square">
            <a:spAutoFit/>
          </a:bodyPr>
          <a:lstStyle/>
          <a:p>
            <a:r>
              <a:rPr lang="nl-NL" sz="2000" b="1" dirty="0">
                <a:highlight>
                  <a:srgbClr val="C0C0C0"/>
                </a:highlight>
              </a:rPr>
              <a:t>Lijn 571 (Halle – Sint-Pieters-Leeuw  - Dilbeek</a:t>
            </a:r>
          </a:p>
          <a:p>
            <a:r>
              <a:rPr lang="nl-NL" sz="2000" b="1" dirty="0">
                <a:highlight>
                  <a:srgbClr val="C0C0C0"/>
                </a:highlight>
              </a:rPr>
              <a:t>Lijn 573 (</a:t>
            </a:r>
            <a:r>
              <a:rPr lang="nl-NL" sz="2000" b="1" dirty="0" err="1">
                <a:highlight>
                  <a:srgbClr val="C0C0C0"/>
                </a:highlight>
              </a:rPr>
              <a:t>Schepdaal</a:t>
            </a:r>
            <a:r>
              <a:rPr lang="nl-NL" sz="2000" b="1" dirty="0">
                <a:highlight>
                  <a:srgbClr val="C0C0C0"/>
                </a:highlight>
              </a:rPr>
              <a:t> – Vlezenbeek – Halle)</a:t>
            </a:r>
          </a:p>
          <a:p>
            <a:r>
              <a:rPr lang="nl-NL" sz="2000" b="1" dirty="0">
                <a:highlight>
                  <a:srgbClr val="C0C0C0"/>
                </a:highlight>
              </a:rPr>
              <a:t>Lijn 575 (Ukkel – Drogenbos – Sint-Pieters-Leeuw  - Vlezenbeek</a:t>
            </a:r>
            <a:endParaRPr lang="nl-NL" b="1" dirty="0"/>
          </a:p>
          <a:p>
            <a:pPr marL="285750" indent="-285750">
              <a:buFont typeface="Arial" panose="020B0604020202020204" pitchFamily="34" charset="0"/>
              <a:buChar char="•"/>
            </a:pPr>
            <a:r>
              <a:rPr lang="nl-NL" b="1" dirty="0"/>
              <a:t>Aanvullende net - functionele lijnen naar school</a:t>
            </a:r>
          </a:p>
          <a:p>
            <a:pPr marL="285750" indent="-285750">
              <a:buFont typeface="Arial" panose="020B0604020202020204" pitchFamily="34" charset="0"/>
              <a:buChar char="•"/>
            </a:pPr>
            <a:endParaRPr lang="nl-NL" b="1" dirty="0"/>
          </a:p>
          <a:p>
            <a:pPr lvl="1"/>
            <a:endParaRPr lang="nl-NL" sz="1400" dirty="0"/>
          </a:p>
        </p:txBody>
      </p:sp>
      <p:pic>
        <p:nvPicPr>
          <p:cNvPr id="5" name="Afbeelding 4">
            <a:extLst>
              <a:ext uri="{FF2B5EF4-FFF2-40B4-BE49-F238E27FC236}">
                <a16:creationId xmlns:a16="http://schemas.microsoft.com/office/drawing/2014/main" id="{17CC56B4-E3DD-4DF6-9D2A-FE04DB7D23C1}"/>
              </a:ext>
            </a:extLst>
          </p:cNvPr>
          <p:cNvPicPr>
            <a:picLocks noChangeAspect="1"/>
          </p:cNvPicPr>
          <p:nvPr/>
        </p:nvPicPr>
        <p:blipFill>
          <a:blip r:embed="rId2"/>
          <a:stretch>
            <a:fillRect/>
          </a:stretch>
        </p:blipFill>
        <p:spPr>
          <a:xfrm>
            <a:off x="838682" y="3238598"/>
            <a:ext cx="3984990" cy="2409203"/>
          </a:xfrm>
          <a:prstGeom prst="rect">
            <a:avLst/>
          </a:prstGeom>
        </p:spPr>
      </p:pic>
      <p:pic>
        <p:nvPicPr>
          <p:cNvPr id="6" name="Afbeelding 5">
            <a:extLst>
              <a:ext uri="{FF2B5EF4-FFF2-40B4-BE49-F238E27FC236}">
                <a16:creationId xmlns:a16="http://schemas.microsoft.com/office/drawing/2014/main" id="{50286A68-CFEB-41D2-B11E-CFEDF65BC53B}"/>
              </a:ext>
            </a:extLst>
          </p:cNvPr>
          <p:cNvPicPr>
            <a:picLocks noChangeAspect="1"/>
          </p:cNvPicPr>
          <p:nvPr/>
        </p:nvPicPr>
        <p:blipFill>
          <a:blip r:embed="rId3"/>
          <a:stretch>
            <a:fillRect/>
          </a:stretch>
        </p:blipFill>
        <p:spPr>
          <a:xfrm>
            <a:off x="5448342" y="3277932"/>
            <a:ext cx="1120238" cy="2281711"/>
          </a:xfrm>
          <a:prstGeom prst="rect">
            <a:avLst/>
          </a:prstGeom>
        </p:spPr>
      </p:pic>
      <p:sp>
        <p:nvSpPr>
          <p:cNvPr id="8" name="Rechthoek 7">
            <a:extLst>
              <a:ext uri="{FF2B5EF4-FFF2-40B4-BE49-F238E27FC236}">
                <a16:creationId xmlns:a16="http://schemas.microsoft.com/office/drawing/2014/main" id="{2016188D-3931-4ABE-B30B-E8755F14991E}"/>
              </a:ext>
            </a:extLst>
          </p:cNvPr>
          <p:cNvSpPr/>
          <p:nvPr/>
        </p:nvSpPr>
        <p:spPr>
          <a:xfrm>
            <a:off x="583034" y="5765745"/>
            <a:ext cx="5985546" cy="784061"/>
          </a:xfrm>
          <a:prstGeom prst="rect">
            <a:avLst/>
          </a:prstGeom>
        </p:spPr>
        <p:txBody>
          <a:bodyPr wrap="square">
            <a:spAutoFit/>
          </a:bodyPr>
          <a:lstStyle/>
          <a:p>
            <a:pPr algn="just">
              <a:lnSpc>
                <a:spcPct val="115000"/>
              </a:lnSpc>
              <a:spcAft>
                <a:spcPts val="0"/>
              </a:spcAft>
            </a:pPr>
            <a:r>
              <a:rPr lang="nl-BE" sz="1000" dirty="0">
                <a:latin typeface="Verdana" panose="020B0604030504040204" pitchFamily="34" charset="0"/>
                <a:ea typeface="Calibri" panose="020F0502020204030204" pitchFamily="34" charset="0"/>
                <a:cs typeface="Calibri" panose="020F0502020204030204" pitchFamily="34" charset="0"/>
              </a:rPr>
              <a:t>De </a:t>
            </a:r>
            <a:r>
              <a:rPr lang="nl-BE" sz="1000" b="1" dirty="0">
                <a:latin typeface="Verdana" panose="020B0604030504040204" pitchFamily="34" charset="0"/>
                <a:ea typeface="Calibri" panose="020F0502020204030204" pitchFamily="34" charset="0"/>
                <a:cs typeface="Calibri" panose="020F0502020204030204" pitchFamily="34" charset="0"/>
              </a:rPr>
              <a:t>schoolbuslijnen 571-573</a:t>
            </a:r>
            <a:r>
              <a:rPr lang="nl-BE" sz="1000" dirty="0">
                <a:latin typeface="Verdana" panose="020B0604030504040204" pitchFamily="34" charset="0"/>
                <a:ea typeface="Calibri" panose="020F0502020204030204" pitchFamily="34" charset="0"/>
                <a:cs typeface="Calibri" panose="020F0502020204030204" pitchFamily="34" charset="0"/>
              </a:rPr>
              <a:t> blijven ongewijzigd.</a:t>
            </a:r>
          </a:p>
          <a:p>
            <a:pPr algn="just">
              <a:lnSpc>
                <a:spcPct val="115000"/>
              </a:lnSpc>
              <a:spcAft>
                <a:spcPts val="0"/>
              </a:spcAft>
            </a:pPr>
            <a:endParaRPr lang="nl-BE" sz="1000" dirty="0">
              <a:latin typeface="Century Gothic" panose="020B0502020202020204" pitchFamily="34" charset="0"/>
              <a:ea typeface="Calibri" panose="020F0502020204030204" pitchFamily="34" charset="0"/>
              <a:cs typeface="Calibri" panose="020F0502020204030204" pitchFamily="34" charset="0"/>
            </a:endParaRPr>
          </a:p>
          <a:p>
            <a:pPr algn="just">
              <a:lnSpc>
                <a:spcPct val="115000"/>
              </a:lnSpc>
              <a:spcAft>
                <a:spcPts val="0"/>
              </a:spcAft>
            </a:pPr>
            <a:r>
              <a:rPr lang="nl-BE" sz="1000" dirty="0">
                <a:latin typeface="Verdana" panose="020B0604030504040204" pitchFamily="34" charset="0"/>
                <a:ea typeface="Calibri" panose="020F0502020204030204" pitchFamily="34" charset="0"/>
                <a:cs typeface="Calibri" panose="020F0502020204030204" pitchFamily="34" charset="0"/>
              </a:rPr>
              <a:t>Voor </a:t>
            </a:r>
            <a:r>
              <a:rPr lang="nl-BE" sz="1000" b="1" dirty="0">
                <a:latin typeface="Verdana" panose="020B0604030504040204" pitchFamily="34" charset="0"/>
                <a:ea typeface="Calibri" panose="020F0502020204030204" pitchFamily="34" charset="0"/>
                <a:cs typeface="Calibri" panose="020F0502020204030204" pitchFamily="34" charset="0"/>
              </a:rPr>
              <a:t>schoolbus 575</a:t>
            </a:r>
            <a:r>
              <a:rPr lang="nl-BE" sz="1000" dirty="0">
                <a:latin typeface="Verdana" panose="020B0604030504040204" pitchFamily="34" charset="0"/>
                <a:ea typeface="Calibri" panose="020F0502020204030204" pitchFamily="34" charset="0"/>
                <a:cs typeface="Calibri" panose="020F0502020204030204" pitchFamily="34" charset="0"/>
              </a:rPr>
              <a:t> is geen optie weergegeven. Eventueel kan deze omgevormd worden tot een verbinding tussen Sint-Pieters-Leeuw en Beersel (zie nieuwe tangentiële lijn).</a:t>
            </a:r>
            <a:endParaRPr lang="nl-BE" sz="1000" dirty="0">
              <a:latin typeface="Century Gothic" panose="020B050202020202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048514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671ED7-80DE-497C-9562-1B2745440190}"/>
              </a:ext>
            </a:extLst>
          </p:cNvPr>
          <p:cNvSpPr>
            <a:spLocks noGrp="1"/>
          </p:cNvSpPr>
          <p:nvPr>
            <p:ph type="title"/>
          </p:nvPr>
        </p:nvSpPr>
        <p:spPr>
          <a:xfrm>
            <a:off x="0" y="308194"/>
            <a:ext cx="7977930" cy="1143000"/>
          </a:xfrm>
        </p:spPr>
        <p:txBody>
          <a:bodyPr>
            <a:noAutofit/>
          </a:bodyPr>
          <a:lstStyle/>
          <a:p>
            <a:pPr algn="r"/>
            <a:r>
              <a:rPr lang="nl-NL" sz="2000" dirty="0"/>
              <a:t>Intergemeentelijk standpunt omtrent openbaar vervoer vervoerregio Vlaamse Rand</a:t>
            </a:r>
            <a:endParaRPr lang="nl-BE" sz="2000" dirty="0"/>
          </a:p>
        </p:txBody>
      </p:sp>
      <p:sp>
        <p:nvSpPr>
          <p:cNvPr id="5" name="Tekstvak 4">
            <a:extLst>
              <a:ext uri="{FF2B5EF4-FFF2-40B4-BE49-F238E27FC236}">
                <a16:creationId xmlns:a16="http://schemas.microsoft.com/office/drawing/2014/main" id="{13ECE4C2-AE3F-4076-A511-B82AEB930070}"/>
              </a:ext>
            </a:extLst>
          </p:cNvPr>
          <p:cNvSpPr txBox="1"/>
          <p:nvPr/>
        </p:nvSpPr>
        <p:spPr>
          <a:xfrm>
            <a:off x="483065" y="1235997"/>
            <a:ext cx="6312018" cy="954107"/>
          </a:xfrm>
          <a:prstGeom prst="rect">
            <a:avLst/>
          </a:prstGeom>
          <a:noFill/>
        </p:spPr>
        <p:txBody>
          <a:bodyPr wrap="square" rtlCol="0">
            <a:spAutoFit/>
          </a:bodyPr>
          <a:lstStyle/>
          <a:p>
            <a:r>
              <a:rPr lang="nl-BE" sz="3600" b="1" dirty="0">
                <a:latin typeface="Source Sans Pro" panose="020B0503030403020204" pitchFamily="34" charset="0"/>
                <a:ea typeface="Source Sans Pro" panose="020B0503030403020204" pitchFamily="34" charset="0"/>
              </a:rPr>
              <a:t>Intergemeentelijk standpunt</a:t>
            </a:r>
          </a:p>
          <a:p>
            <a:r>
              <a:rPr lang="nl-BE" sz="2000" b="1" dirty="0">
                <a:latin typeface="Source Sans Pro" panose="020B0503030403020204" pitchFamily="34" charset="0"/>
                <a:ea typeface="Source Sans Pro" panose="020B0503030403020204" pitchFamily="34" charset="0"/>
              </a:rPr>
              <a:t>Sint-Pieters-Leeuw  / Beersel / Halle</a:t>
            </a:r>
          </a:p>
        </p:txBody>
      </p:sp>
      <p:sp>
        <p:nvSpPr>
          <p:cNvPr id="6" name="Rechthoek 5">
            <a:extLst>
              <a:ext uri="{FF2B5EF4-FFF2-40B4-BE49-F238E27FC236}">
                <a16:creationId xmlns:a16="http://schemas.microsoft.com/office/drawing/2014/main" id="{6B019495-CF62-46A3-B587-3280BF2D6333}"/>
              </a:ext>
            </a:extLst>
          </p:cNvPr>
          <p:cNvSpPr/>
          <p:nvPr/>
        </p:nvSpPr>
        <p:spPr>
          <a:xfrm>
            <a:off x="483065" y="2593133"/>
            <a:ext cx="7373923" cy="3231654"/>
          </a:xfrm>
          <a:prstGeom prst="rect">
            <a:avLst/>
          </a:prstGeom>
        </p:spPr>
        <p:txBody>
          <a:bodyPr wrap="square">
            <a:spAutoFit/>
          </a:bodyPr>
          <a:lstStyle/>
          <a:p>
            <a:r>
              <a:rPr lang="nl-BE" sz="2800" dirty="0">
                <a:latin typeface="Verdana" panose="020B0604030504040204" pitchFamily="34" charset="0"/>
                <a:ea typeface="Calibri" panose="020F0502020204030204" pitchFamily="34" charset="0"/>
                <a:cs typeface="Times New Roman" panose="02020603050405020304" pitchFamily="18" charset="0"/>
              </a:rPr>
              <a:t>Conclusies:</a:t>
            </a:r>
          </a:p>
          <a:p>
            <a:endParaRPr lang="nl-BE" sz="2800" dirty="0">
              <a:latin typeface="Verdana" panose="020B0604030504040204" pitchFamily="34"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nl-BE" sz="2000" dirty="0">
                <a:latin typeface="Verdana" panose="020B0604030504040204" pitchFamily="34" charset="0"/>
                <a:ea typeface="Calibri" panose="020F0502020204030204" pitchFamily="34" charset="0"/>
                <a:cs typeface="Times New Roman" panose="02020603050405020304" pitchFamily="18" charset="0"/>
              </a:rPr>
              <a:t>Bewijs van budgetneutraliteit</a:t>
            </a:r>
          </a:p>
          <a:p>
            <a:pPr marL="342900" indent="-342900">
              <a:buFont typeface="Arial" panose="020B0604020202020204" pitchFamily="34" charset="0"/>
              <a:buChar char="•"/>
            </a:pPr>
            <a:endParaRPr lang="nl-BE" sz="2000" dirty="0">
              <a:latin typeface="Verdana" panose="020B0604030504040204" pitchFamily="34"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nl-BE" sz="2000" dirty="0">
                <a:latin typeface="Verdana" panose="020B0604030504040204" pitchFamily="34" charset="0"/>
                <a:ea typeface="Calibri" panose="020F0502020204030204" pitchFamily="34" charset="0"/>
                <a:cs typeface="Times New Roman" panose="02020603050405020304" pitchFamily="18" charset="0"/>
              </a:rPr>
              <a:t>Middelen voor gedeeltelijke financiering van het “vervoer op maat”</a:t>
            </a:r>
          </a:p>
          <a:p>
            <a:endParaRPr lang="nl-BE" sz="2000" dirty="0">
              <a:latin typeface="Verdana" panose="020B0604030504040204" pitchFamily="34"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nl-BE" sz="2000" dirty="0">
                <a:latin typeface="Verdana" panose="020B0604030504040204" pitchFamily="34" charset="0"/>
                <a:ea typeface="Calibri" panose="020F0502020204030204" pitchFamily="34" charset="0"/>
                <a:cs typeface="Times New Roman" panose="02020603050405020304" pitchFamily="18" charset="0"/>
              </a:rPr>
              <a:t>Opgelet met “amplitude” te verminderen.</a:t>
            </a:r>
          </a:p>
          <a:p>
            <a:r>
              <a:rPr lang="nl-BE" sz="2800" dirty="0">
                <a:latin typeface="Verdana" panose="020B060403050404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9841299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671ED7-80DE-497C-9562-1B2745440190}"/>
              </a:ext>
            </a:extLst>
          </p:cNvPr>
          <p:cNvSpPr>
            <a:spLocks noGrp="1"/>
          </p:cNvSpPr>
          <p:nvPr>
            <p:ph type="title"/>
          </p:nvPr>
        </p:nvSpPr>
        <p:spPr>
          <a:xfrm>
            <a:off x="0" y="308194"/>
            <a:ext cx="7977930" cy="1143000"/>
          </a:xfrm>
        </p:spPr>
        <p:txBody>
          <a:bodyPr>
            <a:noAutofit/>
          </a:bodyPr>
          <a:lstStyle/>
          <a:p>
            <a:pPr algn="r"/>
            <a:r>
              <a:rPr lang="nl-NL" sz="2000" dirty="0"/>
              <a:t>Studieopdracht herinrichting route </a:t>
            </a:r>
            <a:br>
              <a:rPr lang="nl-NL" sz="2000" dirty="0"/>
            </a:br>
            <a:r>
              <a:rPr lang="nl-NL" sz="2000" dirty="0"/>
              <a:t>A. Van Cotthemstraat - Klein-</a:t>
            </a:r>
            <a:r>
              <a:rPr lang="nl-NL" sz="2000" dirty="0" err="1"/>
              <a:t>Bijgaardenstraat</a:t>
            </a:r>
            <a:r>
              <a:rPr lang="nl-NL" sz="2000" dirty="0"/>
              <a:t> - Slesbroekstraat </a:t>
            </a:r>
          </a:p>
        </p:txBody>
      </p:sp>
      <p:pic>
        <p:nvPicPr>
          <p:cNvPr id="3" name="Afbeelding 2">
            <a:extLst>
              <a:ext uri="{FF2B5EF4-FFF2-40B4-BE49-F238E27FC236}">
                <a16:creationId xmlns:a16="http://schemas.microsoft.com/office/drawing/2014/main" id="{453088F1-6E8C-4DFD-AB90-CA4BD55A68E2}"/>
              </a:ext>
            </a:extLst>
          </p:cNvPr>
          <p:cNvPicPr>
            <a:picLocks noChangeAspect="1"/>
          </p:cNvPicPr>
          <p:nvPr/>
        </p:nvPicPr>
        <p:blipFill>
          <a:blip r:embed="rId2"/>
          <a:stretch>
            <a:fillRect/>
          </a:stretch>
        </p:blipFill>
        <p:spPr>
          <a:xfrm>
            <a:off x="461394" y="1637327"/>
            <a:ext cx="8405769" cy="3799595"/>
          </a:xfrm>
          <a:prstGeom prst="rect">
            <a:avLst/>
          </a:prstGeom>
        </p:spPr>
      </p:pic>
    </p:spTree>
    <p:extLst>
      <p:ext uri="{BB962C8B-B14F-4D97-AF65-F5344CB8AC3E}">
        <p14:creationId xmlns:p14="http://schemas.microsoft.com/office/powerpoint/2010/main" val="40955968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671ED7-80DE-497C-9562-1B2745440190}"/>
              </a:ext>
            </a:extLst>
          </p:cNvPr>
          <p:cNvSpPr>
            <a:spLocks noGrp="1"/>
          </p:cNvSpPr>
          <p:nvPr>
            <p:ph type="title"/>
          </p:nvPr>
        </p:nvSpPr>
        <p:spPr>
          <a:xfrm>
            <a:off x="0" y="308194"/>
            <a:ext cx="7977930" cy="1143000"/>
          </a:xfrm>
        </p:spPr>
        <p:txBody>
          <a:bodyPr>
            <a:noAutofit/>
          </a:bodyPr>
          <a:lstStyle/>
          <a:p>
            <a:pPr algn="r"/>
            <a:r>
              <a:rPr lang="nl-NL" sz="2000" dirty="0"/>
              <a:t>Studieopdracht herinrichting route </a:t>
            </a:r>
            <a:br>
              <a:rPr lang="nl-NL" sz="2000" dirty="0"/>
            </a:br>
            <a:r>
              <a:rPr lang="nl-NL" sz="2000" dirty="0"/>
              <a:t>A. Van Cotthemstraat - Klein-</a:t>
            </a:r>
            <a:r>
              <a:rPr lang="nl-NL" sz="2000" dirty="0" err="1"/>
              <a:t>Bijgaardenstraat</a:t>
            </a:r>
            <a:r>
              <a:rPr lang="nl-NL" sz="2000" dirty="0"/>
              <a:t> - Slesbroekstraat </a:t>
            </a:r>
          </a:p>
        </p:txBody>
      </p:sp>
      <p:pic>
        <p:nvPicPr>
          <p:cNvPr id="3" name="Afbeelding 2">
            <a:extLst>
              <a:ext uri="{FF2B5EF4-FFF2-40B4-BE49-F238E27FC236}">
                <a16:creationId xmlns:a16="http://schemas.microsoft.com/office/drawing/2014/main" id="{B9076211-A7EA-436E-8503-720108955020}"/>
              </a:ext>
            </a:extLst>
          </p:cNvPr>
          <p:cNvPicPr>
            <a:picLocks noChangeAspect="1"/>
          </p:cNvPicPr>
          <p:nvPr/>
        </p:nvPicPr>
        <p:blipFill>
          <a:blip r:embed="rId2"/>
          <a:stretch>
            <a:fillRect/>
          </a:stretch>
        </p:blipFill>
        <p:spPr>
          <a:xfrm>
            <a:off x="0" y="1773667"/>
            <a:ext cx="9144000" cy="3646225"/>
          </a:xfrm>
          <a:prstGeom prst="rect">
            <a:avLst/>
          </a:prstGeom>
        </p:spPr>
      </p:pic>
      <p:pic>
        <p:nvPicPr>
          <p:cNvPr id="4" name="Afbeelding 3">
            <a:extLst>
              <a:ext uri="{FF2B5EF4-FFF2-40B4-BE49-F238E27FC236}">
                <a16:creationId xmlns:a16="http://schemas.microsoft.com/office/drawing/2014/main" id="{4EDDB094-A852-48FD-ABD8-A39ADB226A92}"/>
              </a:ext>
            </a:extLst>
          </p:cNvPr>
          <p:cNvPicPr>
            <a:picLocks noChangeAspect="1"/>
          </p:cNvPicPr>
          <p:nvPr/>
        </p:nvPicPr>
        <p:blipFill>
          <a:blip r:embed="rId3"/>
          <a:stretch>
            <a:fillRect/>
          </a:stretch>
        </p:blipFill>
        <p:spPr>
          <a:xfrm>
            <a:off x="3449535" y="5523882"/>
            <a:ext cx="1751639" cy="212155"/>
          </a:xfrm>
          <a:prstGeom prst="rect">
            <a:avLst/>
          </a:prstGeom>
        </p:spPr>
      </p:pic>
    </p:spTree>
    <p:extLst>
      <p:ext uri="{BB962C8B-B14F-4D97-AF65-F5344CB8AC3E}">
        <p14:creationId xmlns:p14="http://schemas.microsoft.com/office/powerpoint/2010/main" val="36911809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671ED7-80DE-497C-9562-1B2745440190}"/>
              </a:ext>
            </a:extLst>
          </p:cNvPr>
          <p:cNvSpPr>
            <a:spLocks noGrp="1"/>
          </p:cNvSpPr>
          <p:nvPr>
            <p:ph type="title"/>
          </p:nvPr>
        </p:nvSpPr>
        <p:spPr>
          <a:xfrm>
            <a:off x="0" y="308194"/>
            <a:ext cx="7977930" cy="1143000"/>
          </a:xfrm>
        </p:spPr>
        <p:txBody>
          <a:bodyPr>
            <a:noAutofit/>
          </a:bodyPr>
          <a:lstStyle/>
          <a:p>
            <a:pPr algn="r"/>
            <a:r>
              <a:rPr lang="nl-NL" sz="2000" dirty="0"/>
              <a:t>Studieopdracht herinrichting route </a:t>
            </a:r>
            <a:br>
              <a:rPr lang="nl-NL" sz="2000" dirty="0"/>
            </a:br>
            <a:r>
              <a:rPr lang="nl-NL" sz="2000" dirty="0"/>
              <a:t>A. Van Cotthemstraat - Klein-</a:t>
            </a:r>
            <a:r>
              <a:rPr lang="nl-NL" sz="2000" dirty="0" err="1"/>
              <a:t>Bijgaardenstraat</a:t>
            </a:r>
            <a:r>
              <a:rPr lang="nl-NL" sz="2000" dirty="0"/>
              <a:t> - Slesbroekstraat </a:t>
            </a:r>
          </a:p>
        </p:txBody>
      </p:sp>
      <p:pic>
        <p:nvPicPr>
          <p:cNvPr id="4" name="Afbeelding 3">
            <a:extLst>
              <a:ext uri="{FF2B5EF4-FFF2-40B4-BE49-F238E27FC236}">
                <a16:creationId xmlns:a16="http://schemas.microsoft.com/office/drawing/2014/main" id="{CEBD9774-D3E3-4C62-BE25-AF930871DCAF}"/>
              </a:ext>
            </a:extLst>
          </p:cNvPr>
          <p:cNvPicPr>
            <a:picLocks noChangeAspect="1"/>
          </p:cNvPicPr>
          <p:nvPr/>
        </p:nvPicPr>
        <p:blipFill>
          <a:blip r:embed="rId2"/>
          <a:stretch>
            <a:fillRect/>
          </a:stretch>
        </p:blipFill>
        <p:spPr>
          <a:xfrm>
            <a:off x="0" y="1806326"/>
            <a:ext cx="9144000" cy="3614462"/>
          </a:xfrm>
          <a:prstGeom prst="rect">
            <a:avLst/>
          </a:prstGeom>
        </p:spPr>
      </p:pic>
    </p:spTree>
    <p:extLst>
      <p:ext uri="{BB962C8B-B14F-4D97-AF65-F5344CB8AC3E}">
        <p14:creationId xmlns:p14="http://schemas.microsoft.com/office/powerpoint/2010/main" val="26461498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671ED7-80DE-497C-9562-1B2745440190}"/>
              </a:ext>
            </a:extLst>
          </p:cNvPr>
          <p:cNvSpPr>
            <a:spLocks noGrp="1"/>
          </p:cNvSpPr>
          <p:nvPr>
            <p:ph type="title"/>
          </p:nvPr>
        </p:nvSpPr>
        <p:spPr>
          <a:xfrm>
            <a:off x="0" y="308194"/>
            <a:ext cx="7977930" cy="1143000"/>
          </a:xfrm>
        </p:spPr>
        <p:txBody>
          <a:bodyPr>
            <a:noAutofit/>
          </a:bodyPr>
          <a:lstStyle/>
          <a:p>
            <a:pPr algn="r"/>
            <a:r>
              <a:rPr lang="nl-NL" sz="2000" dirty="0"/>
              <a:t>Studieopdracht herinrichting route </a:t>
            </a:r>
            <a:br>
              <a:rPr lang="nl-NL" sz="2000" dirty="0"/>
            </a:br>
            <a:r>
              <a:rPr lang="nl-NL" sz="2000" dirty="0"/>
              <a:t>A. Van Cotthemstraat - Klein-</a:t>
            </a:r>
            <a:r>
              <a:rPr lang="nl-NL" sz="2000" dirty="0" err="1"/>
              <a:t>Bijgaardenstraat</a:t>
            </a:r>
            <a:r>
              <a:rPr lang="nl-NL" sz="2000" dirty="0"/>
              <a:t> - Slesbroekstraat </a:t>
            </a:r>
          </a:p>
        </p:txBody>
      </p:sp>
      <p:pic>
        <p:nvPicPr>
          <p:cNvPr id="3" name="Afbeelding 2">
            <a:extLst>
              <a:ext uri="{FF2B5EF4-FFF2-40B4-BE49-F238E27FC236}">
                <a16:creationId xmlns:a16="http://schemas.microsoft.com/office/drawing/2014/main" id="{DBD57C17-2F55-4012-8C0F-75C66727ACC0}"/>
              </a:ext>
            </a:extLst>
          </p:cNvPr>
          <p:cNvPicPr>
            <a:picLocks noChangeAspect="1"/>
          </p:cNvPicPr>
          <p:nvPr/>
        </p:nvPicPr>
        <p:blipFill>
          <a:blip r:embed="rId2"/>
          <a:stretch>
            <a:fillRect/>
          </a:stretch>
        </p:blipFill>
        <p:spPr>
          <a:xfrm>
            <a:off x="0" y="1268081"/>
            <a:ext cx="9144000" cy="4170836"/>
          </a:xfrm>
          <a:prstGeom prst="rect">
            <a:avLst/>
          </a:prstGeom>
        </p:spPr>
      </p:pic>
      <p:sp>
        <p:nvSpPr>
          <p:cNvPr id="5" name="Rechthoek 4">
            <a:extLst>
              <a:ext uri="{FF2B5EF4-FFF2-40B4-BE49-F238E27FC236}">
                <a16:creationId xmlns:a16="http://schemas.microsoft.com/office/drawing/2014/main" id="{D6357AAF-29AB-462B-B6B7-04A20AC07B0F}"/>
              </a:ext>
            </a:extLst>
          </p:cNvPr>
          <p:cNvSpPr/>
          <p:nvPr/>
        </p:nvSpPr>
        <p:spPr>
          <a:xfrm>
            <a:off x="96473" y="5752473"/>
            <a:ext cx="7784983" cy="646331"/>
          </a:xfrm>
          <a:prstGeom prst="rect">
            <a:avLst/>
          </a:prstGeom>
        </p:spPr>
        <p:txBody>
          <a:bodyPr wrap="square">
            <a:spAutoFit/>
          </a:bodyPr>
          <a:lstStyle/>
          <a:p>
            <a:pPr>
              <a:spcAft>
                <a:spcPts val="0"/>
              </a:spcAft>
            </a:pPr>
            <a:r>
              <a:rPr lang="en-GB" dirty="0">
                <a:latin typeface="Century Gothic" panose="020B0502020202020204" pitchFamily="34" charset="0"/>
                <a:ea typeface="Times New Roman" panose="02020603050405020304" pitchFamily="18" charset="0"/>
                <a:cs typeface="Times New Roman" panose="02020603050405020304" pitchFamily="18" charset="0"/>
              </a:rPr>
              <a:t>De </a:t>
            </a:r>
            <a:r>
              <a:rPr lang="en-GB" dirty="0" err="1">
                <a:latin typeface="Century Gothic" panose="020B0502020202020204" pitchFamily="34" charset="0"/>
                <a:ea typeface="Times New Roman" panose="02020603050405020304" pitchFamily="18" charset="0"/>
                <a:cs typeface="Times New Roman" panose="02020603050405020304" pitchFamily="18" charset="0"/>
              </a:rPr>
              <a:t>inrichtingsprincipes</a:t>
            </a:r>
            <a:r>
              <a:rPr lang="en-GB" dirty="0">
                <a:latin typeface="Century Gothic" panose="020B0502020202020204" pitchFamily="34" charset="0"/>
                <a:ea typeface="Times New Roman" panose="02020603050405020304" pitchFamily="18" charset="0"/>
                <a:cs typeface="Times New Roman" panose="02020603050405020304" pitchFamily="18" charset="0"/>
              </a:rPr>
              <a:t> </a:t>
            </a:r>
            <a:r>
              <a:rPr lang="en-GB" dirty="0" err="1">
                <a:latin typeface="Century Gothic" panose="020B0502020202020204" pitchFamily="34" charset="0"/>
                <a:ea typeface="Times New Roman" panose="02020603050405020304" pitchFamily="18" charset="0"/>
                <a:cs typeface="Times New Roman" panose="02020603050405020304" pitchFamily="18" charset="0"/>
              </a:rPr>
              <a:t>vormen</a:t>
            </a:r>
            <a:r>
              <a:rPr lang="en-GB" dirty="0">
                <a:latin typeface="Century Gothic" panose="020B0502020202020204" pitchFamily="34" charset="0"/>
                <a:ea typeface="Times New Roman" panose="02020603050405020304" pitchFamily="18" charset="0"/>
                <a:cs typeface="Times New Roman" panose="02020603050405020304" pitchFamily="18" charset="0"/>
              </a:rPr>
              <a:t> de </a:t>
            </a:r>
            <a:r>
              <a:rPr lang="en-GB" dirty="0" err="1">
                <a:latin typeface="Century Gothic" panose="020B0502020202020204" pitchFamily="34" charset="0"/>
                <a:ea typeface="Times New Roman" panose="02020603050405020304" pitchFamily="18" charset="0"/>
                <a:cs typeface="Times New Roman" panose="02020603050405020304" pitchFamily="18" charset="0"/>
              </a:rPr>
              <a:t>leidraad</a:t>
            </a:r>
            <a:r>
              <a:rPr lang="en-GB" dirty="0">
                <a:latin typeface="Century Gothic" panose="020B0502020202020204" pitchFamily="34" charset="0"/>
                <a:ea typeface="Times New Roman" panose="02020603050405020304" pitchFamily="18" charset="0"/>
                <a:cs typeface="Times New Roman" panose="02020603050405020304" pitchFamily="18" charset="0"/>
              </a:rPr>
              <a:t> </a:t>
            </a:r>
            <a:r>
              <a:rPr lang="en-GB" dirty="0" err="1">
                <a:latin typeface="Century Gothic" panose="020B0502020202020204" pitchFamily="34" charset="0"/>
                <a:ea typeface="Times New Roman" panose="02020603050405020304" pitchFamily="18" charset="0"/>
                <a:cs typeface="Times New Roman" panose="02020603050405020304" pitchFamily="18" charset="0"/>
              </a:rPr>
              <a:t>voor</a:t>
            </a:r>
            <a:r>
              <a:rPr lang="en-GB" dirty="0">
                <a:latin typeface="Century Gothic" panose="020B0502020202020204" pitchFamily="34" charset="0"/>
                <a:ea typeface="Times New Roman" panose="02020603050405020304" pitchFamily="18" charset="0"/>
                <a:cs typeface="Times New Roman" panose="02020603050405020304" pitchFamily="18" charset="0"/>
              </a:rPr>
              <a:t> de </a:t>
            </a:r>
            <a:r>
              <a:rPr lang="en-GB" dirty="0" err="1">
                <a:latin typeface="Century Gothic" panose="020B0502020202020204" pitchFamily="34" charset="0"/>
                <a:ea typeface="Times New Roman" panose="02020603050405020304" pitchFamily="18" charset="0"/>
                <a:cs typeface="Times New Roman" panose="02020603050405020304" pitchFamily="18" charset="0"/>
              </a:rPr>
              <a:t>studieopdracht</a:t>
            </a:r>
            <a:r>
              <a:rPr lang="en-GB" dirty="0">
                <a:latin typeface="Century Gothic" panose="020B0502020202020204" pitchFamily="34" charset="0"/>
                <a:ea typeface="Times New Roman" panose="02020603050405020304" pitchFamily="18" charset="0"/>
                <a:cs typeface="Times New Roman" panose="02020603050405020304" pitchFamily="18" charset="0"/>
              </a:rPr>
              <a:t> (</a:t>
            </a:r>
            <a:r>
              <a:rPr lang="en-GB" dirty="0" err="1">
                <a:latin typeface="Century Gothic" panose="020B0502020202020204" pitchFamily="34" charset="0"/>
                <a:ea typeface="Times New Roman" panose="02020603050405020304" pitchFamily="18" charset="0"/>
                <a:cs typeface="Times New Roman" panose="02020603050405020304" pitchFamily="18" charset="0"/>
              </a:rPr>
              <a:t>opmaken</a:t>
            </a:r>
            <a:r>
              <a:rPr lang="en-GB" dirty="0">
                <a:latin typeface="Century Gothic" panose="020B0502020202020204" pitchFamily="34" charset="0"/>
                <a:ea typeface="Times New Roman" panose="02020603050405020304" pitchFamily="18" charset="0"/>
                <a:cs typeface="Times New Roman" panose="02020603050405020304" pitchFamily="18" charset="0"/>
              </a:rPr>
              <a:t> </a:t>
            </a:r>
            <a:r>
              <a:rPr lang="en-GB" dirty="0" err="1">
                <a:latin typeface="Century Gothic" panose="020B0502020202020204" pitchFamily="34" charset="0"/>
                <a:ea typeface="Times New Roman" panose="02020603050405020304" pitchFamily="18" charset="0"/>
                <a:cs typeface="Times New Roman" panose="02020603050405020304" pitchFamily="18" charset="0"/>
              </a:rPr>
              <a:t>voorontwerp</a:t>
            </a:r>
            <a:r>
              <a:rPr lang="en-GB" dirty="0">
                <a:latin typeface="Century Gothic" panose="020B0502020202020204" pitchFamily="34" charset="0"/>
                <a:ea typeface="Times New Roman" panose="02020603050405020304" pitchFamily="18" charset="0"/>
                <a:cs typeface="Times New Roman" panose="02020603050405020304" pitchFamily="18" charset="0"/>
              </a:rPr>
              <a:t> en </a:t>
            </a:r>
            <a:r>
              <a:rPr lang="en-GB" dirty="0" err="1">
                <a:latin typeface="Century Gothic" panose="020B0502020202020204" pitchFamily="34" charset="0"/>
                <a:ea typeface="Times New Roman" panose="02020603050405020304" pitchFamily="18" charset="0"/>
                <a:cs typeface="Times New Roman" panose="02020603050405020304" pitchFamily="18" charset="0"/>
              </a:rPr>
              <a:t>ontwerp</a:t>
            </a:r>
            <a:r>
              <a:rPr lang="en-GB" dirty="0">
                <a:latin typeface="Century Gothic" panose="020B0502020202020204" pitchFamily="34" charset="0"/>
                <a:ea typeface="Times New Roman" panose="02020603050405020304" pitchFamily="18" charset="0"/>
                <a:cs typeface="Times New Roman" panose="02020603050405020304" pitchFamily="18" charset="0"/>
              </a:rPr>
              <a:t>)</a:t>
            </a:r>
            <a:endParaRPr lang="nl-BE" dirty="0">
              <a:latin typeface="Century Gothic" panose="020B0502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408083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671ED7-80DE-497C-9562-1B2745440190}"/>
              </a:ext>
            </a:extLst>
          </p:cNvPr>
          <p:cNvSpPr>
            <a:spLocks noGrp="1"/>
          </p:cNvSpPr>
          <p:nvPr>
            <p:ph type="title"/>
          </p:nvPr>
        </p:nvSpPr>
        <p:spPr>
          <a:xfrm>
            <a:off x="0" y="308194"/>
            <a:ext cx="7977930" cy="1143000"/>
          </a:xfrm>
        </p:spPr>
        <p:txBody>
          <a:bodyPr>
            <a:noAutofit/>
          </a:bodyPr>
          <a:lstStyle/>
          <a:p>
            <a:pPr algn="r"/>
            <a:r>
              <a:rPr lang="nl-NL" sz="2000" dirty="0"/>
              <a:t>Studieopdracht herinrichting route </a:t>
            </a:r>
            <a:br>
              <a:rPr lang="nl-NL" sz="2000" dirty="0"/>
            </a:br>
            <a:r>
              <a:rPr lang="nl-NL" sz="2000" dirty="0"/>
              <a:t>A. Van Cotthemstraat - Klein-</a:t>
            </a:r>
            <a:r>
              <a:rPr lang="nl-NL" sz="2000" dirty="0" err="1"/>
              <a:t>Bijgaardenstraat</a:t>
            </a:r>
            <a:r>
              <a:rPr lang="nl-NL" sz="2000" dirty="0"/>
              <a:t> - Slesbroekstraat </a:t>
            </a:r>
          </a:p>
        </p:txBody>
      </p:sp>
      <p:pic>
        <p:nvPicPr>
          <p:cNvPr id="3" name="Afbeelding 2">
            <a:extLst>
              <a:ext uri="{FF2B5EF4-FFF2-40B4-BE49-F238E27FC236}">
                <a16:creationId xmlns:a16="http://schemas.microsoft.com/office/drawing/2014/main" id="{DBD57C17-2F55-4012-8C0F-75C66727ACC0}"/>
              </a:ext>
            </a:extLst>
          </p:cNvPr>
          <p:cNvPicPr>
            <a:picLocks noChangeAspect="1"/>
          </p:cNvPicPr>
          <p:nvPr/>
        </p:nvPicPr>
        <p:blipFill>
          <a:blip r:embed="rId2"/>
          <a:stretch>
            <a:fillRect/>
          </a:stretch>
        </p:blipFill>
        <p:spPr>
          <a:xfrm>
            <a:off x="0" y="1268081"/>
            <a:ext cx="9144000" cy="4170836"/>
          </a:xfrm>
          <a:prstGeom prst="rect">
            <a:avLst/>
          </a:prstGeom>
        </p:spPr>
      </p:pic>
      <p:sp>
        <p:nvSpPr>
          <p:cNvPr id="5" name="Rechthoek 4">
            <a:extLst>
              <a:ext uri="{FF2B5EF4-FFF2-40B4-BE49-F238E27FC236}">
                <a16:creationId xmlns:a16="http://schemas.microsoft.com/office/drawing/2014/main" id="{D6357AAF-29AB-462B-B6B7-04A20AC07B0F}"/>
              </a:ext>
            </a:extLst>
          </p:cNvPr>
          <p:cNvSpPr/>
          <p:nvPr/>
        </p:nvSpPr>
        <p:spPr>
          <a:xfrm>
            <a:off x="96473" y="5752473"/>
            <a:ext cx="7784983" cy="646331"/>
          </a:xfrm>
          <a:prstGeom prst="rect">
            <a:avLst/>
          </a:prstGeom>
        </p:spPr>
        <p:txBody>
          <a:bodyPr wrap="square">
            <a:spAutoFit/>
          </a:bodyPr>
          <a:lstStyle/>
          <a:p>
            <a:pPr>
              <a:spcAft>
                <a:spcPts val="0"/>
              </a:spcAft>
            </a:pPr>
            <a:r>
              <a:rPr lang="en-GB" dirty="0">
                <a:latin typeface="Century Gothic" panose="020B0502020202020204" pitchFamily="34" charset="0"/>
                <a:ea typeface="Times New Roman" panose="02020603050405020304" pitchFamily="18" charset="0"/>
                <a:cs typeface="Times New Roman" panose="02020603050405020304" pitchFamily="18" charset="0"/>
              </a:rPr>
              <a:t>De </a:t>
            </a:r>
            <a:r>
              <a:rPr lang="en-GB" dirty="0" err="1">
                <a:latin typeface="Century Gothic" panose="020B0502020202020204" pitchFamily="34" charset="0"/>
                <a:ea typeface="Times New Roman" panose="02020603050405020304" pitchFamily="18" charset="0"/>
                <a:cs typeface="Times New Roman" panose="02020603050405020304" pitchFamily="18" charset="0"/>
              </a:rPr>
              <a:t>inrichtingsprincipes</a:t>
            </a:r>
            <a:r>
              <a:rPr lang="en-GB" dirty="0">
                <a:latin typeface="Century Gothic" panose="020B0502020202020204" pitchFamily="34" charset="0"/>
                <a:ea typeface="Times New Roman" panose="02020603050405020304" pitchFamily="18" charset="0"/>
                <a:cs typeface="Times New Roman" panose="02020603050405020304" pitchFamily="18" charset="0"/>
              </a:rPr>
              <a:t> </a:t>
            </a:r>
            <a:r>
              <a:rPr lang="en-GB" dirty="0" err="1">
                <a:latin typeface="Century Gothic" panose="020B0502020202020204" pitchFamily="34" charset="0"/>
                <a:ea typeface="Times New Roman" panose="02020603050405020304" pitchFamily="18" charset="0"/>
                <a:cs typeface="Times New Roman" panose="02020603050405020304" pitchFamily="18" charset="0"/>
              </a:rPr>
              <a:t>vormen</a:t>
            </a:r>
            <a:r>
              <a:rPr lang="en-GB" dirty="0">
                <a:latin typeface="Century Gothic" panose="020B0502020202020204" pitchFamily="34" charset="0"/>
                <a:ea typeface="Times New Roman" panose="02020603050405020304" pitchFamily="18" charset="0"/>
                <a:cs typeface="Times New Roman" panose="02020603050405020304" pitchFamily="18" charset="0"/>
              </a:rPr>
              <a:t> de </a:t>
            </a:r>
            <a:r>
              <a:rPr lang="en-GB" dirty="0" err="1">
                <a:latin typeface="Century Gothic" panose="020B0502020202020204" pitchFamily="34" charset="0"/>
                <a:ea typeface="Times New Roman" panose="02020603050405020304" pitchFamily="18" charset="0"/>
                <a:cs typeface="Times New Roman" panose="02020603050405020304" pitchFamily="18" charset="0"/>
              </a:rPr>
              <a:t>leidraad</a:t>
            </a:r>
            <a:r>
              <a:rPr lang="en-GB" dirty="0">
                <a:latin typeface="Century Gothic" panose="020B0502020202020204" pitchFamily="34" charset="0"/>
                <a:ea typeface="Times New Roman" panose="02020603050405020304" pitchFamily="18" charset="0"/>
                <a:cs typeface="Times New Roman" panose="02020603050405020304" pitchFamily="18" charset="0"/>
              </a:rPr>
              <a:t> </a:t>
            </a:r>
            <a:r>
              <a:rPr lang="en-GB" dirty="0" err="1">
                <a:latin typeface="Century Gothic" panose="020B0502020202020204" pitchFamily="34" charset="0"/>
                <a:ea typeface="Times New Roman" panose="02020603050405020304" pitchFamily="18" charset="0"/>
                <a:cs typeface="Times New Roman" panose="02020603050405020304" pitchFamily="18" charset="0"/>
              </a:rPr>
              <a:t>voor</a:t>
            </a:r>
            <a:r>
              <a:rPr lang="en-GB" dirty="0">
                <a:latin typeface="Century Gothic" panose="020B0502020202020204" pitchFamily="34" charset="0"/>
                <a:ea typeface="Times New Roman" panose="02020603050405020304" pitchFamily="18" charset="0"/>
                <a:cs typeface="Times New Roman" panose="02020603050405020304" pitchFamily="18" charset="0"/>
              </a:rPr>
              <a:t> de </a:t>
            </a:r>
            <a:r>
              <a:rPr lang="en-GB" dirty="0" err="1">
                <a:latin typeface="Century Gothic" panose="020B0502020202020204" pitchFamily="34" charset="0"/>
                <a:ea typeface="Times New Roman" panose="02020603050405020304" pitchFamily="18" charset="0"/>
                <a:cs typeface="Times New Roman" panose="02020603050405020304" pitchFamily="18" charset="0"/>
              </a:rPr>
              <a:t>studieopdracht</a:t>
            </a:r>
            <a:r>
              <a:rPr lang="en-GB" dirty="0">
                <a:latin typeface="Century Gothic" panose="020B0502020202020204" pitchFamily="34" charset="0"/>
                <a:ea typeface="Times New Roman" panose="02020603050405020304" pitchFamily="18" charset="0"/>
                <a:cs typeface="Times New Roman" panose="02020603050405020304" pitchFamily="18" charset="0"/>
              </a:rPr>
              <a:t> (</a:t>
            </a:r>
            <a:r>
              <a:rPr lang="en-GB" dirty="0" err="1">
                <a:latin typeface="Century Gothic" panose="020B0502020202020204" pitchFamily="34" charset="0"/>
                <a:ea typeface="Times New Roman" panose="02020603050405020304" pitchFamily="18" charset="0"/>
                <a:cs typeface="Times New Roman" panose="02020603050405020304" pitchFamily="18" charset="0"/>
              </a:rPr>
              <a:t>opmaken</a:t>
            </a:r>
            <a:r>
              <a:rPr lang="en-GB" dirty="0">
                <a:latin typeface="Century Gothic" panose="020B0502020202020204" pitchFamily="34" charset="0"/>
                <a:ea typeface="Times New Roman" panose="02020603050405020304" pitchFamily="18" charset="0"/>
                <a:cs typeface="Times New Roman" panose="02020603050405020304" pitchFamily="18" charset="0"/>
              </a:rPr>
              <a:t> </a:t>
            </a:r>
            <a:r>
              <a:rPr lang="en-GB" dirty="0" err="1">
                <a:latin typeface="Century Gothic" panose="020B0502020202020204" pitchFamily="34" charset="0"/>
                <a:ea typeface="Times New Roman" panose="02020603050405020304" pitchFamily="18" charset="0"/>
                <a:cs typeface="Times New Roman" panose="02020603050405020304" pitchFamily="18" charset="0"/>
              </a:rPr>
              <a:t>voorontwerp</a:t>
            </a:r>
            <a:r>
              <a:rPr lang="en-GB" dirty="0">
                <a:latin typeface="Century Gothic" panose="020B0502020202020204" pitchFamily="34" charset="0"/>
                <a:ea typeface="Times New Roman" panose="02020603050405020304" pitchFamily="18" charset="0"/>
                <a:cs typeface="Times New Roman" panose="02020603050405020304" pitchFamily="18" charset="0"/>
              </a:rPr>
              <a:t> en </a:t>
            </a:r>
            <a:r>
              <a:rPr lang="en-GB" dirty="0" err="1">
                <a:latin typeface="Century Gothic" panose="020B0502020202020204" pitchFamily="34" charset="0"/>
                <a:ea typeface="Times New Roman" panose="02020603050405020304" pitchFamily="18" charset="0"/>
                <a:cs typeface="Times New Roman" panose="02020603050405020304" pitchFamily="18" charset="0"/>
              </a:rPr>
              <a:t>ontwerp</a:t>
            </a:r>
            <a:r>
              <a:rPr lang="en-GB" dirty="0">
                <a:latin typeface="Century Gothic" panose="020B0502020202020204" pitchFamily="34" charset="0"/>
                <a:ea typeface="Times New Roman" panose="02020603050405020304" pitchFamily="18" charset="0"/>
                <a:cs typeface="Times New Roman" panose="02020603050405020304" pitchFamily="18" charset="0"/>
              </a:rPr>
              <a:t>)</a:t>
            </a:r>
            <a:endParaRPr lang="nl-BE" dirty="0">
              <a:latin typeface="Century Gothic" panose="020B0502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844562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671ED7-80DE-497C-9562-1B2745440190}"/>
              </a:ext>
            </a:extLst>
          </p:cNvPr>
          <p:cNvSpPr>
            <a:spLocks noGrp="1"/>
          </p:cNvSpPr>
          <p:nvPr>
            <p:ph type="title"/>
          </p:nvPr>
        </p:nvSpPr>
        <p:spPr>
          <a:xfrm>
            <a:off x="0" y="308194"/>
            <a:ext cx="7977930" cy="1143000"/>
          </a:xfrm>
        </p:spPr>
        <p:txBody>
          <a:bodyPr>
            <a:noAutofit/>
          </a:bodyPr>
          <a:lstStyle/>
          <a:p>
            <a:pPr algn="r"/>
            <a:r>
              <a:rPr lang="nl-NL" sz="2000" dirty="0"/>
              <a:t>Aanvullend reglement Groot-</a:t>
            </a:r>
            <a:r>
              <a:rPr lang="nl-NL" sz="2000" dirty="0" err="1"/>
              <a:t>Bijgaardenstraat</a:t>
            </a:r>
            <a:r>
              <a:rPr lang="nl-NL" sz="2000" dirty="0"/>
              <a:t>:</a:t>
            </a:r>
            <a:br>
              <a:rPr lang="nl-NL" sz="2000" dirty="0"/>
            </a:br>
            <a:r>
              <a:rPr lang="nl-NL" sz="2000" dirty="0"/>
              <a:t> aanbrengen onderbroken aslijn </a:t>
            </a:r>
          </a:p>
        </p:txBody>
      </p:sp>
      <p:sp>
        <p:nvSpPr>
          <p:cNvPr id="4" name="Rechthoek 3">
            <a:extLst>
              <a:ext uri="{FF2B5EF4-FFF2-40B4-BE49-F238E27FC236}">
                <a16:creationId xmlns:a16="http://schemas.microsoft.com/office/drawing/2014/main" id="{724988D3-9C07-45DD-80D1-483D986CFC0A}"/>
              </a:ext>
            </a:extLst>
          </p:cNvPr>
          <p:cNvSpPr/>
          <p:nvPr/>
        </p:nvSpPr>
        <p:spPr>
          <a:xfrm>
            <a:off x="390089" y="1778915"/>
            <a:ext cx="7587841" cy="3970318"/>
          </a:xfrm>
          <a:prstGeom prst="rect">
            <a:avLst/>
          </a:prstGeom>
        </p:spPr>
        <p:txBody>
          <a:bodyPr wrap="square">
            <a:spAutoFit/>
          </a:bodyPr>
          <a:lstStyle/>
          <a:p>
            <a:r>
              <a:rPr lang="nl-NL" b="1" dirty="0"/>
              <a:t>Groot-</a:t>
            </a:r>
            <a:r>
              <a:rPr lang="nl-NL" b="1" dirty="0" err="1"/>
              <a:t>Bijgaardenstraat</a:t>
            </a:r>
            <a:r>
              <a:rPr lang="nl-NL" b="1" dirty="0"/>
              <a:t> </a:t>
            </a:r>
            <a:r>
              <a:rPr lang="nl-NL" dirty="0"/>
              <a:t>(vanaf de Golden Hopestraat richting Ruisbroek):</a:t>
            </a:r>
          </a:p>
          <a:p>
            <a:endParaRPr lang="nl-NL" dirty="0"/>
          </a:p>
          <a:p>
            <a:r>
              <a:rPr lang="nl-NL" dirty="0"/>
              <a:t>Geparkeerde wagens </a:t>
            </a:r>
          </a:p>
          <a:p>
            <a:pPr marL="285750" indent="-285750">
              <a:buFont typeface="Arial" panose="020B0604020202020204" pitchFamily="34" charset="0"/>
              <a:buChar char="•"/>
            </a:pPr>
            <a:r>
              <a:rPr lang="nl-NL" b="1" dirty="0"/>
              <a:t>Belemmeren vlotte en veilige doorgang </a:t>
            </a:r>
            <a:r>
              <a:rPr lang="nl-NL" dirty="0"/>
              <a:t>voor vrachtwagens</a:t>
            </a:r>
          </a:p>
          <a:p>
            <a:pPr marL="285750" indent="-285750">
              <a:buFont typeface="Arial" panose="020B0604020202020204" pitchFamily="34" charset="0"/>
              <a:buChar char="•"/>
            </a:pPr>
            <a:r>
              <a:rPr lang="nl-NL" b="1" dirty="0"/>
              <a:t>Bemoeilijken de toegang</a:t>
            </a:r>
            <a:r>
              <a:rPr lang="nl-NL" dirty="0"/>
              <a:t> naar aangrenzende bedrijventerrein</a:t>
            </a:r>
          </a:p>
          <a:p>
            <a:endParaRPr lang="nl-NL" dirty="0"/>
          </a:p>
          <a:p>
            <a:r>
              <a:rPr lang="nl-NL" dirty="0"/>
              <a:t>Gevolg: Chauffeurs nemen het voetpad aan de overzijde (pare huisnummers) vaak als verbreding van de rijbaan om hun weg te vervolgen. </a:t>
            </a:r>
          </a:p>
          <a:p>
            <a:pPr marL="285750" indent="-285750">
              <a:buFont typeface="Arial" panose="020B0604020202020204" pitchFamily="34" charset="0"/>
              <a:buChar char="•"/>
            </a:pPr>
            <a:r>
              <a:rPr lang="nl-NL" b="1" dirty="0"/>
              <a:t>Veiligheid van de voetganger </a:t>
            </a:r>
            <a:r>
              <a:rPr lang="nl-NL" dirty="0"/>
              <a:t>komt in het gedrang</a:t>
            </a:r>
          </a:p>
          <a:p>
            <a:pPr marL="285750" indent="-285750">
              <a:buFont typeface="Arial" panose="020B0604020202020204" pitchFamily="34" charset="0"/>
              <a:buChar char="•"/>
            </a:pPr>
            <a:r>
              <a:rPr lang="nl-NL" b="1" dirty="0"/>
              <a:t>Beschadiging</a:t>
            </a:r>
            <a:r>
              <a:rPr lang="nl-NL" dirty="0"/>
              <a:t> van het trottoir </a:t>
            </a:r>
          </a:p>
          <a:p>
            <a:endParaRPr lang="nl-NL" dirty="0"/>
          </a:p>
          <a:p>
            <a:r>
              <a:rPr lang="nl-NL" dirty="0"/>
              <a:t>Voorstel: </a:t>
            </a:r>
            <a:r>
              <a:rPr lang="nl-NL" b="1" dirty="0"/>
              <a:t>doortrekken</a:t>
            </a:r>
            <a:r>
              <a:rPr lang="nl-NL" dirty="0"/>
              <a:t> </a:t>
            </a:r>
            <a:r>
              <a:rPr lang="nl-NL" b="1" dirty="0"/>
              <a:t>onderbroken aslijn </a:t>
            </a:r>
            <a:r>
              <a:rPr lang="nl-NL" dirty="0"/>
              <a:t>vanaf het kruispunt met de Golden Hopestraat tot en met nr. 142</a:t>
            </a:r>
          </a:p>
          <a:p>
            <a:endParaRPr lang="nl-NL" dirty="0"/>
          </a:p>
        </p:txBody>
      </p:sp>
    </p:spTree>
    <p:extLst>
      <p:ext uri="{BB962C8B-B14F-4D97-AF65-F5344CB8AC3E}">
        <p14:creationId xmlns:p14="http://schemas.microsoft.com/office/powerpoint/2010/main" val="2165648961"/>
      </p:ext>
    </p:extLst>
  </p:cSld>
  <p:clrMapOvr>
    <a:masterClrMapping/>
  </p:clrMapOvr>
</p:sld>
</file>

<file path=ppt/theme/theme1.xml><?xml version="1.0" encoding="utf-8"?>
<a:theme xmlns:a="http://schemas.openxmlformats.org/drawingml/2006/main" name="ThemaSPLppt">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hemaSPLppt" id="{B471A55E-1DF6-4199-9CC3-2FBA6F10F95F}" vid="{5DA468E8-3D08-4C73-9499-0D2CDA7AA176}"/>
    </a:ext>
  </a:extLst>
</a:theme>
</file>

<file path=docProps/app.xml><?xml version="1.0" encoding="utf-8"?>
<Properties xmlns="http://schemas.openxmlformats.org/officeDocument/2006/extended-properties" xmlns:vt="http://schemas.openxmlformats.org/officeDocument/2006/docPropsVTypes">
  <Template>ThemaSPLppt</Template>
  <TotalTime>1474</TotalTime>
  <Words>1517</Words>
  <Application>Microsoft Office PowerPoint</Application>
  <PresentationFormat>Diavoorstelling (4:3)</PresentationFormat>
  <Paragraphs>238</Paragraphs>
  <Slides>34</Slides>
  <Notes>0</Notes>
  <HiddenSlides>0</HiddenSlides>
  <MMClips>0</MMClips>
  <ScaleCrop>false</ScaleCrop>
  <HeadingPairs>
    <vt:vector size="6" baseType="variant">
      <vt:variant>
        <vt:lpstr>Gebruikte lettertypen</vt:lpstr>
      </vt:variant>
      <vt:variant>
        <vt:i4>8</vt:i4>
      </vt:variant>
      <vt:variant>
        <vt:lpstr>Thema</vt:lpstr>
      </vt:variant>
      <vt:variant>
        <vt:i4>1</vt:i4>
      </vt:variant>
      <vt:variant>
        <vt:lpstr>Diatitels</vt:lpstr>
      </vt:variant>
      <vt:variant>
        <vt:i4>34</vt:i4>
      </vt:variant>
    </vt:vector>
  </HeadingPairs>
  <TitlesOfParts>
    <vt:vector size="43" baseType="lpstr">
      <vt:lpstr>Arial</vt:lpstr>
      <vt:lpstr>Calibri</vt:lpstr>
      <vt:lpstr>Century Gothic</vt:lpstr>
      <vt:lpstr>Courier New</vt:lpstr>
      <vt:lpstr>Source Sans Pro</vt:lpstr>
      <vt:lpstr>Times New Roman</vt:lpstr>
      <vt:lpstr>Verdana</vt:lpstr>
      <vt:lpstr>Wingdings</vt:lpstr>
      <vt:lpstr>ThemaSPLppt</vt:lpstr>
      <vt:lpstr>Commissie Mens, Samenleving &amp; Ruimte</vt:lpstr>
      <vt:lpstr>Studieopdracht herinrichting route  A. Van Cotthemstraat - Klein-Bijgaardenstraat - Slesbroekstraat </vt:lpstr>
      <vt:lpstr>Studieopdracht herinrichting route  A. Van Cotthemstraat - Klein-Bijgaardenstraat - Slesbroekstraat </vt:lpstr>
      <vt:lpstr>Studieopdracht herinrichting route  A. Van Cotthemstraat - Klein-Bijgaardenstraat - Slesbroekstraat </vt:lpstr>
      <vt:lpstr>Studieopdracht herinrichting route  A. Van Cotthemstraat - Klein-Bijgaardenstraat - Slesbroekstraat </vt:lpstr>
      <vt:lpstr>Studieopdracht herinrichting route  A. Van Cotthemstraat - Klein-Bijgaardenstraat - Slesbroekstraat </vt:lpstr>
      <vt:lpstr>Studieopdracht herinrichting route  A. Van Cotthemstraat - Klein-Bijgaardenstraat - Slesbroekstraat </vt:lpstr>
      <vt:lpstr>Studieopdracht herinrichting route  A. Van Cotthemstraat - Klein-Bijgaardenstraat - Slesbroekstraat </vt:lpstr>
      <vt:lpstr>Aanvullend reglement Groot-Bijgaardenstraat:  aanbrengen onderbroken aslijn </vt:lpstr>
      <vt:lpstr>Aanvullend reglement Groot-Bijgaardenstraat:  aanbrengen onderbroken aslijn </vt:lpstr>
      <vt:lpstr>Aanvullend reglement Groot-Bijgaardenstraat:  aanbrengen onderbroken aslijn </vt:lpstr>
      <vt:lpstr>Intergemeentelijk standpunt omtrent openbaar vervoer vervoerregio Vlaamse Rand</vt:lpstr>
      <vt:lpstr>Intergemeentelijk standpunt omtrent openbaar vervoer vervoerregio Vlaamse Rand</vt:lpstr>
      <vt:lpstr>Intergemeentelijk standpunt omtrent openbaar vervoer vervoerregio Vlaamse Rand</vt:lpstr>
      <vt:lpstr>Intergemeentelijk standpunt omtrent openbaar vervoer vervoerregio Vlaamse Rand</vt:lpstr>
      <vt:lpstr>Intergemeentelijk standpunt omtrent openbaar vervoer vervoerregio Vlaamse Rand</vt:lpstr>
      <vt:lpstr>Intergemeentelijk standpunt omtrent openbaar vervoer vervoerregio Vlaamse Rand</vt:lpstr>
      <vt:lpstr>Intergemeentelijk standpunt omtrent openbaar vervoer vervoerregio Vlaamse Rand</vt:lpstr>
      <vt:lpstr>Intergemeentelijk standpunt omtrent openbaar vervoer vervoerregio Vlaamse Rand</vt:lpstr>
      <vt:lpstr>Intergemeentelijk standpunt omtrent openbaar vervoer vervoerregio Vlaamse Rand</vt:lpstr>
      <vt:lpstr>Intergemeentelijk standpunt omtrent openbaar vervoer vervoerregio Vlaamse Rand</vt:lpstr>
      <vt:lpstr>Intergemeentelijk standpunt omtrent openbaar vervoer vervoerregio Vlaamse Rand</vt:lpstr>
      <vt:lpstr>Intergemeentelijk standpunt omtrent openbaar vervoer vervoerregio Vlaamse Rand</vt:lpstr>
      <vt:lpstr>Intergemeentelijk standpunt omtrent openbaar vervoer vervoerregio Vlaamse Rand</vt:lpstr>
      <vt:lpstr>Intergemeentelijk standpunt omtrent openbaar vervoer vervoerregio Vlaamse Rand</vt:lpstr>
      <vt:lpstr>Intergemeentelijk standpunt omtrent openbaar vervoer vervoerregio Vlaamse Rand</vt:lpstr>
      <vt:lpstr>Intergemeentelijk standpunt omtrent openbaar vervoer vervoerregio Vlaamse Rand</vt:lpstr>
      <vt:lpstr>Intergemeentelijk standpunt omtrent openbaar vervoer vervoerregio Vlaamse Rand</vt:lpstr>
      <vt:lpstr>Intergemeentelijk standpunt omtrent openbaar vervoer vervoerregio Vlaamse Rand</vt:lpstr>
      <vt:lpstr>Intergemeentelijk standpunt omtrent openbaar vervoer vervoerregio Vlaamse Rand</vt:lpstr>
      <vt:lpstr>Intergemeentelijk standpunt omtrent openbaar vervoer vervoerregio Vlaamse Rand</vt:lpstr>
      <vt:lpstr>Intergemeentelijk standpunt omtrent openbaar vervoer vervoerregio Vlaamse Rand</vt:lpstr>
      <vt:lpstr>Intergemeentelijk standpunt omtrent openbaar vervoer vervoerregio Vlaamse Rand</vt:lpstr>
      <vt:lpstr>Intergemeentelijk standpunt omtrent openbaar vervoer vervoerregio Vlaamse Rand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Commissie Mens, Samenleving &amp; Ruimte</dc:title>
  <dc:creator>BAES Annelien</dc:creator>
  <cp:lastModifiedBy>Johan Persoons</cp:lastModifiedBy>
  <cp:revision>74</cp:revision>
  <cp:lastPrinted>2019-09-12T08:15:48Z</cp:lastPrinted>
  <dcterms:created xsi:type="dcterms:W3CDTF">2019-02-25T09:30:58Z</dcterms:created>
  <dcterms:modified xsi:type="dcterms:W3CDTF">2019-09-12T17:09:07Z</dcterms:modified>
</cp:coreProperties>
</file>