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1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A1F"/>
    <a:srgbClr val="ACD384"/>
    <a:srgbClr val="DCDCC8"/>
    <a:srgbClr val="5C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3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756176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5752728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3096000" y="0"/>
            <a:ext cx="58248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156176" y="274638"/>
            <a:ext cx="1800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26968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340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2340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44A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376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6376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356376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042" y="273050"/>
            <a:ext cx="4381326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tweede pensioenpijler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Invoering</a:t>
            </a:r>
          </a:p>
          <a:p>
            <a:r>
              <a:rPr lang="nl-BE" dirty="0"/>
              <a:t>Wijziging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756D7C4A-42F6-47A1-BA9F-0A418C418E86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13229"/>
          <a:stretch>
            <a:fillRect/>
          </a:stretch>
        </p:blipFill>
        <p:spPr>
          <a:xfrm>
            <a:off x="4644008" y="404664"/>
            <a:ext cx="3916752" cy="22730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0A38A-3213-4E9E-A320-A71F0AD0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57115-E211-40D5-BE25-B9314D83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BE" dirty="0"/>
              <a:t>18 maart 2010:</a:t>
            </a:r>
          </a:p>
          <a:p>
            <a:pPr lvl="1"/>
            <a:r>
              <a:rPr lang="nl-BE" dirty="0"/>
              <a:t>invoering 2</a:t>
            </a:r>
            <a:r>
              <a:rPr lang="nl-BE" baseline="30000" dirty="0"/>
              <a:t>e</a:t>
            </a:r>
            <a:r>
              <a:rPr lang="nl-BE" dirty="0"/>
              <a:t> PP voor contractanten</a:t>
            </a:r>
          </a:p>
          <a:p>
            <a:pPr lvl="1"/>
            <a:r>
              <a:rPr lang="nl-BE" dirty="0"/>
              <a:t>1% pensioengevend jaarloon</a:t>
            </a:r>
          </a:p>
          <a:p>
            <a:pPr lvl="1"/>
            <a:r>
              <a:rPr lang="nl-BE" dirty="0"/>
              <a:t>Tijdelijke uitsluiting contractueel personeel WZC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Wachten op uitvoering akkoord 18/07/2005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82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6E62-1D40-47F5-99BC-5E49B1C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Invoering (WZC)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6D48F6-22D8-4902-9CE2-A1BA07D4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Contractueel personeel WZC aansluiten</a:t>
            </a:r>
          </a:p>
          <a:p>
            <a:r>
              <a:rPr lang="nl-BE" dirty="0"/>
              <a:t>Ingang 1 januari 2019</a:t>
            </a:r>
          </a:p>
          <a:p>
            <a:pPr lvl="1"/>
            <a:r>
              <a:rPr lang="nl-BE" dirty="0"/>
              <a:t>Voorwaarde korting responsabiliseringsbijdrage (50% van 2</a:t>
            </a:r>
            <a:r>
              <a:rPr lang="nl-BE" baseline="30000" dirty="0"/>
              <a:t>e</a:t>
            </a:r>
            <a:r>
              <a:rPr lang="nl-BE" dirty="0"/>
              <a:t> PP)</a:t>
            </a:r>
          </a:p>
          <a:p>
            <a:r>
              <a:rPr lang="nl-BE" dirty="0"/>
              <a:t>1% pensioengevend jaarloon</a:t>
            </a:r>
          </a:p>
          <a:p>
            <a:r>
              <a:rPr lang="nl-BE" dirty="0"/>
              <a:t>+ € 26 500</a:t>
            </a:r>
          </a:p>
          <a:p>
            <a:endParaRPr lang="nl-BE" dirty="0"/>
          </a:p>
          <a:p>
            <a:r>
              <a:rPr lang="nl-BE" dirty="0"/>
              <a:t>Overleg pensioeninstelling (Belfius)</a:t>
            </a:r>
          </a:p>
          <a:p>
            <a:pPr lvl="1"/>
            <a:r>
              <a:rPr lang="nl-BE" dirty="0"/>
              <a:t>4</a:t>
            </a:r>
            <a:r>
              <a:rPr lang="nl-BE" baseline="30000" dirty="0"/>
              <a:t>e</a:t>
            </a:r>
            <a:r>
              <a:rPr lang="nl-BE" dirty="0"/>
              <a:t> kwartaal 2019 via RSZ</a:t>
            </a:r>
          </a:p>
          <a:p>
            <a:pPr lvl="1"/>
            <a:r>
              <a:rPr lang="nl-BE" dirty="0"/>
              <a:t>1</a:t>
            </a:r>
            <a:r>
              <a:rPr lang="nl-BE" baseline="30000" dirty="0"/>
              <a:t>e</a:t>
            </a:r>
            <a:r>
              <a:rPr lang="nl-BE" dirty="0"/>
              <a:t> tem 3</a:t>
            </a:r>
            <a:r>
              <a:rPr lang="nl-BE" baseline="30000" dirty="0"/>
              <a:t>e</a:t>
            </a:r>
            <a:r>
              <a:rPr lang="nl-BE" dirty="0"/>
              <a:t> kwartaal via inhaalbeweging Belfius</a:t>
            </a:r>
          </a:p>
        </p:txBody>
      </p:sp>
    </p:spTree>
    <p:extLst>
      <p:ext uri="{BB962C8B-B14F-4D97-AF65-F5344CB8AC3E}">
        <p14:creationId xmlns:p14="http://schemas.microsoft.com/office/powerpoint/2010/main" val="26245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B6E62-1D40-47F5-99BC-5E49B1C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Wijziging (gemeente &amp; OCMW)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6D48F6-22D8-4902-9CE2-A1BA07D4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Alle contractuele personeelsleden</a:t>
            </a:r>
          </a:p>
          <a:p>
            <a:r>
              <a:rPr lang="nl-BE" dirty="0"/>
              <a:t>Ingang 1 januari 2020</a:t>
            </a:r>
          </a:p>
          <a:p>
            <a:r>
              <a:rPr lang="nl-BE" dirty="0"/>
              <a:t>3% pensioengevend jaarloon</a:t>
            </a:r>
          </a:p>
          <a:p>
            <a:r>
              <a:rPr lang="nl-BE" dirty="0"/>
              <a:t>+ € 201 500</a:t>
            </a:r>
          </a:p>
          <a:p>
            <a:endParaRPr lang="nl-BE" dirty="0"/>
          </a:p>
          <a:p>
            <a:r>
              <a:rPr lang="nl-BE" dirty="0"/>
              <a:t>Voorwaarde korting</a:t>
            </a:r>
            <a:r>
              <a:rPr lang="nl-BE" u="sng" dirty="0"/>
              <a:t> </a:t>
            </a:r>
            <a:r>
              <a:rPr lang="nl-BE" dirty="0"/>
              <a:t>responsabiliseringsbijdrage (50% van 2</a:t>
            </a:r>
            <a:r>
              <a:rPr lang="nl-BE" baseline="30000" dirty="0"/>
              <a:t>e</a:t>
            </a:r>
            <a:r>
              <a:rPr lang="nl-BE" dirty="0"/>
              <a:t> PP)</a:t>
            </a:r>
          </a:p>
          <a:p>
            <a:pPr lvl="1"/>
            <a:r>
              <a:rPr lang="nl-BE" dirty="0"/>
              <a:t>Iedereen</a:t>
            </a:r>
          </a:p>
          <a:p>
            <a:pPr lvl="1"/>
            <a:r>
              <a:rPr lang="nl-BE" dirty="0"/>
              <a:t>2020 2%, 2021 3%</a:t>
            </a:r>
          </a:p>
          <a:p>
            <a:pPr lvl="1"/>
            <a:r>
              <a:rPr lang="nl-BE" dirty="0"/>
              <a:t>€ 150 000</a:t>
            </a:r>
          </a:p>
          <a:p>
            <a:endParaRPr lang="nl-BE" dirty="0"/>
          </a:p>
          <a:p>
            <a:r>
              <a:rPr lang="nl-BE" dirty="0"/>
              <a:t>Statutaire tewerkstelling afbouwen = investeren in contractuelen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9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AA377-08C8-46D7-A5F6-43A0ED5B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8A523-BB4F-4032-9B6C-D9067FBA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College / vast bureau: 14 oktober 2019</a:t>
            </a:r>
          </a:p>
          <a:p>
            <a:r>
              <a:rPr lang="nl-BE" dirty="0"/>
              <a:t>Bijzonder onderhandelings- en overlegcomité: 29 november 2019</a:t>
            </a:r>
          </a:p>
          <a:p>
            <a:r>
              <a:rPr lang="nl-BE" dirty="0"/>
              <a:t>Commissie BAO: 12 december 2019</a:t>
            </a:r>
          </a:p>
          <a:p>
            <a:r>
              <a:rPr lang="nl-BE" dirty="0"/>
              <a:t>Raad: 19 december 2019</a:t>
            </a:r>
          </a:p>
          <a:p>
            <a:endParaRPr lang="nl-BE" dirty="0"/>
          </a:p>
          <a:p>
            <a:r>
              <a:rPr lang="nl-BE" dirty="0"/>
              <a:t>Invoering WZC 1/1/2019</a:t>
            </a:r>
          </a:p>
          <a:p>
            <a:r>
              <a:rPr lang="nl-BE" dirty="0"/>
              <a:t>Wijziging iedereen 1/1/2020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42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93C2-2869-4248-970B-E01C64E6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DBA530A-6A90-41E6-B13E-6BD863EC4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11" t="10688" r="11525" b="46636"/>
          <a:stretch/>
        </p:blipFill>
        <p:spPr>
          <a:xfrm>
            <a:off x="2627784" y="1772816"/>
            <a:ext cx="2877454" cy="34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sjabloon_spl</Template>
  <TotalTime>123</TotalTime>
  <Words>160</Words>
  <Application>Microsoft Office PowerPoint</Application>
  <PresentationFormat>Diavoorstelling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Office-thema</vt:lpstr>
      <vt:lpstr>tweede pensioenpijler</vt:lpstr>
      <vt:lpstr>Geschiedenis</vt:lpstr>
      <vt:lpstr>Invoering (WZC)</vt:lpstr>
      <vt:lpstr>Wijziging (gemeente &amp; OCMW)</vt:lpstr>
      <vt:lpstr>Timing</vt:lpstr>
      <vt:lpstr>Vragen?</vt:lpstr>
    </vt:vector>
  </TitlesOfParts>
  <Company>Gemeentebestuur Sint-Pieters-Leeuw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Afschaffen referentieperioden</dc:title>
  <dc:creator>Jens Deknop</dc:creator>
  <cp:lastModifiedBy>GEERINCKX Brit</cp:lastModifiedBy>
  <cp:revision>18</cp:revision>
  <dcterms:created xsi:type="dcterms:W3CDTF">2019-12-10T08:02:09Z</dcterms:created>
  <dcterms:modified xsi:type="dcterms:W3CDTF">2019-12-10T16:19:48Z</dcterms:modified>
</cp:coreProperties>
</file>