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5"/>
  </p:notesMasterIdLst>
  <p:handoutMasterIdLst>
    <p:handoutMasterId r:id="rId36"/>
  </p:handoutMasterIdLst>
  <p:sldIdLst>
    <p:sldId id="259" r:id="rId2"/>
    <p:sldId id="305" r:id="rId3"/>
    <p:sldId id="345" r:id="rId4"/>
    <p:sldId id="346" r:id="rId5"/>
    <p:sldId id="380" r:id="rId6"/>
    <p:sldId id="381" r:id="rId7"/>
    <p:sldId id="382" r:id="rId8"/>
    <p:sldId id="306" r:id="rId9"/>
    <p:sldId id="384" r:id="rId10"/>
    <p:sldId id="353" r:id="rId11"/>
    <p:sldId id="358" r:id="rId12"/>
    <p:sldId id="348" r:id="rId13"/>
    <p:sldId id="349" r:id="rId14"/>
    <p:sldId id="350" r:id="rId15"/>
    <p:sldId id="351" r:id="rId16"/>
    <p:sldId id="359" r:id="rId17"/>
    <p:sldId id="352" r:id="rId18"/>
    <p:sldId id="356" r:id="rId19"/>
    <p:sldId id="354" r:id="rId20"/>
    <p:sldId id="357" r:id="rId21"/>
    <p:sldId id="360" r:id="rId22"/>
    <p:sldId id="361" r:id="rId23"/>
    <p:sldId id="383" r:id="rId24"/>
    <p:sldId id="385" r:id="rId25"/>
    <p:sldId id="390" r:id="rId26"/>
    <p:sldId id="391" r:id="rId27"/>
    <p:sldId id="393" r:id="rId28"/>
    <p:sldId id="394" r:id="rId29"/>
    <p:sldId id="386" r:id="rId30"/>
    <p:sldId id="388" r:id="rId31"/>
    <p:sldId id="389" r:id="rId32"/>
    <p:sldId id="392" r:id="rId33"/>
    <p:sldId id="395" r:id="rId34"/>
  </p:sldIdLst>
  <p:sldSz cx="9144000" cy="6858000" type="screen4x3"/>
  <p:notesSz cx="6735763" cy="986631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40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100" d="100"/>
          <a:sy n="100" d="100"/>
        </p:scale>
        <p:origin x="24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vd\Downloads\MeerjarenPlanBeleidUDCGrid_export2019121113552786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vd\Downloads\MeerjarenPlanBeleidUDCGrid_export2019121113552786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[MeerjarenPlanBeleidUDCGrid_export20191211135527861.xlsx]Blad5!Draaitabel2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2020</a:t>
            </a:r>
          </a:p>
        </c:rich>
      </c:tx>
      <c:layout>
        <c:manualLayout>
          <c:xMode val="edge"/>
          <c:yMode val="edge"/>
          <c:x val="0"/>
          <c:y val="1.6836195965366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8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9.209477445253296E-2"/>
          <c:y val="0"/>
          <c:w val="0.61212779184506749"/>
          <c:h val="1"/>
        </c:manualLayout>
      </c:layout>
      <c:pieChart>
        <c:varyColors val="1"/>
        <c:ser>
          <c:idx val="0"/>
          <c:order val="0"/>
          <c:tx>
            <c:strRef>
              <c:f>Blad5!$B$3</c:f>
              <c:strCache>
                <c:ptCount val="1"/>
                <c:pt idx="0">
                  <c:v>Som van 2020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35-4429-9D0E-E61DD467DB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35-4429-9D0E-E61DD467DB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B35-4429-9D0E-E61DD467DB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B35-4429-9D0E-E61DD467DB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B35-4429-9D0E-E61DD467DB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B35-4429-9D0E-E61DD467DB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Blad5!$A$4:$A$10</c:f>
              <c:strCache>
                <c:ptCount val="6"/>
                <c:pt idx="0">
                  <c:v>andere</c:v>
                </c:pt>
                <c:pt idx="1">
                  <c:v>ind.hulpverlening ocmw</c:v>
                </c:pt>
                <c:pt idx="2">
                  <c:v>personeelskosten</c:v>
                </c:pt>
                <c:pt idx="3">
                  <c:v>rentelasten</c:v>
                </c:pt>
                <c:pt idx="4">
                  <c:v>subsidies</c:v>
                </c:pt>
                <c:pt idx="5">
                  <c:v>werkingskosten</c:v>
                </c:pt>
              </c:strCache>
            </c:strRef>
          </c:cat>
          <c:val>
            <c:numRef>
              <c:f>Blad5!$B$4:$B$10</c:f>
              <c:numCache>
                <c:formatCode>0.00%</c:formatCode>
                <c:ptCount val="6"/>
                <c:pt idx="0">
                  <c:v>1.6358132384778055E-3</c:v>
                </c:pt>
                <c:pt idx="1">
                  <c:v>2.9603915416830755E-2</c:v>
                </c:pt>
                <c:pt idx="2">
                  <c:v>0.55443206114958832</c:v>
                </c:pt>
                <c:pt idx="3">
                  <c:v>2.281100736376079E-2</c:v>
                </c:pt>
                <c:pt idx="4">
                  <c:v>0.13466413000212882</c:v>
                </c:pt>
                <c:pt idx="5">
                  <c:v>0.25685307282921355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B35-4429-9D0E-E61DD467DB28}"/>
            </c:ext>
          </c:extLst>
        </c:ser>
        <c:ser>
          <c:idx val="1"/>
          <c:order val="1"/>
          <c:tx>
            <c:strRef>
              <c:f>Blad5!$C$3</c:f>
              <c:strCache>
                <c:ptCount val="1"/>
                <c:pt idx="0">
                  <c:v>Som van 2021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DB35-4429-9D0E-E61DD467DB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DB35-4429-9D0E-E61DD467DB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DB35-4429-9D0E-E61DD467DB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DB35-4429-9D0E-E61DD467DB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DB35-4429-9D0E-E61DD467DB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DB35-4429-9D0E-E61DD467DB28}"/>
              </c:ext>
            </c:extLst>
          </c:dPt>
          <c:cat>
            <c:strRef>
              <c:f>Blad5!$A$4:$A$10</c:f>
              <c:strCache>
                <c:ptCount val="6"/>
                <c:pt idx="0">
                  <c:v>andere</c:v>
                </c:pt>
                <c:pt idx="1">
                  <c:v>ind.hulpverlening ocmw</c:v>
                </c:pt>
                <c:pt idx="2">
                  <c:v>personeelskosten</c:v>
                </c:pt>
                <c:pt idx="3">
                  <c:v>rentelasten</c:v>
                </c:pt>
                <c:pt idx="4">
                  <c:v>subsidies</c:v>
                </c:pt>
                <c:pt idx="5">
                  <c:v>werkingskosten</c:v>
                </c:pt>
              </c:strCache>
            </c:strRef>
          </c:cat>
          <c:val>
            <c:numRef>
              <c:f>Blad5!$C$4:$C$10</c:f>
              <c:numCache>
                <c:formatCode>General</c:formatCode>
                <c:ptCount val="6"/>
                <c:pt idx="0">
                  <c:v>75610.5</c:v>
                </c:pt>
                <c:pt idx="1">
                  <c:v>1402688</c:v>
                </c:pt>
                <c:pt idx="2">
                  <c:v>26023627.800000001</c:v>
                </c:pt>
                <c:pt idx="3">
                  <c:v>977373.81</c:v>
                </c:pt>
                <c:pt idx="4">
                  <c:v>6316092.1699999999</c:v>
                </c:pt>
                <c:pt idx="5">
                  <c:v>11751124.67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DB35-4429-9D0E-E61DD467DB28}"/>
            </c:ext>
          </c:extLst>
        </c:ser>
        <c:ser>
          <c:idx val="2"/>
          <c:order val="2"/>
          <c:tx>
            <c:strRef>
              <c:f>Blad5!$D$3</c:f>
              <c:strCache>
                <c:ptCount val="1"/>
                <c:pt idx="0">
                  <c:v>Som van 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DB35-4429-9D0E-E61DD467DB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DB35-4429-9D0E-E61DD467DB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DB35-4429-9D0E-E61DD467DB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DB35-4429-9D0E-E61DD467DB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DB35-4429-9D0E-E61DD467DB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DB35-4429-9D0E-E61DD467DB28}"/>
              </c:ext>
            </c:extLst>
          </c:dPt>
          <c:cat>
            <c:strRef>
              <c:f>Blad5!$A$4:$A$10</c:f>
              <c:strCache>
                <c:ptCount val="6"/>
                <c:pt idx="0">
                  <c:v>andere</c:v>
                </c:pt>
                <c:pt idx="1">
                  <c:v>ind.hulpverlening ocmw</c:v>
                </c:pt>
                <c:pt idx="2">
                  <c:v>personeelskosten</c:v>
                </c:pt>
                <c:pt idx="3">
                  <c:v>rentelasten</c:v>
                </c:pt>
                <c:pt idx="4">
                  <c:v>subsidies</c:v>
                </c:pt>
                <c:pt idx="5">
                  <c:v>werkingskosten</c:v>
                </c:pt>
              </c:strCache>
            </c:strRef>
          </c:cat>
          <c:val>
            <c:numRef>
              <c:f>Blad5!$D$4:$D$10</c:f>
              <c:numCache>
                <c:formatCode>General</c:formatCode>
                <c:ptCount val="6"/>
                <c:pt idx="0">
                  <c:v>75974.61</c:v>
                </c:pt>
                <c:pt idx="1">
                  <c:v>1416714.88</c:v>
                </c:pt>
                <c:pt idx="2">
                  <c:v>26656632.550000001</c:v>
                </c:pt>
                <c:pt idx="3">
                  <c:v>990343.44</c:v>
                </c:pt>
                <c:pt idx="4">
                  <c:v>6494005.5099999998</c:v>
                </c:pt>
                <c:pt idx="5">
                  <c:v>11841550.15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DB35-4429-9D0E-E61DD467DB28}"/>
            </c:ext>
          </c:extLst>
        </c:ser>
        <c:ser>
          <c:idx val="3"/>
          <c:order val="3"/>
          <c:tx>
            <c:strRef>
              <c:f>Blad5!$E$3</c:f>
              <c:strCache>
                <c:ptCount val="1"/>
                <c:pt idx="0">
                  <c:v>Som van 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DB35-4429-9D0E-E61DD467DB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DB35-4429-9D0E-E61DD467DB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DB35-4429-9D0E-E61DD467DB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DB35-4429-9D0E-E61DD467DB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DB35-4429-9D0E-E61DD467DB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DB35-4429-9D0E-E61DD467DB28}"/>
              </c:ext>
            </c:extLst>
          </c:dPt>
          <c:cat>
            <c:strRef>
              <c:f>Blad5!$A$4:$A$10</c:f>
              <c:strCache>
                <c:ptCount val="6"/>
                <c:pt idx="0">
                  <c:v>andere</c:v>
                </c:pt>
                <c:pt idx="1">
                  <c:v>ind.hulpverlening ocmw</c:v>
                </c:pt>
                <c:pt idx="2">
                  <c:v>personeelskosten</c:v>
                </c:pt>
                <c:pt idx="3">
                  <c:v>rentelasten</c:v>
                </c:pt>
                <c:pt idx="4">
                  <c:v>subsidies</c:v>
                </c:pt>
                <c:pt idx="5">
                  <c:v>werkingskosten</c:v>
                </c:pt>
              </c:strCache>
            </c:strRef>
          </c:cat>
          <c:val>
            <c:numRef>
              <c:f>Blad5!$E$4:$E$10</c:f>
              <c:numCache>
                <c:formatCode>General</c:formatCode>
                <c:ptCount val="6"/>
                <c:pt idx="0">
                  <c:v>76342.350000000006</c:v>
                </c:pt>
                <c:pt idx="1">
                  <c:v>1430882.04</c:v>
                </c:pt>
                <c:pt idx="2">
                  <c:v>27361472.020000003</c:v>
                </c:pt>
                <c:pt idx="3">
                  <c:v>1178537.52</c:v>
                </c:pt>
                <c:pt idx="4">
                  <c:v>6674566.96</c:v>
                </c:pt>
                <c:pt idx="5">
                  <c:v>11958735.550000001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DB35-4429-9D0E-E61DD467DB28}"/>
            </c:ext>
          </c:extLst>
        </c:ser>
        <c:ser>
          <c:idx val="4"/>
          <c:order val="4"/>
          <c:tx>
            <c:strRef>
              <c:f>Blad5!$F$3</c:f>
              <c:strCache>
                <c:ptCount val="1"/>
                <c:pt idx="0">
                  <c:v>Som van 2024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DB35-4429-9D0E-E61DD467DB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DB35-4429-9D0E-E61DD467DB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DB35-4429-9D0E-E61DD467DB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DB35-4429-9D0E-E61DD467DB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DB35-4429-9D0E-E61DD467DB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DB35-4429-9D0E-E61DD467DB28}"/>
              </c:ext>
            </c:extLst>
          </c:dPt>
          <c:cat>
            <c:strRef>
              <c:f>Blad5!$A$4:$A$10</c:f>
              <c:strCache>
                <c:ptCount val="6"/>
                <c:pt idx="0">
                  <c:v>andere</c:v>
                </c:pt>
                <c:pt idx="1">
                  <c:v>ind.hulpverlening ocmw</c:v>
                </c:pt>
                <c:pt idx="2">
                  <c:v>personeelskosten</c:v>
                </c:pt>
                <c:pt idx="3">
                  <c:v>rentelasten</c:v>
                </c:pt>
                <c:pt idx="4">
                  <c:v>subsidies</c:v>
                </c:pt>
                <c:pt idx="5">
                  <c:v>werkingskosten</c:v>
                </c:pt>
              </c:strCache>
            </c:strRef>
          </c:cat>
          <c:val>
            <c:numRef>
              <c:f>Blad5!$F$4:$F$10</c:f>
              <c:numCache>
                <c:formatCode>General</c:formatCode>
                <c:ptCount val="6"/>
                <c:pt idx="0">
                  <c:v>76713.78</c:v>
                </c:pt>
                <c:pt idx="1">
                  <c:v>1445190.85</c:v>
                </c:pt>
                <c:pt idx="2">
                  <c:v>27908338.149999999</c:v>
                </c:pt>
                <c:pt idx="3">
                  <c:v>1214033.6100000001</c:v>
                </c:pt>
                <c:pt idx="4">
                  <c:v>6862652.2599999998</c:v>
                </c:pt>
                <c:pt idx="5">
                  <c:v>12147092.779999999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0-DB35-4429-9D0E-E61DD467DB28}"/>
            </c:ext>
          </c:extLst>
        </c:ser>
        <c:ser>
          <c:idx val="5"/>
          <c:order val="5"/>
          <c:tx>
            <c:strRef>
              <c:f>Blad5!$G$3</c:f>
              <c:strCache>
                <c:ptCount val="1"/>
                <c:pt idx="0">
                  <c:v>Som van 2025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2-DB35-4429-9D0E-E61DD467DB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4-DB35-4429-9D0E-E61DD467DB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6-DB35-4429-9D0E-E61DD467DB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8-DB35-4429-9D0E-E61DD467DB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A-DB35-4429-9D0E-E61DD467DB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C-DB35-4429-9D0E-E61DD467DB28}"/>
              </c:ext>
            </c:extLst>
          </c:dPt>
          <c:cat>
            <c:strRef>
              <c:f>Blad5!$A$4:$A$10</c:f>
              <c:strCache>
                <c:ptCount val="6"/>
                <c:pt idx="0">
                  <c:v>andere</c:v>
                </c:pt>
                <c:pt idx="1">
                  <c:v>ind.hulpverlening ocmw</c:v>
                </c:pt>
                <c:pt idx="2">
                  <c:v>personeelskosten</c:v>
                </c:pt>
                <c:pt idx="3">
                  <c:v>rentelasten</c:v>
                </c:pt>
                <c:pt idx="4">
                  <c:v>subsidies</c:v>
                </c:pt>
                <c:pt idx="5">
                  <c:v>werkingskosten</c:v>
                </c:pt>
              </c:strCache>
            </c:strRef>
          </c:cat>
          <c:val>
            <c:numRef>
              <c:f>Blad5!$G$4:$G$10</c:f>
              <c:numCache>
                <c:formatCode>General</c:formatCode>
                <c:ptCount val="6"/>
                <c:pt idx="0">
                  <c:v>77088.91</c:v>
                </c:pt>
                <c:pt idx="1">
                  <c:v>1459642.75</c:v>
                </c:pt>
                <c:pt idx="2">
                  <c:v>28406188.07</c:v>
                </c:pt>
                <c:pt idx="3">
                  <c:v>1190221.46</c:v>
                </c:pt>
                <c:pt idx="4">
                  <c:v>7064456.5300000003</c:v>
                </c:pt>
                <c:pt idx="5">
                  <c:v>12196634.41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DB35-4429-9D0E-E61DD467D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64946534925886"/>
          <c:y val="5.5018346371810814E-2"/>
          <c:w val="0.23842489905944558"/>
          <c:h val="0.937918405431065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[MeerjarenPlanBeleidUDCGrid_export20191211135527861.xlsx]Blad6!Draaitabel3</c:name>
    <c:fmtId val="-1"/>
  </c:pivotSource>
  <c:chart>
    <c:autoTitleDeleted val="1"/>
    <c:pivotFmts>
      <c:pivotFmt>
        <c:idx val="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circle"/>
          <c:size val="5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4.7602658897104418E-2"/>
          <c:y val="1.9430119070792226E-3"/>
          <c:w val="0.63417602858914435"/>
          <c:h val="0.99805698809292076"/>
        </c:manualLayout>
      </c:layout>
      <c:pieChart>
        <c:varyColors val="1"/>
        <c:ser>
          <c:idx val="0"/>
          <c:order val="0"/>
          <c:tx>
            <c:strRef>
              <c:f>Blad6!$B$1</c:f>
              <c:strCache>
                <c:ptCount val="1"/>
                <c:pt idx="0">
                  <c:v>Totaal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C1-4F39-8E41-1762201D7002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C1-4F39-8E41-1762201D700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C1-4F39-8E41-1762201D700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C1-4F39-8E41-1762201D7002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C1-4F39-8E41-1762201D7002}"/>
              </c:ext>
            </c:extLst>
          </c:dPt>
          <c:dPt>
            <c:idx val="5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C1-4F39-8E41-1762201D70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Blad6!$A$2:$A$8</c:f>
              <c:strCache>
                <c:ptCount val="6"/>
                <c:pt idx="0">
                  <c:v>andere</c:v>
                </c:pt>
                <c:pt idx="1">
                  <c:v>financiële ontvangsten</c:v>
                </c:pt>
                <c:pt idx="2">
                  <c:v>fiscale ontvangsten</c:v>
                </c:pt>
                <c:pt idx="3">
                  <c:v>recuperatie hulpverlening</c:v>
                </c:pt>
                <c:pt idx="4">
                  <c:v>subsidies</c:v>
                </c:pt>
                <c:pt idx="5">
                  <c:v>werkingsopbrengst</c:v>
                </c:pt>
              </c:strCache>
            </c:strRef>
          </c:cat>
          <c:val>
            <c:numRef>
              <c:f>Blad6!$B$2:$B$8</c:f>
              <c:numCache>
                <c:formatCode>0.00%</c:formatCode>
                <c:ptCount val="6"/>
                <c:pt idx="0">
                  <c:v>1.6830496839072139E-2</c:v>
                </c:pt>
                <c:pt idx="1">
                  <c:v>3.030146539505035E-2</c:v>
                </c:pt>
                <c:pt idx="2">
                  <c:v>0.48094246513554484</c:v>
                </c:pt>
                <c:pt idx="3">
                  <c:v>1.0759531062400354E-3</c:v>
                </c:pt>
                <c:pt idx="4">
                  <c:v>0.3134962796753506</c:v>
                </c:pt>
                <c:pt idx="5">
                  <c:v>0.15735333984874214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6C1-4F39-8E41-1762201D7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277183794308467"/>
          <c:y val="7.2727558285565125E-2"/>
          <c:w val="0.24538629654152708"/>
          <c:h val="0.88594496362737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98DFD5F-E3DA-4050-B63C-09B369A838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t" anchorCtr="0" compatLnSpc="1">
            <a:prstTxWarp prst="textNoShape">
              <a:avLst/>
            </a:prstTxWarp>
          </a:bodyPr>
          <a:lstStyle>
            <a:lvl1pPr defTabSz="9140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2FAC746-945E-467B-AABF-5E0D38F89C8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t" anchorCtr="0" compatLnSpc="1">
            <a:prstTxWarp prst="textNoShape">
              <a:avLst/>
            </a:prstTxWarp>
          </a:bodyPr>
          <a:lstStyle>
            <a:lvl1pPr algn="r" defTabSz="9140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FD749EC-A822-40B0-AE3D-E77C1F01299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b" anchorCtr="0" compatLnSpc="1">
            <a:prstTxWarp prst="textNoShape">
              <a:avLst/>
            </a:prstTxWarp>
          </a:bodyPr>
          <a:lstStyle>
            <a:lvl1pPr defTabSz="9140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nl-NL"/>
              <a:t>commissie BAO 12/12/2019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063CBF97-9C7E-4AAE-8D2C-0ABF8CEBDF5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smtClean="0"/>
            </a:lvl1pPr>
          </a:lstStyle>
          <a:p>
            <a:pPr>
              <a:defRPr/>
            </a:pPr>
            <a:fld id="{CC3436CB-93A6-4CAA-B52C-825762F96256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A26C5D-6AF0-4139-8CCA-81114B83A8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t" anchorCtr="0" compatLnSpc="1">
            <a:prstTxWarp prst="textNoShape">
              <a:avLst/>
            </a:prstTxWarp>
          </a:bodyPr>
          <a:lstStyle>
            <a:lvl1pPr defTabSz="9140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D6B6CE6-A41F-460C-A36A-75D3FE42F1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t" anchorCtr="0" compatLnSpc="1">
            <a:prstTxWarp prst="textNoShape">
              <a:avLst/>
            </a:prstTxWarp>
          </a:bodyPr>
          <a:lstStyle>
            <a:lvl1pPr algn="r" defTabSz="9140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F3E3297-F2A5-48B9-9C34-27EFDE11D7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2950"/>
            <a:ext cx="4929187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A936172-1773-4565-A37A-972EA3AB69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1887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689041F-ABB0-4B12-AF2E-7A63E3CCE5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b" anchorCtr="0" compatLnSpc="1">
            <a:prstTxWarp prst="textNoShape">
              <a:avLst/>
            </a:prstTxWarp>
          </a:bodyPr>
          <a:lstStyle>
            <a:lvl1pPr defTabSz="9140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nl-NL"/>
              <a:t>commissie BAO 12/12/2019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6E302B1C-606F-4687-8C3C-1A50567A89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7" tIns="45682" rIns="91367" bIns="45682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smtClean="0"/>
            </a:lvl1pPr>
          </a:lstStyle>
          <a:p>
            <a:pPr>
              <a:defRPr/>
            </a:pPr>
            <a:fld id="{AA7DB20D-4231-4509-A6DB-116176B67CA6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DEC53E1-17ED-4984-B77B-429BE056C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1225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1225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1225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1225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1F799C-A0A9-443D-A1E6-6D320B88C035}" type="slidenum">
              <a:rPr lang="nl-NL" altLang="nl-BE" sz="1200"/>
              <a:pPr/>
              <a:t>1</a:t>
            </a:fld>
            <a:endParaRPr lang="nl-NL" altLang="nl-BE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42A3B-0067-4209-96E2-BA1773E078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44538"/>
            <a:ext cx="4924425" cy="3694112"/>
          </a:xfrm>
          <a:ln w="12700" cap="flat"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0F41A32-A0DB-44F2-8193-75DF5AC79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5350" y="4687888"/>
            <a:ext cx="4945063" cy="4437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57" tIns="46430" rIns="92857" bIns="46430"/>
          <a:lstStyle/>
          <a:p>
            <a:pPr eaLnBrk="1" hangingPunct="1"/>
            <a:endParaRPr lang="en-US" altLang="nl-BE" dirty="0">
              <a:latin typeface="Times New Roman" panose="02020603050405020304" pitchFamily="18" charset="0"/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9BF50CF-73FC-4203-9CAE-269263577C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Enkel te zien op M 3 p 9; </a:t>
            </a:r>
          </a:p>
          <a:p>
            <a:r>
              <a:rPr lang="nl-BE" dirty="0"/>
              <a:t>Een boekje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4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6002A3-3E5F-4817-9C20-96C5AAE23F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1842287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Alle schema’s zelfde cijfers, anders voorgesteld. </a:t>
            </a:r>
          </a:p>
          <a:p>
            <a:r>
              <a:rPr lang="nl-NL" dirty="0"/>
              <a:t>M1 doelstellingen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543F3-DEC6-4434-84FB-C8A0BA18855D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46F827-6D02-4ACE-BBFA-06E37996DE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929374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543F3-DEC6-4434-84FB-C8A0BA18855D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98F995-EC3F-448D-9992-E2296B708A7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241359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Lees ze af van P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543F3-DEC6-4434-84FB-C8A0BA18855D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61E32C-F10D-438D-A120-5FCD845114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51997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We gaan nu kijken hoe die zijn opgebouwd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9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81A7DB-F4BE-481B-B222-DCFB9614D1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1855047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Voor exploitatie zie schema ; evolutie 2020 -2025 </a:t>
            </a:r>
            <a:r>
              <a:rPr lang="nl-BE" dirty="0">
                <a:sym typeface="Wingdings" panose="05000000000000000000" pitchFamily="2" charset="2"/>
              </a:rPr>
              <a:t> consistentie in exploitatie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10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BBCA62-CAC5-4FD3-A818-3161D2A131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2799806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Uitgaven: rubrieken iets anders / andere percentages / niet vergelijkbaar</a:t>
            </a:r>
          </a:p>
          <a:p>
            <a:r>
              <a:rPr lang="nl-BE" dirty="0" err="1"/>
              <a:t>Vb</a:t>
            </a:r>
            <a:r>
              <a:rPr lang="nl-BE" dirty="0"/>
              <a:t> subsidies 26% nu 13%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11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193AEA-52F6-4DCC-A35B-2314C5B537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12/12/2019</a:t>
            </a:r>
          </a:p>
        </p:txBody>
      </p:sp>
    </p:spTree>
    <p:extLst>
      <p:ext uri="{BB962C8B-B14F-4D97-AF65-F5344CB8AC3E}">
        <p14:creationId xmlns:p14="http://schemas.microsoft.com/office/powerpoint/2010/main" val="108913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21216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70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3278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57156-F360-48C5-A4EE-28B520944F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E794FD-516A-4E5E-83CD-895C913E6B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nl-NL"/>
              <a:t>Commissie BAO 12/12/2019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4A0944-2F44-4410-B6C6-B4E90F474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29614A8-8434-4BCD-BCB4-0CBA8A9207DB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15138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050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50057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34192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931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479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04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20241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90585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0BE51378-7909-4E78-BA41-DC3BEE5061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de stijl te bewerken</a:t>
            </a:r>
            <a:endParaRPr lang="nl-BE" altLang="nl-BE"/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259A36D9-2EEB-4460-8A5F-440F3E0CE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993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de modelstijlen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4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4218070-C55A-47D9-8735-41AA2D742C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1341438"/>
            <a:ext cx="8685212" cy="1143000"/>
          </a:xfrm>
        </p:spPr>
        <p:txBody>
          <a:bodyPr lIns="92075" tIns="46038" rIns="92075" bIns="46038" rtlCol="0" anchor="b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bg2"/>
                </a:solidFill>
              </a:rPr>
              <a:t>MEERJARENPLAN 2020-2025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6AF668-BD96-4DA8-9C70-C12A02D2F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nl-NL" altLang="nl-BE" sz="4400" b="1" dirty="0">
                <a:solidFill>
                  <a:schemeClr val="bg2"/>
                </a:solidFill>
              </a:rPr>
              <a:t>SINT-PIETERS-LEEUW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D27268B-0EA5-490D-83AB-244DDB73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DE866-73D0-434E-8810-9082B5D64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samenvatting exploitatie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66B25C-3FD0-487A-BA06-56ED89BD6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Exploitatiesaldo </a:t>
            </a:r>
          </a:p>
          <a:p>
            <a:pPr lvl="1"/>
            <a:r>
              <a:rPr lang="nl-BE" dirty="0"/>
              <a:t>2020: € 4.186.476,94</a:t>
            </a:r>
          </a:p>
          <a:p>
            <a:pPr lvl="2"/>
            <a:r>
              <a:rPr lang="nl-BE" dirty="0"/>
              <a:t>ontvangsten = € 50.188.060,88 </a:t>
            </a:r>
          </a:p>
          <a:p>
            <a:pPr lvl="2"/>
            <a:r>
              <a:rPr lang="nl-BE" dirty="0"/>
              <a:t>uitgaven = € 46.001.583,94</a:t>
            </a:r>
          </a:p>
          <a:p>
            <a:pPr lvl="1"/>
            <a:r>
              <a:rPr lang="nl-BE" dirty="0"/>
              <a:t>2025: € 3.521.888,86</a:t>
            </a:r>
          </a:p>
          <a:p>
            <a:pPr lvl="2"/>
            <a:r>
              <a:rPr lang="nl-BE" dirty="0"/>
              <a:t>ontvangsten = € 53.916.120,99 </a:t>
            </a:r>
          </a:p>
          <a:p>
            <a:pPr lvl="2"/>
            <a:r>
              <a:rPr lang="nl-BE" dirty="0"/>
              <a:t>uitgaven = € 50.394.232,13</a:t>
            </a:r>
          </a:p>
          <a:p>
            <a:pPr lvl="1"/>
            <a:r>
              <a:rPr lang="nl-BE" dirty="0"/>
              <a:t>ontvangsten = +7,4%</a:t>
            </a:r>
          </a:p>
          <a:p>
            <a:pPr lvl="1"/>
            <a:r>
              <a:rPr lang="nl-BE" dirty="0"/>
              <a:t>uitgaven = + 9,5%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91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B25D3-6717-4AA5-8490-97E45E32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Samenvatting exploitatie - uitgaven</a:t>
            </a:r>
            <a:endParaRPr lang="nl-BE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594A1132-A7FA-4D06-B316-D38B412943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422071"/>
              </p:ext>
            </p:extLst>
          </p:nvPr>
        </p:nvGraphicFramePr>
        <p:xfrm>
          <a:off x="251520" y="1700808"/>
          <a:ext cx="770503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8261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9605C-B732-4EB2-9036-1238B020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Gemeente – OCMW</a:t>
            </a:r>
            <a:br>
              <a:rPr lang="nl-BE" altLang="nl-BE" dirty="0"/>
            </a:br>
            <a:r>
              <a:rPr lang="nl-BE" altLang="nl-BE" dirty="0"/>
              <a:t>exploitatie - uitgaven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C824A1-E186-4044-A913-B53E20A8B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/>
              <a:t>Werkingskosten = goederen en diensten = ARK 60-61</a:t>
            </a:r>
          </a:p>
          <a:p>
            <a:pPr lvl="1"/>
            <a:r>
              <a:rPr lang="nl-BE" dirty="0"/>
              <a:t>1% stijging 2021-2025</a:t>
            </a:r>
          </a:p>
          <a:p>
            <a:pPr lvl="1"/>
            <a:r>
              <a:rPr lang="nl-BE" dirty="0"/>
              <a:t>Eenmalige kosten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73B0E39-EF53-4714-A6DC-9CF692482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89805"/>
              </p:ext>
            </p:extLst>
          </p:nvPr>
        </p:nvGraphicFramePr>
        <p:xfrm>
          <a:off x="179512" y="3068959"/>
          <a:ext cx="8064896" cy="3057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1407">
                  <a:extLst>
                    <a:ext uri="{9D8B030D-6E8A-4147-A177-3AD203B41FA5}">
                      <a16:colId xmlns:a16="http://schemas.microsoft.com/office/drawing/2014/main" val="3149316536"/>
                    </a:ext>
                  </a:extLst>
                </a:gridCol>
                <a:gridCol w="1194773">
                  <a:extLst>
                    <a:ext uri="{9D8B030D-6E8A-4147-A177-3AD203B41FA5}">
                      <a16:colId xmlns:a16="http://schemas.microsoft.com/office/drawing/2014/main" val="2623371147"/>
                    </a:ext>
                  </a:extLst>
                </a:gridCol>
                <a:gridCol w="1269447">
                  <a:extLst>
                    <a:ext uri="{9D8B030D-6E8A-4147-A177-3AD203B41FA5}">
                      <a16:colId xmlns:a16="http://schemas.microsoft.com/office/drawing/2014/main" val="4176022456"/>
                    </a:ext>
                  </a:extLst>
                </a:gridCol>
                <a:gridCol w="1194773">
                  <a:extLst>
                    <a:ext uri="{9D8B030D-6E8A-4147-A177-3AD203B41FA5}">
                      <a16:colId xmlns:a16="http://schemas.microsoft.com/office/drawing/2014/main" val="2054016897"/>
                    </a:ext>
                  </a:extLst>
                </a:gridCol>
                <a:gridCol w="1273917">
                  <a:extLst>
                    <a:ext uri="{9D8B030D-6E8A-4147-A177-3AD203B41FA5}">
                      <a16:colId xmlns:a16="http://schemas.microsoft.com/office/drawing/2014/main" val="388920547"/>
                    </a:ext>
                  </a:extLst>
                </a:gridCol>
                <a:gridCol w="1158451">
                  <a:extLst>
                    <a:ext uri="{9D8B030D-6E8A-4147-A177-3AD203B41FA5}">
                      <a16:colId xmlns:a16="http://schemas.microsoft.com/office/drawing/2014/main" val="98150887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234004894"/>
                    </a:ext>
                  </a:extLst>
                </a:gridCol>
              </a:tblGrid>
              <a:tr h="63559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 dirty="0">
                          <a:effectLst/>
                        </a:rPr>
                        <a:t>werking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2020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2021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>
                          <a:effectLst/>
                        </a:rPr>
                        <a:t>2022</a:t>
                      </a:r>
                      <a:endParaRPr lang="nl-BE" sz="1500" b="1" i="0" u="none" strike="noStrike" baseline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>
                          <a:effectLst/>
                        </a:rPr>
                        <a:t>2023</a:t>
                      </a:r>
                      <a:endParaRPr lang="nl-BE" sz="1500" b="1" i="0" u="none" strike="noStrike" baseline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>
                          <a:effectLst/>
                        </a:rPr>
                        <a:t>2024</a:t>
                      </a:r>
                      <a:endParaRPr lang="nl-BE" sz="1500" b="1" i="0" u="none" strike="noStrike" baseline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2025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229961"/>
                  </a:ext>
                </a:extLst>
              </a:tr>
              <a:tr h="63559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>
                          <a:effectLst/>
                        </a:rPr>
                        <a:t>GEM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9 689 798,19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9 604 016,17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9 672 970,49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9 768 470,06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9 934 924,86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9 962 344,63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12939"/>
                  </a:ext>
                </a:extLst>
              </a:tr>
              <a:tr h="63559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>
                          <a:effectLst/>
                        </a:rPr>
                        <a:t>OCMW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2 125 850,00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2 147 108,50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2 168 579,66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2 190 265,49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2 212 167,92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2 234 289,78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7437632"/>
                  </a:ext>
                </a:extLst>
              </a:tr>
              <a:tr h="115042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Totaal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11 815 648,19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11 751 124,67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11 841 550,15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11 958 735,55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12 147 092,78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12 196 634,41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3558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1DD93-C5E2-434E-B52E-344893B1A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457198"/>
          </a:xfrm>
        </p:spPr>
        <p:txBody>
          <a:bodyPr/>
          <a:lstStyle/>
          <a:p>
            <a:br>
              <a:rPr lang="nl-BE" altLang="nl-BE" dirty="0"/>
            </a:br>
            <a:r>
              <a:rPr lang="nl-BE" altLang="nl-BE" dirty="0"/>
              <a:t>exploitatie -uitgaven</a:t>
            </a:r>
            <a:endParaRPr lang="nl-BE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3F26613-FA6B-4582-9595-CEAC27372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499350" cy="4929411"/>
          </a:xfrm>
        </p:spPr>
        <p:txBody>
          <a:bodyPr/>
          <a:lstStyle/>
          <a:p>
            <a:r>
              <a:rPr lang="nl-BE" dirty="0"/>
              <a:t>Bezoldigingen = ark 62</a:t>
            </a:r>
          </a:p>
          <a:p>
            <a:pPr lvl="1"/>
            <a:r>
              <a:rPr lang="nl-BE" dirty="0"/>
              <a:t>Personeelskader; incl. onderwijzend personeel</a:t>
            </a:r>
          </a:p>
          <a:p>
            <a:pPr lvl="1"/>
            <a:r>
              <a:rPr lang="nl-BE" dirty="0"/>
              <a:t>2021-2025: 2% indexering</a:t>
            </a:r>
          </a:p>
          <a:p>
            <a:pPr lvl="1"/>
            <a:r>
              <a:rPr lang="nl-BE" dirty="0"/>
              <a:t>Responsabiliseringsbijdrage</a:t>
            </a:r>
          </a:p>
          <a:p>
            <a:endParaRPr lang="nl-BE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064002AF-D0A2-479A-B779-55C2AFBD2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891572"/>
              </p:ext>
            </p:extLst>
          </p:nvPr>
        </p:nvGraphicFramePr>
        <p:xfrm>
          <a:off x="251520" y="3429000"/>
          <a:ext cx="7705030" cy="26971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75839564"/>
                    </a:ext>
                  </a:extLst>
                </a:gridCol>
                <a:gridCol w="1357282">
                  <a:extLst>
                    <a:ext uri="{9D8B030D-6E8A-4147-A177-3AD203B41FA5}">
                      <a16:colId xmlns:a16="http://schemas.microsoft.com/office/drawing/2014/main" val="3630664584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94297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1898749798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3197362919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632687969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3280881953"/>
                    </a:ext>
                  </a:extLst>
                </a:gridCol>
              </a:tblGrid>
              <a:tr h="599369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personeel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2020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2021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2022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>
                          <a:effectLst/>
                        </a:rPr>
                        <a:t>2023</a:t>
                      </a:r>
                      <a:endParaRPr lang="nl-BE" sz="1400" b="1" i="0" u="none" strike="noStrike" baseline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2024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2025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0927314"/>
                  </a:ext>
                </a:extLst>
              </a:tr>
              <a:tr h="69926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baseline="0">
                          <a:effectLst/>
                        </a:rPr>
                        <a:t>GEM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17 437 828,00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17 750 905,50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18 089 990,73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18 464 734,64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18 814 683,23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19 152 080,04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0301807"/>
                  </a:ext>
                </a:extLst>
              </a:tr>
              <a:tr h="69926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baseline="0">
                          <a:effectLst/>
                        </a:rPr>
                        <a:t>OCMW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8 066 925,00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8 272 722,30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8 566 641,82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8 896 737,38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9 093 654,92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9 254 108,03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1273338"/>
                  </a:ext>
                </a:extLst>
              </a:tr>
              <a:tr h="69926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Totaal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25 504 753,00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26 023 627,80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26 656 632,55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27 361 472,02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27 908 338,15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28 406 188,07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867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417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164D3-D973-4CBD-85B6-E3718876B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78098"/>
          </a:xfrm>
        </p:spPr>
        <p:txBody>
          <a:bodyPr/>
          <a:lstStyle/>
          <a:p>
            <a:r>
              <a:rPr lang="nl-BE" altLang="nl-BE" dirty="0"/>
              <a:t>exploitatie - uitgaven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4F6291-7272-4DA1-BC29-8A0D1B3CE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499350" cy="5073427"/>
          </a:xfrm>
        </p:spPr>
        <p:txBody>
          <a:bodyPr/>
          <a:lstStyle/>
          <a:p>
            <a:r>
              <a:rPr lang="nl-BE" dirty="0"/>
              <a:t>Subsidies = € 6.194.763,28</a:t>
            </a:r>
          </a:p>
          <a:p>
            <a:pPr lvl="1"/>
            <a:r>
              <a:rPr lang="nl-BE" sz="2000" dirty="0"/>
              <a:t>enkel in gemeente</a:t>
            </a:r>
          </a:p>
          <a:p>
            <a:pPr lvl="1"/>
            <a:r>
              <a:rPr lang="nl-BE" sz="2000" dirty="0"/>
              <a:t>geen dotatie aan het OCMW</a:t>
            </a:r>
          </a:p>
          <a:p>
            <a:pPr lvl="1"/>
            <a:r>
              <a:rPr lang="nl-BE" sz="2000" dirty="0"/>
              <a:t>overzicht:</a:t>
            </a:r>
          </a:p>
          <a:p>
            <a:pPr lvl="1"/>
            <a:endParaRPr lang="nl-BE" dirty="0"/>
          </a:p>
          <a:p>
            <a:pPr lvl="2"/>
            <a:endParaRPr lang="nl-BE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22CA6F58-AA79-4BC0-8B89-66AA51A14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43030"/>
              </p:ext>
            </p:extLst>
          </p:nvPr>
        </p:nvGraphicFramePr>
        <p:xfrm>
          <a:off x="251520" y="2636912"/>
          <a:ext cx="7705030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305446971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42144504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6275296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25296508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8034161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703300393"/>
                    </a:ext>
                  </a:extLst>
                </a:gridCol>
                <a:gridCol w="1080294">
                  <a:extLst>
                    <a:ext uri="{9D8B030D-6E8A-4147-A177-3AD203B41FA5}">
                      <a16:colId xmlns:a16="http://schemas.microsoft.com/office/drawing/2014/main" val="1505644612"/>
                    </a:ext>
                  </a:extLst>
                </a:gridCol>
              </a:tblGrid>
              <a:tr h="519403"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dirty="0">
                          <a:effectLst/>
                        </a:rPr>
                        <a:t>WERKINGS </a:t>
                      </a:r>
                      <a:br>
                        <a:rPr lang="nl-BE" sz="1400" b="1" u="none" strike="noStrike" dirty="0">
                          <a:effectLst/>
                        </a:rPr>
                      </a:br>
                      <a:r>
                        <a:rPr lang="nl-BE" sz="1400" b="1" u="none" strike="noStrike" dirty="0">
                          <a:effectLst/>
                        </a:rPr>
                        <a:t>TOELAGEN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3199833547"/>
                  </a:ext>
                </a:extLst>
              </a:tr>
              <a:tr h="630601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AGB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220 000,00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222 200,00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224 422,00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226 666,22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228 932,88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240 000,00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3879359990"/>
                  </a:ext>
                </a:extLst>
              </a:tr>
              <a:tr h="630601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politiezone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3 958 526,00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4 033 850,00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4 154 866,00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4 279 512,00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4 407 897,00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4 540 134,00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1538726950"/>
                  </a:ext>
                </a:extLst>
              </a:tr>
              <a:tr h="630601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Hulpverlenings</a:t>
                      </a:r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zone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1 296 442,00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1 340 521,03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1 386 098,74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1 433 226,10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1 481 955,79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1 532 342,28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3257567271"/>
                  </a:ext>
                </a:extLst>
              </a:tr>
              <a:tr h="630601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 err="1">
                          <a:effectLst/>
                        </a:rPr>
                        <a:t>peva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324 000,00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307 040,00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310 110,40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313 211,50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316 343,62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319 507,06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568378222"/>
                  </a:ext>
                </a:extLst>
              </a:tr>
              <a:tr h="630601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kerkfabrieken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44 551,28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>
                          <a:effectLst/>
                        </a:rPr>
                        <a:t>57 874,70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60 505,86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60 518,60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62 626,13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dirty="0">
                          <a:effectLst/>
                        </a:rPr>
                        <a:t>64 077,36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74817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177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8A33C-E0E6-42A4-9A47-A4D08E9CF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634082"/>
          </a:xfrm>
        </p:spPr>
        <p:txBody>
          <a:bodyPr/>
          <a:lstStyle/>
          <a:p>
            <a:r>
              <a:rPr lang="nl-BE" altLang="nl-BE" dirty="0"/>
              <a:t>exploitatie uitgaven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C012DE-7767-40B6-940E-63A2FE37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499350" cy="4785395"/>
          </a:xfrm>
        </p:spPr>
        <p:txBody>
          <a:bodyPr/>
          <a:lstStyle/>
          <a:p>
            <a:r>
              <a:rPr lang="nl-BE" dirty="0"/>
              <a:t>Individuele hulpverlening</a:t>
            </a:r>
          </a:p>
          <a:p>
            <a:pPr lvl="1"/>
            <a:r>
              <a:rPr lang="nl-BE" dirty="0"/>
              <a:t>Enkel kredieten in OCMW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Rente</a:t>
            </a:r>
          </a:p>
          <a:p>
            <a:pPr lvl="1"/>
            <a:r>
              <a:rPr lang="nl-BE" dirty="0"/>
              <a:t>Intrestlasten lopende + nieuwe leningen </a:t>
            </a:r>
            <a:r>
              <a:rPr lang="nl-BE" dirty="0" err="1"/>
              <a:t>i.f.v</a:t>
            </a:r>
            <a:r>
              <a:rPr lang="nl-BE" dirty="0"/>
              <a:t>. investeringen</a:t>
            </a:r>
          </a:p>
          <a:p>
            <a:endParaRPr lang="nl-BE" dirty="0"/>
          </a:p>
          <a:p>
            <a:pPr lvl="1"/>
            <a:endParaRPr lang="nl-BE" dirty="0"/>
          </a:p>
          <a:p>
            <a:endParaRPr lang="nl-B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1B9FE84-3FA5-412F-99CD-2E44331203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2067"/>
              </p:ext>
            </p:extLst>
          </p:nvPr>
        </p:nvGraphicFramePr>
        <p:xfrm>
          <a:off x="899592" y="2420888"/>
          <a:ext cx="6174552" cy="1202010"/>
        </p:xfrm>
        <a:graphic>
          <a:graphicData uri="http://schemas.openxmlformats.org/drawingml/2006/table">
            <a:tbl>
              <a:tblPr/>
              <a:tblGrid>
                <a:gridCol w="1142177">
                  <a:extLst>
                    <a:ext uri="{9D8B030D-6E8A-4147-A177-3AD203B41FA5}">
                      <a16:colId xmlns:a16="http://schemas.microsoft.com/office/drawing/2014/main" val="1451467459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631246957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3995267754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148730142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164666868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387917393"/>
                    </a:ext>
                  </a:extLst>
                </a:gridCol>
              </a:tblGrid>
              <a:tr h="552405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  <a:p>
                      <a:pPr algn="ctr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2025</a:t>
                      </a:r>
                    </a:p>
                    <a:p>
                      <a:pPr algn="ctr" fontAlgn="ctr"/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12666"/>
                  </a:ext>
                </a:extLst>
              </a:tr>
              <a:tr h="552405"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1.361.827,00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1.402.688,00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1.416.714,88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1.430.882,04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1.445.190,85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1.459.642,75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74441"/>
                  </a:ext>
                </a:extLst>
              </a:tr>
            </a:tbl>
          </a:graphicData>
        </a:graphic>
      </p:graphicFrame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08DDF79-F119-4E6F-9C2E-2B8481989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23333"/>
              </p:ext>
            </p:extLst>
          </p:nvPr>
        </p:nvGraphicFramePr>
        <p:xfrm>
          <a:off x="899592" y="5229200"/>
          <a:ext cx="6264695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787">
                  <a:extLst>
                    <a:ext uri="{9D8B030D-6E8A-4147-A177-3AD203B41FA5}">
                      <a16:colId xmlns:a16="http://schemas.microsoft.com/office/drawing/2014/main" val="211262709"/>
                    </a:ext>
                  </a:extLst>
                </a:gridCol>
                <a:gridCol w="960814">
                  <a:extLst>
                    <a:ext uri="{9D8B030D-6E8A-4147-A177-3AD203B41FA5}">
                      <a16:colId xmlns:a16="http://schemas.microsoft.com/office/drawing/2014/main" val="272510515"/>
                    </a:ext>
                  </a:extLst>
                </a:gridCol>
                <a:gridCol w="960814">
                  <a:extLst>
                    <a:ext uri="{9D8B030D-6E8A-4147-A177-3AD203B41FA5}">
                      <a16:colId xmlns:a16="http://schemas.microsoft.com/office/drawing/2014/main" val="3733064652"/>
                    </a:ext>
                  </a:extLst>
                </a:gridCol>
                <a:gridCol w="1108787">
                  <a:extLst>
                    <a:ext uri="{9D8B030D-6E8A-4147-A177-3AD203B41FA5}">
                      <a16:colId xmlns:a16="http://schemas.microsoft.com/office/drawing/2014/main" val="3349663661"/>
                    </a:ext>
                  </a:extLst>
                </a:gridCol>
                <a:gridCol w="1108787">
                  <a:extLst>
                    <a:ext uri="{9D8B030D-6E8A-4147-A177-3AD203B41FA5}">
                      <a16:colId xmlns:a16="http://schemas.microsoft.com/office/drawing/2014/main" val="3397419686"/>
                    </a:ext>
                  </a:extLst>
                </a:gridCol>
                <a:gridCol w="1016706">
                  <a:extLst>
                    <a:ext uri="{9D8B030D-6E8A-4147-A177-3AD203B41FA5}">
                      <a16:colId xmlns:a16="http://schemas.microsoft.com/office/drawing/2014/main" val="187192429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14054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>
                          <a:effectLst/>
                        </a:rPr>
                        <a:t>1.045.842,47</a:t>
                      </a:r>
                      <a:endParaRPr lang="nl-BE" sz="1200" b="0" i="0" u="none" strike="noStrike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>
                          <a:effectLst/>
                        </a:rPr>
                        <a:t>973.857,81</a:t>
                      </a:r>
                      <a:endParaRPr lang="nl-BE" sz="1200" b="0" i="0" u="none" strike="noStrike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>
                          <a:effectLst/>
                        </a:rPr>
                        <a:t>986.811,28</a:t>
                      </a:r>
                      <a:endParaRPr lang="nl-BE" sz="1200" b="0" i="0" u="none" strike="noStrike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dirty="0">
                          <a:effectLst/>
                        </a:rPr>
                        <a:t>1.174.989,04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dirty="0">
                          <a:effectLst/>
                        </a:rPr>
                        <a:t>1.210.468,64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dirty="0">
                          <a:effectLst/>
                        </a:rPr>
                        <a:t>1.186.639,84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95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6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4F556-DE75-46B2-8DB3-C3DB73A1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06090"/>
          </a:xfrm>
        </p:spPr>
        <p:txBody>
          <a:bodyPr/>
          <a:lstStyle/>
          <a:p>
            <a:r>
              <a:rPr lang="nl-BE" altLang="nl-BE" dirty="0"/>
              <a:t>exploitatie ontvangsten</a:t>
            </a:r>
            <a:endParaRPr lang="nl-BE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1FCF879-86B5-409A-BC85-C94EAE4F75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45002"/>
              </p:ext>
            </p:extLst>
          </p:nvPr>
        </p:nvGraphicFramePr>
        <p:xfrm>
          <a:off x="323528" y="1124744"/>
          <a:ext cx="7633022" cy="503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03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EEBBC-B69E-4C26-979E-B9100D95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78098"/>
          </a:xfrm>
        </p:spPr>
        <p:txBody>
          <a:bodyPr/>
          <a:lstStyle/>
          <a:p>
            <a:r>
              <a:rPr lang="nl-BE" altLang="nl-BE" dirty="0"/>
              <a:t>exploitatie ontvangsten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28E467-654D-43A3-A54D-5B64C18CA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7499350" cy="5030019"/>
          </a:xfrm>
        </p:spPr>
        <p:txBody>
          <a:bodyPr/>
          <a:lstStyle/>
          <a:p>
            <a:r>
              <a:rPr lang="nl-BE" dirty="0"/>
              <a:t>Eigen werkingsopbrengsten</a:t>
            </a:r>
          </a:p>
          <a:p>
            <a:pPr lvl="1"/>
            <a:r>
              <a:rPr lang="nl-BE" dirty="0"/>
              <a:t>2020: € 7.897.259,00</a:t>
            </a:r>
          </a:p>
          <a:p>
            <a:pPr lvl="1"/>
            <a:r>
              <a:rPr lang="nl-BE" dirty="0"/>
              <a:t>2021-2025: +1%</a:t>
            </a:r>
          </a:p>
          <a:p>
            <a:pPr lvl="1"/>
            <a:r>
              <a:rPr lang="nl-BE" dirty="0"/>
              <a:t>Impact verhuur nieuwe </a:t>
            </a:r>
            <a:r>
              <a:rPr lang="nl-BE" dirty="0" err="1"/>
              <a:t>assistentiewoningen</a:t>
            </a:r>
            <a:r>
              <a:rPr lang="nl-BE" dirty="0"/>
              <a:t> vanaf 2023</a:t>
            </a:r>
          </a:p>
          <a:p>
            <a:r>
              <a:rPr lang="nl-BE" dirty="0"/>
              <a:t>Werkingssubsidies</a:t>
            </a:r>
          </a:p>
          <a:p>
            <a:pPr lvl="1"/>
            <a:r>
              <a:rPr lang="nl-BE" dirty="0"/>
              <a:t>Gemeentefonds</a:t>
            </a:r>
          </a:p>
          <a:p>
            <a:pPr lvl="1"/>
            <a:r>
              <a:rPr lang="nl-BE" dirty="0"/>
              <a:t>Aanvullend gemeentefonds</a:t>
            </a:r>
          </a:p>
          <a:p>
            <a:pPr lvl="1"/>
            <a:r>
              <a:rPr lang="nl-BE" dirty="0"/>
              <a:t>Gemeentefonds open ruimte</a:t>
            </a:r>
          </a:p>
          <a:p>
            <a:pPr lvl="1"/>
            <a:r>
              <a:rPr lang="nl-BE" dirty="0"/>
              <a:t>Subsidie responsabiliseringsbijdrage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67350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AEA0CB-BAAB-4316-AE6C-04AFB261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634082"/>
          </a:xfrm>
        </p:spPr>
        <p:txBody>
          <a:bodyPr/>
          <a:lstStyle/>
          <a:p>
            <a:r>
              <a:rPr lang="nl-BE" altLang="nl-BE" dirty="0"/>
              <a:t>exploitatie ontvangsten - subsidies</a:t>
            </a:r>
            <a:endParaRPr lang="nl-BE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F4DAC989-8F6F-40F5-8773-934198C25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856599"/>
              </p:ext>
            </p:extLst>
          </p:nvPr>
        </p:nvGraphicFramePr>
        <p:xfrm>
          <a:off x="251520" y="1340768"/>
          <a:ext cx="7705033" cy="4608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379197154"/>
                    </a:ext>
                  </a:extLst>
                </a:gridCol>
                <a:gridCol w="977173">
                  <a:extLst>
                    <a:ext uri="{9D8B030D-6E8A-4147-A177-3AD203B41FA5}">
                      <a16:colId xmlns:a16="http://schemas.microsoft.com/office/drawing/2014/main" val="2452459971"/>
                    </a:ext>
                  </a:extLst>
                </a:gridCol>
                <a:gridCol w="985532">
                  <a:extLst>
                    <a:ext uri="{9D8B030D-6E8A-4147-A177-3AD203B41FA5}">
                      <a16:colId xmlns:a16="http://schemas.microsoft.com/office/drawing/2014/main" val="1312147547"/>
                    </a:ext>
                  </a:extLst>
                </a:gridCol>
                <a:gridCol w="985532">
                  <a:extLst>
                    <a:ext uri="{9D8B030D-6E8A-4147-A177-3AD203B41FA5}">
                      <a16:colId xmlns:a16="http://schemas.microsoft.com/office/drawing/2014/main" val="3536779385"/>
                    </a:ext>
                  </a:extLst>
                </a:gridCol>
                <a:gridCol w="985532">
                  <a:extLst>
                    <a:ext uri="{9D8B030D-6E8A-4147-A177-3AD203B41FA5}">
                      <a16:colId xmlns:a16="http://schemas.microsoft.com/office/drawing/2014/main" val="182096822"/>
                    </a:ext>
                  </a:extLst>
                </a:gridCol>
                <a:gridCol w="985532">
                  <a:extLst>
                    <a:ext uri="{9D8B030D-6E8A-4147-A177-3AD203B41FA5}">
                      <a16:colId xmlns:a16="http://schemas.microsoft.com/office/drawing/2014/main" val="1114601755"/>
                    </a:ext>
                  </a:extLst>
                </a:gridCol>
                <a:gridCol w="985532">
                  <a:extLst>
                    <a:ext uri="{9D8B030D-6E8A-4147-A177-3AD203B41FA5}">
                      <a16:colId xmlns:a16="http://schemas.microsoft.com/office/drawing/2014/main" val="2738465389"/>
                    </a:ext>
                  </a:extLst>
                </a:gridCol>
              </a:tblGrid>
              <a:tr h="76808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Omschrijving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2020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2021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2022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2023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2024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2025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extLst>
                  <a:ext uri="{0D108BD9-81ED-4DB2-BD59-A6C34878D82A}">
                    <a16:rowId xmlns:a16="http://schemas.microsoft.com/office/drawing/2014/main" val="354533118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baseline="0" dirty="0">
                          <a:effectLst/>
                        </a:rPr>
                        <a:t>regularisatie </a:t>
                      </a:r>
                      <a:r>
                        <a:rPr lang="nl-BE" sz="1400" u="none" strike="noStrike" baseline="0" dirty="0" err="1">
                          <a:effectLst/>
                        </a:rPr>
                        <a:t>gescopremie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872 000,00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872 000,00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872 000,00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872 000,00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872 000,00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872 000,00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extLst>
                  <a:ext uri="{0D108BD9-81ED-4DB2-BD59-A6C34878D82A}">
                    <a16:rowId xmlns:a16="http://schemas.microsoft.com/office/drawing/2014/main" val="1398782943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tussenkomst responsabiliseringsbijdrage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73 176,50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85 520,50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107 933,50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146 363,50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167 345,00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180 000,00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extLst>
                  <a:ext uri="{0D108BD9-81ED-4DB2-BD59-A6C34878D82A}">
                    <a16:rowId xmlns:a16="http://schemas.microsoft.com/office/drawing/2014/main" val="2839641376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baseline="0" dirty="0">
                          <a:effectLst/>
                        </a:rPr>
                        <a:t>gemeentefonds - sectorale subsidies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626 608,00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626 608,00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626 608,00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626 608,00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626 608,00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626 608,00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extLst>
                  <a:ext uri="{0D108BD9-81ED-4DB2-BD59-A6C34878D82A}">
                    <a16:rowId xmlns:a16="http://schemas.microsoft.com/office/drawing/2014/main" val="1950282027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baseline="0">
                          <a:effectLst/>
                        </a:rPr>
                        <a:t>gemeentefonds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6 724 905,00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6 960 612,00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7 204 564,00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7 457 047,00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7 718 360,00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7 988 962,00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extLst>
                  <a:ext uri="{0D108BD9-81ED-4DB2-BD59-A6C34878D82A}">
                    <a16:rowId xmlns:a16="http://schemas.microsoft.com/office/drawing/2014/main" val="1785837455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baseline="0">
                          <a:effectLst/>
                        </a:rPr>
                        <a:t>gemeentefonds open ruimte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95 348,00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>
                          <a:effectLst/>
                        </a:rPr>
                        <a:t>197 371,00</a:t>
                      </a:r>
                      <a:endParaRPr lang="nl-BE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306 419,00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422 858,00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547 072,00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u="none" strike="noStrike" baseline="0" dirty="0">
                          <a:effectLst/>
                        </a:rPr>
                        <a:t>500 000,00</a:t>
                      </a:r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3" marR="6363" marT="6363" marB="0" anchor="b"/>
                </a:tc>
                <a:extLst>
                  <a:ext uri="{0D108BD9-81ED-4DB2-BD59-A6C34878D82A}">
                    <a16:rowId xmlns:a16="http://schemas.microsoft.com/office/drawing/2014/main" val="422099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877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2A4D3-AB94-4F6D-B9C5-342B72B4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exploitatie ontvangsten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35EE6C-EE74-47B7-B8E0-392FC6DD1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Financiële ontvangsten	</a:t>
            </a:r>
          </a:p>
          <a:p>
            <a:pPr lvl="1"/>
            <a:r>
              <a:rPr lang="nl-BE" dirty="0"/>
              <a:t>Dividenden</a:t>
            </a:r>
          </a:p>
          <a:p>
            <a:pPr lvl="1"/>
            <a:r>
              <a:rPr lang="nl-BE" dirty="0"/>
              <a:t>Gelijk voor de periode 2020-2025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2254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2D9CDADC-3F70-4891-95A6-C398F528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7809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l-BE" dirty="0"/>
            </a:br>
            <a:br>
              <a:rPr lang="nl-BE" dirty="0"/>
            </a:br>
            <a:r>
              <a:rPr lang="nl-BE" dirty="0"/>
              <a:t>meerjarenplan 2020-2025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CEF98D-4C1D-4C51-858D-3BA3C67E1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341438"/>
            <a:ext cx="77724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BE" u="sng" dirty="0"/>
              <a:t>Doel: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BE" dirty="0"/>
              <a:t>alle ontvangsten en uitgaven voorzien die nodig zijn voor een normale werking van het bestuur, rekening houdend met alle vooropgestelde doelstellingen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BE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BE" u="sng" dirty="0"/>
              <a:t>Verplichting:</a:t>
            </a:r>
            <a:r>
              <a:rPr lang="nl-BE" dirty="0"/>
              <a:t> evenwichtsvereiste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2A4D3-AB94-4F6D-B9C5-342B72B4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Fiscale ontvangsten – aanvullende belastingen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35EE6C-EE74-47B7-B8E0-392FC6DD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499350" cy="4983162"/>
          </a:xfrm>
        </p:spPr>
        <p:txBody>
          <a:bodyPr/>
          <a:lstStyle/>
          <a:p>
            <a:r>
              <a:rPr lang="nl-BE" dirty="0" err="1"/>
              <a:t>Opdeciem</a:t>
            </a:r>
            <a:r>
              <a:rPr lang="nl-BE" dirty="0"/>
              <a:t> verkeersbelasting</a:t>
            </a:r>
          </a:p>
          <a:p>
            <a:pPr lvl="1"/>
            <a:r>
              <a:rPr lang="nl-BE" dirty="0"/>
              <a:t>2021-2025 : + 1,5%</a:t>
            </a:r>
          </a:p>
          <a:p>
            <a:r>
              <a:rPr lang="nl-BE" dirty="0"/>
              <a:t>Aanvullende personenbelasting: </a:t>
            </a:r>
            <a:br>
              <a:rPr lang="nl-BE" dirty="0"/>
            </a:br>
            <a:r>
              <a:rPr lang="nl-BE" dirty="0"/>
              <a:t>7,4% = ongewijzigd</a:t>
            </a:r>
          </a:p>
          <a:p>
            <a:pPr lvl="1"/>
            <a:r>
              <a:rPr lang="nl-BE" dirty="0"/>
              <a:t>2021-2022: + 1,41 %;</a:t>
            </a:r>
          </a:p>
          <a:p>
            <a:pPr lvl="1"/>
            <a:r>
              <a:rPr lang="nl-BE" dirty="0"/>
              <a:t>2023-2025: + 1,6%</a:t>
            </a:r>
          </a:p>
          <a:p>
            <a:r>
              <a:rPr lang="nl-BE" dirty="0"/>
              <a:t>Opcentiemen onroerende voorheffing</a:t>
            </a:r>
          </a:p>
          <a:p>
            <a:pPr lvl="1"/>
            <a:r>
              <a:rPr lang="nl-BE" dirty="0"/>
              <a:t>566,75 opcentiemen = ongewijzigd</a:t>
            </a:r>
          </a:p>
          <a:p>
            <a:pPr lvl="1"/>
            <a:r>
              <a:rPr lang="nl-BE" dirty="0"/>
              <a:t>740 opcentiemen voor nijverheid; </a:t>
            </a:r>
            <a:r>
              <a:rPr lang="nl-BE" dirty="0" err="1"/>
              <a:t>cfr</a:t>
            </a:r>
            <a:r>
              <a:rPr lang="nl-BE" dirty="0"/>
              <a:t>. afschaffing bedrijfsbelasting</a:t>
            </a:r>
          </a:p>
          <a:p>
            <a:pPr lvl="1"/>
            <a:r>
              <a:rPr lang="nl-BE" dirty="0"/>
              <a:t>indexatie 1,5%</a:t>
            </a:r>
          </a:p>
          <a:p>
            <a:pPr lvl="2"/>
            <a:endParaRPr lang="nl-BE" dirty="0"/>
          </a:p>
          <a:p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7623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46589-CBA5-4FEA-B414-F5805B169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Fiscale ontvangsten – eigen gemeentebelastingen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E3A0F8-FA6F-42A4-9A7B-739929128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Bedrijfsbelasting</a:t>
            </a:r>
          </a:p>
          <a:p>
            <a:pPr marL="457200" lvl="1" indent="0">
              <a:buNone/>
            </a:pPr>
            <a:r>
              <a:rPr lang="nl-BE" dirty="0"/>
              <a:t>afgeschaft; </a:t>
            </a:r>
          </a:p>
          <a:p>
            <a:r>
              <a:rPr lang="nl-BE" dirty="0"/>
              <a:t>Belasting op ophalen huisvuil; </a:t>
            </a:r>
          </a:p>
          <a:p>
            <a:pPr marL="400050" lvl="1" indent="0">
              <a:buNone/>
            </a:pPr>
            <a:r>
              <a:rPr lang="nl-BE" dirty="0"/>
              <a:t>tarief geïndexeerd ( 2007-2019)</a:t>
            </a:r>
          </a:p>
          <a:p>
            <a:pPr lvl="1"/>
            <a:r>
              <a:rPr lang="nl-BE" dirty="0"/>
              <a:t>Gezin = € 62,50 </a:t>
            </a:r>
          </a:p>
          <a:p>
            <a:pPr lvl="1"/>
            <a:r>
              <a:rPr lang="nl-BE" dirty="0"/>
              <a:t>Alleenstaande = € 31,25</a:t>
            </a:r>
          </a:p>
          <a:p>
            <a:pPr marL="57150" indent="0">
              <a:buNone/>
            </a:pPr>
            <a:r>
              <a:rPr lang="nl-BE" dirty="0"/>
              <a:t>Impact in 2020 ; voor jaren 2021-2025 geen indexering van de eigen gemeentebelastingen</a:t>
            </a:r>
          </a:p>
        </p:txBody>
      </p:sp>
    </p:spTree>
    <p:extLst>
      <p:ext uri="{BB962C8B-B14F-4D97-AF65-F5344CB8AC3E}">
        <p14:creationId xmlns:p14="http://schemas.microsoft.com/office/powerpoint/2010/main" val="3632560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A6AB9-3F0D-46B7-984C-9CE9F418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investeringssaldo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A55DCC-34E7-4E65-8516-BC482C8E6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499350" cy="4708525"/>
          </a:xfrm>
        </p:spPr>
        <p:txBody>
          <a:bodyPr/>
          <a:lstStyle/>
          <a:p>
            <a:r>
              <a:rPr lang="nl-BE" dirty="0"/>
              <a:t>Investeringsuitgaven – investeringsontvangsten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Geconsolideerde lijst met investeringen per jaar  toegevoegd,</a:t>
            </a:r>
          </a:p>
          <a:p>
            <a:r>
              <a:rPr lang="nl-BE" dirty="0"/>
              <a:t>zwaartepunt ligt in 2022</a:t>
            </a:r>
          </a:p>
          <a:p>
            <a:endParaRPr lang="nl-BE" dirty="0"/>
          </a:p>
          <a:p>
            <a:endParaRPr lang="nl-B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C1BA1E61-645D-4568-AC81-2DD5B27D0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695060"/>
              </p:ext>
            </p:extLst>
          </p:nvPr>
        </p:nvGraphicFramePr>
        <p:xfrm>
          <a:off x="152390" y="2420888"/>
          <a:ext cx="8108969" cy="1803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0711">
                  <a:extLst>
                    <a:ext uri="{9D8B030D-6E8A-4147-A177-3AD203B41FA5}">
                      <a16:colId xmlns:a16="http://schemas.microsoft.com/office/drawing/2014/main" val="1256837746"/>
                    </a:ext>
                  </a:extLst>
                </a:gridCol>
                <a:gridCol w="723051">
                  <a:extLst>
                    <a:ext uri="{9D8B030D-6E8A-4147-A177-3AD203B41FA5}">
                      <a16:colId xmlns:a16="http://schemas.microsoft.com/office/drawing/2014/main" val="4013945402"/>
                    </a:ext>
                  </a:extLst>
                </a:gridCol>
                <a:gridCol w="72657">
                  <a:extLst>
                    <a:ext uri="{9D8B030D-6E8A-4147-A177-3AD203B41FA5}">
                      <a16:colId xmlns:a16="http://schemas.microsoft.com/office/drawing/2014/main" val="1516967478"/>
                    </a:ext>
                  </a:extLst>
                </a:gridCol>
                <a:gridCol w="991893">
                  <a:extLst>
                    <a:ext uri="{9D8B030D-6E8A-4147-A177-3AD203B41FA5}">
                      <a16:colId xmlns:a16="http://schemas.microsoft.com/office/drawing/2014/main" val="292780828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07717012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4320181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997908848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2671948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665570771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184790395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804422714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1554400542"/>
                    </a:ext>
                  </a:extLst>
                </a:gridCol>
                <a:gridCol w="728407">
                  <a:extLst>
                    <a:ext uri="{9D8B030D-6E8A-4147-A177-3AD203B41FA5}">
                      <a16:colId xmlns:a16="http://schemas.microsoft.com/office/drawing/2014/main" val="2485266840"/>
                    </a:ext>
                  </a:extLst>
                </a:gridCol>
                <a:gridCol w="202904">
                  <a:extLst>
                    <a:ext uri="{9D8B030D-6E8A-4147-A177-3AD203B41FA5}">
                      <a16:colId xmlns:a16="http://schemas.microsoft.com/office/drawing/2014/main" val="2369681123"/>
                    </a:ext>
                  </a:extLst>
                </a:gridCol>
                <a:gridCol w="120874">
                  <a:extLst>
                    <a:ext uri="{9D8B030D-6E8A-4147-A177-3AD203B41FA5}">
                      <a16:colId xmlns:a16="http://schemas.microsoft.com/office/drawing/2014/main" val="1671005394"/>
                    </a:ext>
                  </a:extLst>
                </a:gridCol>
              </a:tblGrid>
              <a:tr h="165915">
                <a:tc rowSpan="2" gridSpan="3">
                  <a:txBody>
                    <a:bodyPr/>
                    <a:lstStyle/>
                    <a:p>
                      <a:pPr algn="l" fontAlgn="t">
                        <a:tabLst>
                          <a:tab pos="2151063" algn="l"/>
                        </a:tabLst>
                      </a:pPr>
                      <a:r>
                        <a:rPr lang="nl-BE" sz="1500" b="1" u="none" strike="noStrike" baseline="0" dirty="0">
                          <a:effectLst/>
                        </a:rPr>
                        <a:t>II. Investeringssaldo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-8.600.879,20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-8.504.934,84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>
                          <a:effectLst/>
                        </a:rPr>
                        <a:t>-22.074.272,74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>
                          <a:effectLst/>
                        </a:rPr>
                        <a:t>-9.501.215,24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>
                          <a:effectLst/>
                        </a:rPr>
                        <a:t>-5.229.738,22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>
                          <a:effectLst/>
                        </a:rPr>
                        <a:t>-3.468.317,56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698297"/>
                  </a:ext>
                </a:extLst>
              </a:tr>
              <a:tr h="154301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/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447031342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>
                          <a:effectLst/>
                        </a:rPr>
                        <a:t> 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dirty="0"/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13971842"/>
                  </a:ext>
                </a:extLst>
              </a:tr>
              <a:tr h="165915">
                <a:tc gridSpan="3">
                  <a:txBody>
                    <a:bodyPr/>
                    <a:lstStyle/>
                    <a:p>
                      <a:pPr algn="l" fontAlgn="t"/>
                      <a:r>
                        <a:rPr lang="nl-BE" sz="1500" b="1" u="none" strike="noStrike" baseline="0" dirty="0">
                          <a:effectLst/>
                        </a:rPr>
                        <a:t>a. Ontvangsten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1.810.574,50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670.971,00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1.600.971,00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950.971,00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1.700.971,00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3.785.971,00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260147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>
                          <a:effectLst/>
                        </a:rPr>
                        <a:t> 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665344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>
                          <a:effectLst/>
                        </a:rPr>
                        <a:t> 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 dirty="0">
                          <a:effectLst/>
                        </a:rPr>
                        <a:t> 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b="1" u="none" strike="noStrike" baseline="0">
                          <a:effectLst/>
                        </a:rPr>
                        <a:t> 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725766161"/>
                  </a:ext>
                </a:extLst>
              </a:tr>
              <a:tr h="165915">
                <a:tc gridSpan="3">
                  <a:txBody>
                    <a:bodyPr/>
                    <a:lstStyle/>
                    <a:p>
                      <a:pPr algn="l" fontAlgn="t"/>
                      <a:r>
                        <a:rPr lang="nl-BE" sz="1500" b="1" u="none" strike="noStrike" baseline="0">
                          <a:effectLst/>
                        </a:rPr>
                        <a:t>b. Uitgaven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10.411.453,70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>
                          <a:effectLst/>
                        </a:rPr>
                        <a:t>9.175.905,84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23.675.243,74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10.452.186,24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6.930.709,22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b="1" u="none" strike="noStrike" baseline="0" dirty="0">
                          <a:effectLst/>
                        </a:rPr>
                        <a:t>7.254.288,56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899489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>
                          <a:effectLst/>
                        </a:rPr>
                        <a:t> 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 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 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630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727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D01F0-A596-4BB6-8919-ADB986649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financieringssaldo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DE976A-F9D5-4AF7-AAC6-66462464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Ontvangsten = opname nieuwe leningen</a:t>
            </a:r>
          </a:p>
          <a:p>
            <a:r>
              <a:rPr lang="nl-BE" dirty="0"/>
              <a:t>Uitgaven = aflossingen leningen </a:t>
            </a:r>
          </a:p>
          <a:p>
            <a:r>
              <a:rPr lang="nl-BE" dirty="0"/>
              <a:t>Evolutie schema T4 ( p 38)</a:t>
            </a:r>
          </a:p>
          <a:p>
            <a:pPr lvl="1"/>
            <a:r>
              <a:rPr lang="nl-BE" dirty="0"/>
              <a:t>Opname van 47 miljoen euro;</a:t>
            </a:r>
          </a:p>
          <a:p>
            <a:pPr lvl="1"/>
            <a:r>
              <a:rPr lang="nl-BE" dirty="0"/>
              <a:t>Simulatie aan 1,5% op 20 jaar;</a:t>
            </a:r>
          </a:p>
          <a:p>
            <a:pPr lvl="1"/>
            <a:r>
              <a:rPr lang="nl-BE" dirty="0"/>
              <a:t>Evolutie schuld van 32,2 miljoen naar 58,3 miljoen euro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2182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6EF44-671B-4239-BEDB-8E39E60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evenwichtsresultaten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E674E4-0270-4936-ABC3-3E732D863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7499350" cy="4857403"/>
          </a:xfrm>
        </p:spPr>
        <p:txBody>
          <a:bodyPr/>
          <a:lstStyle/>
          <a:p>
            <a:r>
              <a:rPr lang="nl-BE" dirty="0"/>
              <a:t>Beschikbaar resultaat &gt; groter dan nul</a:t>
            </a:r>
          </a:p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3358244C-1C53-4CDE-8497-73AB8D476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312"/>
              </p:ext>
            </p:extLst>
          </p:nvPr>
        </p:nvGraphicFramePr>
        <p:xfrm>
          <a:off x="251520" y="2132856"/>
          <a:ext cx="799288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783">
                  <a:extLst>
                    <a:ext uri="{9D8B030D-6E8A-4147-A177-3AD203B41FA5}">
                      <a16:colId xmlns:a16="http://schemas.microsoft.com/office/drawing/2014/main" val="3351736745"/>
                    </a:ext>
                  </a:extLst>
                </a:gridCol>
                <a:gridCol w="1267513">
                  <a:extLst>
                    <a:ext uri="{9D8B030D-6E8A-4147-A177-3AD203B41FA5}">
                      <a16:colId xmlns:a16="http://schemas.microsoft.com/office/drawing/2014/main" val="295712872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78365525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7698292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234558514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482597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498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1.210.290,98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580.599,33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473.376,43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247.168,31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314.515,84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249.577,71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557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386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3A122-D16C-4C68-967D-9CAF9713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562074"/>
          </a:xfrm>
        </p:spPr>
        <p:txBody>
          <a:bodyPr/>
          <a:lstStyle/>
          <a:p>
            <a:r>
              <a:rPr lang="nl-BE" dirty="0"/>
              <a:t>evenwichtsresultaten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A6CD453-913B-49BA-9B96-1A7902FA8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524461"/>
              </p:ext>
            </p:extLst>
          </p:nvPr>
        </p:nvGraphicFramePr>
        <p:xfrm>
          <a:off x="179512" y="1566187"/>
          <a:ext cx="7992888" cy="4189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612">
                  <a:extLst>
                    <a:ext uri="{9D8B030D-6E8A-4147-A177-3AD203B41FA5}">
                      <a16:colId xmlns:a16="http://schemas.microsoft.com/office/drawing/2014/main" val="1167035156"/>
                    </a:ext>
                  </a:extLst>
                </a:gridCol>
                <a:gridCol w="1263476">
                  <a:extLst>
                    <a:ext uri="{9D8B030D-6E8A-4147-A177-3AD203B41FA5}">
                      <a16:colId xmlns:a16="http://schemas.microsoft.com/office/drawing/2014/main" val="955261820"/>
                    </a:ext>
                  </a:extLst>
                </a:gridCol>
                <a:gridCol w="73198">
                  <a:extLst>
                    <a:ext uri="{9D8B030D-6E8A-4147-A177-3AD203B41FA5}">
                      <a16:colId xmlns:a16="http://schemas.microsoft.com/office/drawing/2014/main" val="137310409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2329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7175313"/>
                    </a:ext>
                  </a:extLst>
                </a:gridCol>
                <a:gridCol w="428091">
                  <a:extLst>
                    <a:ext uri="{9D8B030D-6E8A-4147-A177-3AD203B41FA5}">
                      <a16:colId xmlns:a16="http://schemas.microsoft.com/office/drawing/2014/main" val="2685691620"/>
                    </a:ext>
                  </a:extLst>
                </a:gridCol>
                <a:gridCol w="327301">
                  <a:extLst>
                    <a:ext uri="{9D8B030D-6E8A-4147-A177-3AD203B41FA5}">
                      <a16:colId xmlns:a16="http://schemas.microsoft.com/office/drawing/2014/main" val="3904590484"/>
                    </a:ext>
                  </a:extLst>
                </a:gridCol>
                <a:gridCol w="252720">
                  <a:extLst>
                    <a:ext uri="{9D8B030D-6E8A-4147-A177-3AD203B41FA5}">
                      <a16:colId xmlns:a16="http://schemas.microsoft.com/office/drawing/2014/main" val="265767787"/>
                    </a:ext>
                  </a:extLst>
                </a:gridCol>
                <a:gridCol w="596818">
                  <a:extLst>
                    <a:ext uri="{9D8B030D-6E8A-4147-A177-3AD203B41FA5}">
                      <a16:colId xmlns:a16="http://schemas.microsoft.com/office/drawing/2014/main" val="3996265743"/>
                    </a:ext>
                  </a:extLst>
                </a:gridCol>
                <a:gridCol w="411294">
                  <a:extLst>
                    <a:ext uri="{9D8B030D-6E8A-4147-A177-3AD203B41FA5}">
                      <a16:colId xmlns:a16="http://schemas.microsoft.com/office/drawing/2014/main" val="1025893202"/>
                    </a:ext>
                  </a:extLst>
                </a:gridCol>
                <a:gridCol w="669278">
                  <a:extLst>
                    <a:ext uri="{9D8B030D-6E8A-4147-A177-3AD203B41FA5}">
                      <a16:colId xmlns:a16="http://schemas.microsoft.com/office/drawing/2014/main" val="3583845012"/>
                    </a:ext>
                  </a:extLst>
                </a:gridCol>
                <a:gridCol w="266826">
                  <a:extLst>
                    <a:ext uri="{9D8B030D-6E8A-4147-A177-3AD203B41FA5}">
                      <a16:colId xmlns:a16="http://schemas.microsoft.com/office/drawing/2014/main" val="3004252684"/>
                    </a:ext>
                  </a:extLst>
                </a:gridCol>
                <a:gridCol w="387776">
                  <a:extLst>
                    <a:ext uri="{9D8B030D-6E8A-4147-A177-3AD203B41FA5}">
                      <a16:colId xmlns:a16="http://schemas.microsoft.com/office/drawing/2014/main" val="3921046107"/>
                    </a:ext>
                  </a:extLst>
                </a:gridCol>
                <a:gridCol w="317674">
                  <a:extLst>
                    <a:ext uri="{9D8B030D-6E8A-4147-A177-3AD203B41FA5}">
                      <a16:colId xmlns:a16="http://schemas.microsoft.com/office/drawing/2014/main" val="3572432223"/>
                    </a:ext>
                  </a:extLst>
                </a:gridCol>
                <a:gridCol w="178592">
                  <a:extLst>
                    <a:ext uri="{9D8B030D-6E8A-4147-A177-3AD203B41FA5}">
                      <a16:colId xmlns:a16="http://schemas.microsoft.com/office/drawing/2014/main" val="273129631"/>
                    </a:ext>
                  </a:extLst>
                </a:gridCol>
              </a:tblGrid>
              <a:tr h="83814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baseline="0" dirty="0">
                          <a:effectLst/>
                        </a:rPr>
                        <a:t>Autofinancieringsmarge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u="none" strike="noStrike" baseline="0">
                          <a:effectLst/>
                        </a:rPr>
                        <a:t>2020</a:t>
                      </a:r>
                      <a:endParaRPr lang="nl-BE" sz="1200" b="0" i="0" u="none" strike="noStrike" baseline="0">
                        <a:solidFill>
                          <a:srgbClr val="333333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u="none" strike="noStrike" baseline="0">
                          <a:effectLst/>
                        </a:rPr>
                        <a:t>2021</a:t>
                      </a:r>
                      <a:endParaRPr lang="nl-BE" sz="1200" b="0" i="0" u="none" strike="noStrike" baseline="0">
                        <a:solidFill>
                          <a:srgbClr val="333333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nl-BE" sz="1200" u="none" strike="noStrike" baseline="0">
                          <a:effectLst/>
                        </a:rPr>
                        <a:t>2022</a:t>
                      </a:r>
                      <a:endParaRPr lang="nl-BE" sz="1200" b="0" i="0" u="none" strike="noStrike" baseline="0">
                        <a:solidFill>
                          <a:srgbClr val="333333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l-BE" sz="1200" u="none" strike="noStrike" baseline="0">
                          <a:effectLst/>
                        </a:rPr>
                        <a:t>2023</a:t>
                      </a:r>
                      <a:endParaRPr lang="nl-BE" sz="1200" b="0" i="0" u="none" strike="noStrike" baseline="0">
                        <a:solidFill>
                          <a:srgbClr val="333333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l-BE" sz="1200" u="none" strike="noStrike" baseline="0">
                          <a:effectLst/>
                        </a:rPr>
                        <a:t>2024</a:t>
                      </a:r>
                      <a:endParaRPr lang="nl-BE" sz="1200" b="0" i="0" u="none" strike="noStrike" baseline="0">
                        <a:solidFill>
                          <a:srgbClr val="333333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nl-BE" sz="1200" u="none" strike="noStrike" baseline="0">
                          <a:effectLst/>
                        </a:rPr>
                        <a:t>2025</a:t>
                      </a:r>
                      <a:endParaRPr lang="nl-BE" sz="1200" b="0" i="0" u="none" strike="noStrike" baseline="0">
                        <a:solidFill>
                          <a:srgbClr val="333333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410161"/>
                  </a:ext>
                </a:extLst>
              </a:tr>
              <a:tr h="154301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727389871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1661176778"/>
                  </a:ext>
                </a:extLst>
              </a:tr>
              <a:tr h="165915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baseline="0">
                          <a:effectLst/>
                        </a:rPr>
                        <a:t>I. Exploitatiesaldo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 dirty="0">
                          <a:effectLst/>
                        </a:rPr>
                        <a:t>4.186.476,94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4.408.701,31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4.308.026,11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3.728.003,62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3.599.361,74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3.521.888,86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909336"/>
                  </a:ext>
                </a:extLst>
              </a:tr>
              <a:tr h="154301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4104982353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365200541"/>
                  </a:ext>
                </a:extLst>
              </a:tr>
              <a:tr h="165915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baseline="0">
                          <a:effectLst/>
                        </a:rPr>
                        <a:t>II. Netto periodieke aflossingen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2.327.895,76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2.407.487,12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2.715.005,27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2.827.025,50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3.176.304,99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3.492.538,43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615317"/>
                  </a:ext>
                </a:extLst>
              </a:tr>
              <a:tr h="154301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3473635201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4163913459"/>
                  </a:ext>
                </a:extLst>
              </a:tr>
              <a:tr h="165915">
                <a:tc gridSpan="3">
                  <a:txBody>
                    <a:bodyPr/>
                    <a:lstStyle/>
                    <a:p>
                      <a:pPr algn="l" fontAlgn="t"/>
                      <a:r>
                        <a:rPr lang="nl-NL" sz="1200" u="none" strike="noStrike" baseline="0">
                          <a:effectLst/>
                        </a:rPr>
                        <a:t>a. Periodieke aflossingen conform de verbintenissen</a:t>
                      </a:r>
                      <a:endParaRPr lang="nl-NL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2.989.994,12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3.070.393,81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3.369.504,23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3.481.137,90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3.830.045,58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4.146.887,68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13288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51685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4265162237"/>
                  </a:ext>
                </a:extLst>
              </a:tr>
              <a:tr h="165915">
                <a:tc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baseline="0" dirty="0">
                          <a:effectLst/>
                        </a:rPr>
                        <a:t>b. Periodieke terugvordering leningen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662.098,36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662.906,69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 dirty="0">
                          <a:effectLst/>
                        </a:rPr>
                        <a:t>654.498,96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654.112,40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653.740,59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654.349,25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831885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488611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2759127514"/>
                  </a:ext>
                </a:extLst>
              </a:tr>
              <a:tr h="165915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nl-NL" sz="1200" u="none" strike="noStrike" baseline="0">
                          <a:effectLst/>
                        </a:rPr>
                        <a:t>III. Ramingen inzake exploitatie niet verwerkt in meerjarenplan</a:t>
                      </a:r>
                      <a:endParaRPr lang="nl-NL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0,00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0,00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0,00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0,00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 dirty="0">
                          <a:effectLst/>
                        </a:rPr>
                        <a:t>0,00</a:t>
                      </a:r>
                      <a:endParaRPr lang="nl-BE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u="none" strike="noStrike" baseline="0">
                          <a:effectLst/>
                        </a:rPr>
                        <a:t>0,00</a:t>
                      </a:r>
                      <a:endParaRPr lang="nl-BE" sz="12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04512"/>
                  </a:ext>
                </a:extLst>
              </a:tr>
              <a:tr h="154301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1222748688"/>
                  </a:ext>
                </a:extLst>
              </a:tr>
              <a:tr h="154301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>
                          <a:effectLst/>
                        </a:rPr>
                        <a:t> </a:t>
                      </a:r>
                      <a:endParaRPr lang="nl-BE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baseline="0" dirty="0">
                          <a:effectLst/>
                        </a:rPr>
                        <a:t> </a:t>
                      </a:r>
                      <a:endParaRPr lang="nl-BE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1337260453"/>
                  </a:ext>
                </a:extLst>
              </a:tr>
              <a:tr h="165915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nl-BE" sz="900" u="none" strike="noStrike">
                          <a:effectLst/>
                        </a:rPr>
                        <a:t>IV. Autofinancieringsmarge</a:t>
                      </a:r>
                      <a:endParaRPr lang="nl-BE" sz="900" b="1" i="0" u="none" strike="noStrike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400" b="1" u="none" strike="noStrike" baseline="0" dirty="0">
                          <a:effectLst/>
                        </a:rPr>
                        <a:t>1.858.581,18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400" b="1" u="none" strike="noStrike" baseline="0">
                          <a:effectLst/>
                        </a:rPr>
                        <a:t>2.001.214,19</a:t>
                      </a:r>
                      <a:endParaRPr lang="nl-BE" sz="1400" b="1" i="0" u="none" strike="noStrike" baseline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400" b="1" u="none" strike="noStrike" baseline="0" dirty="0">
                          <a:effectLst/>
                        </a:rPr>
                        <a:t>1.593.020,84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400" b="1" u="none" strike="noStrike" baseline="0" dirty="0">
                          <a:effectLst/>
                        </a:rPr>
                        <a:t>900.978,12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400" b="1" u="none" strike="noStrike" baseline="0" dirty="0">
                          <a:effectLst/>
                        </a:rPr>
                        <a:t>423.056,75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400" b="1" u="none" strike="noStrike" baseline="0" dirty="0">
                          <a:effectLst/>
                        </a:rPr>
                        <a:t>29.350,43</a:t>
                      </a:r>
                      <a:endParaRPr lang="nl-BE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296" marR="8296" marT="8296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82308"/>
                  </a:ext>
                </a:extLst>
              </a:tr>
              <a:tr h="154301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000" u="none" strike="noStrike" dirty="0">
                          <a:effectLst/>
                        </a:rPr>
                        <a:t> 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6" marR="8296" marT="8296" marB="0" anchor="b"/>
                </a:tc>
                <a:extLst>
                  <a:ext uri="{0D108BD9-81ED-4DB2-BD59-A6C34878D82A}">
                    <a16:rowId xmlns:a16="http://schemas.microsoft.com/office/drawing/2014/main" val="3381752541"/>
                  </a:ext>
                </a:extLst>
              </a:tr>
            </a:tbl>
          </a:graphicData>
        </a:graphic>
      </p:graphicFrame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BB9BA05B-E1BF-47F5-92D1-940B7C5B1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499350" cy="5145435"/>
          </a:xfrm>
        </p:spPr>
        <p:txBody>
          <a:bodyPr/>
          <a:lstStyle/>
          <a:p>
            <a:r>
              <a:rPr lang="nl-BE" dirty="0"/>
              <a:t>autofinancieringsmarge</a:t>
            </a:r>
          </a:p>
        </p:txBody>
      </p:sp>
    </p:spTree>
    <p:extLst>
      <p:ext uri="{BB962C8B-B14F-4D97-AF65-F5344CB8AC3E}">
        <p14:creationId xmlns:p14="http://schemas.microsoft.com/office/powerpoint/2010/main" val="2750708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DB553-413D-4C87-8BC4-F44D8BE5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850106"/>
          </a:xfrm>
        </p:spPr>
        <p:txBody>
          <a:bodyPr/>
          <a:lstStyle/>
          <a:p>
            <a:r>
              <a:rPr lang="nl-BE" dirty="0"/>
              <a:t>evenwichtsresultaten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532009-2D78-40E1-8AC9-82E7F5C84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499350" cy="4785395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gecorrigeerde autofinancieringsmarge</a:t>
            </a:r>
          </a:p>
          <a:p>
            <a:pPr lvl="1"/>
            <a:r>
              <a:rPr lang="nl-BE" dirty="0"/>
              <a:t>Indicator</a:t>
            </a:r>
          </a:p>
          <a:p>
            <a:pPr lvl="1"/>
            <a:r>
              <a:rPr lang="nl-BE" dirty="0"/>
              <a:t>Gericht op besturen die geen aflossingen zouden voorzien in hun meerjarenplan</a:t>
            </a:r>
          </a:p>
          <a:p>
            <a:pPr lvl="1"/>
            <a:r>
              <a:rPr lang="nl-BE" dirty="0"/>
              <a:t>8% openstaande schuld n -1</a:t>
            </a:r>
          </a:p>
          <a:p>
            <a:pPr lvl="1"/>
            <a:r>
              <a:rPr lang="nl-BE" dirty="0"/>
              <a:t>Voor 2024-2025 negatief </a:t>
            </a:r>
          </a:p>
          <a:p>
            <a:pPr lvl="1"/>
            <a:r>
              <a:rPr lang="nl-BE" dirty="0"/>
              <a:t>Gap tussen 12,5 jaar en 20 jaar </a:t>
            </a:r>
          </a:p>
          <a:p>
            <a:pPr lvl="1"/>
            <a:r>
              <a:rPr lang="nl-BE" dirty="0"/>
              <a:t>aard van de investeringen en intrestvoeten verantwoorden een leningstermijn van 20 jaar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17920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FD08C-F80D-412D-A17D-151B7B43D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AGB 2020-2025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E75D74-B179-4DC0-9C04-CA1449E9A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BE" altLang="nl-BE" dirty="0"/>
              <a:t>Sportexploitatie</a:t>
            </a:r>
          </a:p>
          <a:p>
            <a:pPr>
              <a:defRPr/>
            </a:pPr>
            <a:r>
              <a:rPr lang="nl-BE" altLang="nl-BE" dirty="0"/>
              <a:t>Ontvangsten = € </a:t>
            </a:r>
            <a:r>
              <a:rPr lang="nl-BE" altLang="nl-BE" b="1" dirty="0"/>
              <a:t>472.500,00</a:t>
            </a:r>
          </a:p>
          <a:p>
            <a:pPr lvl="1">
              <a:defRPr/>
            </a:pPr>
            <a:r>
              <a:rPr lang="nl-BE" altLang="nl-BE" dirty="0"/>
              <a:t>prijssubsidies = € 220.000,00</a:t>
            </a:r>
          </a:p>
          <a:p>
            <a:pPr lvl="1">
              <a:defRPr/>
            </a:pPr>
            <a:r>
              <a:rPr lang="nl-BE" altLang="nl-BE" dirty="0"/>
              <a:t>inschrijvingsgelden = € 234.000,00</a:t>
            </a:r>
          </a:p>
          <a:p>
            <a:pPr lvl="1">
              <a:defRPr/>
            </a:pPr>
            <a:r>
              <a:rPr lang="nl-BE" altLang="nl-BE" dirty="0"/>
              <a:t>concessies = € 10.500,00</a:t>
            </a:r>
          </a:p>
          <a:p>
            <a:pPr lvl="1">
              <a:defRPr/>
            </a:pPr>
            <a:r>
              <a:rPr lang="nl-BE" altLang="nl-BE" dirty="0"/>
              <a:t> andere = € 8.000,00</a:t>
            </a:r>
          </a:p>
          <a:p>
            <a:pPr>
              <a:defRPr/>
            </a:pPr>
            <a:r>
              <a:rPr lang="nl-BE" altLang="nl-BE" dirty="0"/>
              <a:t>Uitgaven: </a:t>
            </a:r>
            <a:r>
              <a:rPr lang="nl-BE" altLang="nl-BE" b="1" dirty="0"/>
              <a:t>€ 445.990,00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22561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19B947-567D-4BD5-B850-803BF5B7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AGB – uitgaven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2B111C95-B589-40D6-B2D1-E528D75A01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535403"/>
              </p:ext>
            </p:extLst>
          </p:nvPr>
        </p:nvGraphicFramePr>
        <p:xfrm>
          <a:off x="422242" y="1484784"/>
          <a:ext cx="7499351" cy="4769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8227">
                  <a:extLst>
                    <a:ext uri="{9D8B030D-6E8A-4147-A177-3AD203B41FA5}">
                      <a16:colId xmlns:a16="http://schemas.microsoft.com/office/drawing/2014/main" val="3142129003"/>
                    </a:ext>
                  </a:extLst>
                </a:gridCol>
                <a:gridCol w="896854">
                  <a:extLst>
                    <a:ext uri="{9D8B030D-6E8A-4147-A177-3AD203B41FA5}">
                      <a16:colId xmlns:a16="http://schemas.microsoft.com/office/drawing/2014/main" val="2257339391"/>
                    </a:ext>
                  </a:extLst>
                </a:gridCol>
                <a:gridCol w="896854">
                  <a:extLst>
                    <a:ext uri="{9D8B030D-6E8A-4147-A177-3AD203B41FA5}">
                      <a16:colId xmlns:a16="http://schemas.microsoft.com/office/drawing/2014/main" val="3013750276"/>
                    </a:ext>
                  </a:extLst>
                </a:gridCol>
                <a:gridCol w="896854">
                  <a:extLst>
                    <a:ext uri="{9D8B030D-6E8A-4147-A177-3AD203B41FA5}">
                      <a16:colId xmlns:a16="http://schemas.microsoft.com/office/drawing/2014/main" val="1184652819"/>
                    </a:ext>
                  </a:extLst>
                </a:gridCol>
                <a:gridCol w="896854">
                  <a:extLst>
                    <a:ext uri="{9D8B030D-6E8A-4147-A177-3AD203B41FA5}">
                      <a16:colId xmlns:a16="http://schemas.microsoft.com/office/drawing/2014/main" val="1236824261"/>
                    </a:ext>
                  </a:extLst>
                </a:gridCol>
                <a:gridCol w="896854">
                  <a:extLst>
                    <a:ext uri="{9D8B030D-6E8A-4147-A177-3AD203B41FA5}">
                      <a16:colId xmlns:a16="http://schemas.microsoft.com/office/drawing/2014/main" val="871500501"/>
                    </a:ext>
                  </a:extLst>
                </a:gridCol>
                <a:gridCol w="896854">
                  <a:extLst>
                    <a:ext uri="{9D8B030D-6E8A-4147-A177-3AD203B41FA5}">
                      <a16:colId xmlns:a16="http://schemas.microsoft.com/office/drawing/2014/main" val="334293658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263211066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elektriciteit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90 000,00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90 900,00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91 809,00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92 727,09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93 654,36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94 590,90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326238938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gas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75 000,00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75 750,00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76 507,50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77 272,58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78 045,30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78 825,75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344673609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andere technische prestaties ( lift, TPF, tennis, …)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70 000,00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70 700,00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71 407,00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72 121,07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72 842,28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73 570,70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327575051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organisatie sportkampen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41 500,00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41 915,00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42 334,15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42 757,49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43 185,07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43 616,92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230492885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Onderhoud en herstellingen gebouwen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40 000,00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40 400,00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40 804,00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41 212,04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41 624,16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42 040,40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57853179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water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35 000,00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35 350,00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35 703,50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36 060,54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36 421,14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36 785,35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150906609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Periodieke erfpachtvergoeding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31 000,00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31 310,00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31 623,10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31 939,33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32 258,72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32 581,31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360270053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klein gerief en gereedschap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10 000,00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10 100,00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10 201,00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>
                          <a:effectLst/>
                        </a:rPr>
                        <a:t>10 303,01</a:t>
                      </a:r>
                      <a:endParaRPr lang="nl-BE" sz="1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10 406,04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u="none" strike="noStrike" baseline="0" dirty="0">
                          <a:effectLst/>
                        </a:rPr>
                        <a:t>10 510,10</a:t>
                      </a:r>
                      <a:endParaRPr lang="nl-BE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1773221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126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C57E6-9433-403A-80D0-8082650E9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Belasting- en retributiereglementen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7DC028-610B-4298-BE26-EB01008CD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periode 2013-2019</a:t>
            </a:r>
          </a:p>
          <a:p>
            <a:r>
              <a:rPr lang="nl-BE" dirty="0"/>
              <a:t>vernieuwing reglementen die men wil behouden</a:t>
            </a:r>
          </a:p>
          <a:p>
            <a:r>
              <a:rPr lang="nl-BE" dirty="0"/>
              <a:t>Periode 2020-2025</a:t>
            </a:r>
          </a:p>
          <a:p>
            <a:r>
              <a:rPr lang="nl-BE" dirty="0"/>
              <a:t>Algemeen tekstueel </a:t>
            </a:r>
          </a:p>
          <a:p>
            <a:pPr lvl="1"/>
            <a:r>
              <a:rPr lang="nl-BE" dirty="0"/>
              <a:t>Aangepaste juridische verwijzingen</a:t>
            </a:r>
          </a:p>
          <a:p>
            <a:pPr lvl="1"/>
            <a:r>
              <a:rPr lang="nl-BE" dirty="0"/>
              <a:t>Aangifteplicht </a:t>
            </a:r>
            <a:r>
              <a:rPr lang="nl-BE" dirty="0">
                <a:sym typeface="Wingdings" panose="05000000000000000000" pitchFamily="2" charset="2"/>
              </a:rPr>
              <a:t> administratieve vereenvoudiging waar mogelijk;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9582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33AC57-8E8F-40E2-B7E1-E9311838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803250"/>
            <a:ext cx="7499350" cy="796950"/>
          </a:xfrm>
        </p:spPr>
        <p:txBody>
          <a:bodyPr/>
          <a:lstStyle/>
          <a:p>
            <a:r>
              <a:rPr lang="nl-BE" sz="3200" dirty="0"/>
              <a:t>BBC 2020 – belangrijke wijzigingen m.b.t. beleidsrapporten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25A835-D09E-4FEB-9F7A-F9A306557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Enkel meerjarenplan</a:t>
            </a:r>
          </a:p>
          <a:p>
            <a:r>
              <a:rPr lang="nl-BE" dirty="0"/>
              <a:t>Gemeenschappelijke beleidsrapporten </a:t>
            </a:r>
          </a:p>
          <a:p>
            <a:pPr lvl="1"/>
            <a:r>
              <a:rPr lang="nl-BE" dirty="0"/>
              <a:t>Gedeelde beleidsdoelstellingen</a:t>
            </a:r>
          </a:p>
          <a:p>
            <a:pPr lvl="1"/>
            <a:r>
              <a:rPr lang="nl-BE" dirty="0"/>
              <a:t>Enkel op niveau van kredieten onderscheid</a:t>
            </a:r>
          </a:p>
          <a:p>
            <a:r>
              <a:rPr lang="nl-BE" dirty="0"/>
              <a:t>1 financieel evenwicht</a:t>
            </a:r>
          </a:p>
          <a:p>
            <a:pPr lvl="1"/>
            <a:r>
              <a:rPr lang="nl-BE" dirty="0"/>
              <a:t>Behoud van de norm, maar geconsolideerd</a:t>
            </a:r>
          </a:p>
          <a:p>
            <a:pPr lvl="1"/>
            <a:r>
              <a:rPr lang="nl-BE" dirty="0"/>
              <a:t>Aanvullende indicator</a:t>
            </a:r>
          </a:p>
          <a:p>
            <a:pPr lvl="1"/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820432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8B3155-8ABF-4C92-B494-6A313DE5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Belastingreglementen - tariefwijziging			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11C97D90-CC45-4295-8B7F-57129DA638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775034"/>
              </p:ext>
            </p:extLst>
          </p:nvPr>
        </p:nvGraphicFramePr>
        <p:xfrm>
          <a:off x="457200" y="1484785"/>
          <a:ext cx="7499350" cy="4767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728">
                  <a:extLst>
                    <a:ext uri="{9D8B030D-6E8A-4147-A177-3AD203B41FA5}">
                      <a16:colId xmlns:a16="http://schemas.microsoft.com/office/drawing/2014/main" val="2000963315"/>
                    </a:ext>
                  </a:extLst>
                </a:gridCol>
                <a:gridCol w="4032622">
                  <a:extLst>
                    <a:ext uri="{9D8B030D-6E8A-4147-A177-3AD203B41FA5}">
                      <a16:colId xmlns:a16="http://schemas.microsoft.com/office/drawing/2014/main" val="320899221"/>
                    </a:ext>
                  </a:extLst>
                </a:gridCol>
              </a:tblGrid>
              <a:tr h="254731">
                <a:tc>
                  <a:txBody>
                    <a:bodyPr/>
                    <a:lstStyle/>
                    <a:p>
                      <a:pPr algn="ctr" fontAlgn="b"/>
                      <a:r>
                        <a:rPr lang="nl-BE" sz="1300" b="1" u="none" strike="noStrike" dirty="0">
                          <a:effectLst/>
                        </a:rPr>
                        <a:t>oude titel</a:t>
                      </a:r>
                      <a:endParaRPr lang="nl-BE" sz="13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300" b="1" u="none" strike="noStrike" dirty="0">
                          <a:effectLst/>
                        </a:rPr>
                        <a:t>wijzigingen voor 2020-2025</a:t>
                      </a:r>
                      <a:endParaRPr lang="nl-BE" sz="13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extLst>
                  <a:ext uri="{0D108BD9-81ED-4DB2-BD59-A6C34878D82A}">
                    <a16:rowId xmlns:a16="http://schemas.microsoft.com/office/drawing/2014/main" val="2707929596"/>
                  </a:ext>
                </a:extLst>
              </a:tr>
              <a:tr h="34464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dirty="0">
                          <a:effectLst/>
                        </a:rPr>
                        <a:t>Belasting op het ophalen van huisvuil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indexatie tarief ( sinds 2007) van 25,00 € naar 31,25 € en van 50,00 € naar 62,50 €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794286642"/>
                  </a:ext>
                </a:extLst>
              </a:tr>
              <a:tr h="344643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Belasting van leegstaande gebouwen en woningen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tariefwijziging van 1.200,00 € naar 1.500,00 € ( afstemming met Halle). Reglement opgesteld door woonwinkel.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110707794"/>
                  </a:ext>
                </a:extLst>
              </a:tr>
              <a:tr h="344643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van verwaarloosde gebouwen en woningen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tariefwijziging van 1.200,00 € naar 1.500,00 € ( afstemming met Halle). Reglement opgesteld door woonwinkel. 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502502898"/>
                  </a:ext>
                </a:extLst>
              </a:tr>
              <a:tr h="861605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Opcentiemen op de onroerende voorheffing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 566,75 ongewijzigd voor natuurlijke personen en niet-industriële bedrijven( zoals kleine handelaars, landbouwers, gewone zelfstandigen in hoofd- en bijberoep); 740 opcentiemen voor industriële bedrijven. Voor alle bedrijven en zelfstandigen: afschaffing van de bedrijfsbelasting. 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875220622"/>
                  </a:ext>
                </a:extLst>
              </a:tr>
              <a:tr h="315922"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Belasting op tweede verblijven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tariefwijziging; afgestemd op leegstand van 1.000,00 € naar 1.500,00 €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628049789"/>
                  </a:ext>
                </a:extLst>
              </a:tr>
              <a:tr h="496121"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Verblijfsbelasting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tariefwijziging </a:t>
                      </a:r>
                      <a:r>
                        <a:rPr lang="nl-NL" sz="1100" u="none" strike="noStrike" dirty="0" err="1">
                          <a:effectLst/>
                        </a:rPr>
                        <a:t>o.w.v</a:t>
                      </a:r>
                      <a:r>
                        <a:rPr lang="nl-NL" sz="1100" u="none" strike="noStrike" dirty="0">
                          <a:effectLst/>
                        </a:rPr>
                        <a:t>. wettelijke redenen;  mag geen omzetbelasting zijn. Prijs per kamer per jaar ( 250,00 € tot 20 kamers; 1.300,00 € vanaf 21</a:t>
                      </a:r>
                      <a:r>
                        <a:rPr lang="nl-NL" sz="1100" u="none" strike="noStrike" baseline="30000" dirty="0">
                          <a:effectLst/>
                        </a:rPr>
                        <a:t>e</a:t>
                      </a:r>
                      <a:r>
                        <a:rPr lang="nl-NL" sz="1100" u="none" strike="noStrike" dirty="0">
                          <a:effectLst/>
                        </a:rPr>
                        <a:t> kamer).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140644811"/>
                  </a:ext>
                </a:extLst>
              </a:tr>
              <a:tr h="746722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Belasting op constructies bestemd of aangewend voor het dragen van reclame en reclameborden 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nieuwe titel" Belasting op constructies bestemd of aangewend voor het dragen van reclame en reclameborden" om ook de 'moderne' aanplakborden mee te hebben in het toepassingsgebied. Prijs aangepast naar buurgemeenten = 50,00 €/m²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690496700"/>
                  </a:ext>
                </a:extLst>
              </a:tr>
              <a:tr h="1043498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op aanvraag van stedenbouwkundige documenten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toevoegen bepaling: Deel B van de belasting kan teruggevraagd worden door de aanvrager </a:t>
                      </a:r>
                      <a:r>
                        <a:rPr lang="nl-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wanneer de vergunde werken niet werden aangevat binnen </a:t>
                      </a:r>
                      <a:r>
                        <a:rPr lang="nl-NL" sz="1100" u="none" strike="noStrike" dirty="0">
                          <a:effectLst/>
                        </a:rPr>
                        <a:t>de geldigheidstermijn van de verleende vergunning. </a:t>
                      </a:r>
                      <a:br>
                        <a:rPr lang="nl-NL" sz="1100" u="none" strike="noStrike" dirty="0">
                          <a:effectLst/>
                        </a:rPr>
                      </a:br>
                      <a:r>
                        <a:rPr lang="nl-NL" sz="1100" u="none" strike="noStrike" dirty="0">
                          <a:effectLst/>
                        </a:rPr>
                        <a:t>Het terugvragen van de belasting (deel B) kan ten vroegste de eerste dag nadat de vergunning vervallen is. </a:t>
                      </a:r>
                    </a:p>
                    <a:p>
                      <a:pPr algn="l" fontAlgn="t"/>
                      <a:r>
                        <a:rPr lang="nl-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Aanvraag stedenbouwkundige inlichtingen 50,00 € naar 60,00 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€ </a:t>
                      </a: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8156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2325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06CABF-E9CF-409F-8576-3A5B249A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Belastingreglementen	- geen tariefwijziging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1B02E4CE-D1CE-4F81-8E74-C00BF3A4C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605014"/>
              </p:ext>
            </p:extLst>
          </p:nvPr>
        </p:nvGraphicFramePr>
        <p:xfrm>
          <a:off x="395536" y="1628800"/>
          <a:ext cx="7416998" cy="5068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0860">
                  <a:extLst>
                    <a:ext uri="{9D8B030D-6E8A-4147-A177-3AD203B41FA5}">
                      <a16:colId xmlns:a16="http://schemas.microsoft.com/office/drawing/2014/main" val="328790238"/>
                    </a:ext>
                  </a:extLst>
                </a:gridCol>
                <a:gridCol w="3426138">
                  <a:extLst>
                    <a:ext uri="{9D8B030D-6E8A-4147-A177-3AD203B41FA5}">
                      <a16:colId xmlns:a16="http://schemas.microsoft.com/office/drawing/2014/main" val="4237591446"/>
                    </a:ext>
                  </a:extLst>
                </a:gridCol>
              </a:tblGrid>
              <a:tr h="33168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nl-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Aanvullende belasting op de personenbelasting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ongewijzigd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248255"/>
                  </a:ext>
                </a:extLst>
              </a:tr>
              <a:tr h="331685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Belasting op huis-aan-huis verspreiding van niet-geadresseerde drukwerken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behouden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566082953"/>
                  </a:ext>
                </a:extLst>
              </a:tr>
              <a:tr h="279204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op geldautomaten en self-banking toestellen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behouden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636086977"/>
                  </a:ext>
                </a:extLst>
              </a:tr>
              <a:tr h="279204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op gevaarlijke, ongezonde en hinderlijke inrichtingen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behouden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510553394"/>
                  </a:ext>
                </a:extLst>
              </a:tr>
              <a:tr h="375051"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Belasting op brandstofverdelingsapparaten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behouden; maar de energievriendelijke brandstofslangen worden vrijgesteld.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692944477"/>
                  </a:ext>
                </a:extLst>
              </a:tr>
              <a:tr h="279204"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Belasting op huisvuilzakken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behouden; maar is een retributie geworden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313645135"/>
                  </a:ext>
                </a:extLst>
              </a:tr>
              <a:tr h="331685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Belasting op nachtwinkels, private bureaus voor telecommunicatie en </a:t>
                      </a:r>
                      <a:r>
                        <a:rPr lang="nl-NL" sz="1100" u="none" strike="noStrike" dirty="0" err="1">
                          <a:effectLst/>
                        </a:rPr>
                        <a:t>shishabars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behouden; </a:t>
                      </a:r>
                      <a:r>
                        <a:rPr lang="nl-BE" sz="1100" u="none" strike="noStrike" dirty="0" err="1">
                          <a:effectLst/>
                        </a:rPr>
                        <a:t>shishabars</a:t>
                      </a:r>
                      <a:r>
                        <a:rPr lang="nl-BE" sz="1100" u="none" strike="noStrike" dirty="0">
                          <a:effectLst/>
                        </a:rPr>
                        <a:t> toegevoegd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640092448"/>
                  </a:ext>
                </a:extLst>
              </a:tr>
              <a:tr h="279204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op onbebouwde kavels in een niet-vervallen verkaveling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behouden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489081386"/>
                  </a:ext>
                </a:extLst>
              </a:tr>
              <a:tr h="218779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op het ontbreken van parkeerplaatsen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behouden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439975634"/>
                  </a:ext>
                </a:extLst>
              </a:tr>
              <a:tr h="375051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op ambulante activiteiten op privé of openbaar domein,</a:t>
                      </a:r>
                      <a:br>
                        <a:rPr lang="nl-NL" sz="1100" u="none" strike="noStrike">
                          <a:effectLst/>
                        </a:rPr>
                      </a:br>
                      <a:r>
                        <a:rPr lang="nl-NL" sz="1100" u="none" strike="noStrike">
                          <a:effectLst/>
                        </a:rPr>
                        <a:t>andere dan tijdens de markten.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behouden **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199430604"/>
                  </a:ext>
                </a:extLst>
              </a:tr>
              <a:tr h="493787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Belasting op het </a:t>
                      </a:r>
                      <a:r>
                        <a:rPr lang="nl-NL" sz="1100" u="none" strike="noStrike" dirty="0" err="1">
                          <a:effectLst/>
                        </a:rPr>
                        <a:t>plaatsrecht</a:t>
                      </a:r>
                      <a:r>
                        <a:rPr lang="nl-NL" sz="1100" u="none" strike="noStrike" dirty="0">
                          <a:effectLst/>
                        </a:rPr>
                        <a:t> op de avond-, feest-, gelegenheids- en jaarmarkten</a:t>
                      </a:r>
                      <a:br>
                        <a:rPr lang="nl-NL" sz="1100" u="none" strike="noStrike" dirty="0">
                          <a:effectLst/>
                        </a:rPr>
                      </a:br>
                      <a:r>
                        <a:rPr lang="nl-NL" sz="1100" u="none" strike="noStrike" dirty="0">
                          <a:effectLst/>
                        </a:rPr>
                        <a:t> en voor de wekelijkse markt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behouden**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678311298"/>
                  </a:ext>
                </a:extLst>
              </a:tr>
              <a:tr h="493787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Belasting inname openbare weg - containers, kranen, enz..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>
                          <a:effectLst/>
                        </a:rPr>
                        <a:t>behouden ** verhoging tarief van 0,50 €/m²  met een minimum van 5,00 € naar 0,60 €/m² met een minimum van 6,00 €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055805822"/>
                  </a:ext>
                </a:extLst>
              </a:tr>
              <a:tr h="279204"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Belasting op kermissen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behouden **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926966375"/>
                  </a:ext>
                </a:extLst>
              </a:tr>
              <a:tr h="279204"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Verhaalbelasting stoepen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>
                          <a:effectLst/>
                        </a:rPr>
                        <a:t>behouden in uitdovend scenario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088115368"/>
                  </a:ext>
                </a:extLst>
              </a:tr>
              <a:tr h="385469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u="none" strike="noStrike" dirty="0">
                          <a:effectLst/>
                        </a:rPr>
                        <a:t>Belasting op voertuigen bestemd voor de exploitatie van taxidienst</a:t>
                      </a:r>
                      <a:br>
                        <a:rPr lang="nl-NL" sz="1100" u="none" strike="noStrike" dirty="0">
                          <a:effectLst/>
                        </a:rPr>
                      </a:br>
                      <a:r>
                        <a:rPr lang="nl-NL" sz="1100" u="none" strike="noStrike" dirty="0">
                          <a:effectLst/>
                        </a:rPr>
                        <a:t>en /of voor het verhuren van voertuigen met bestuurder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1100" u="none" strike="noStrike" dirty="0">
                          <a:effectLst/>
                        </a:rPr>
                        <a:t>behouden in uitdovend scenario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77771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474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53E5E-E0AD-4DF6-A47A-A63E45EE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06090"/>
          </a:xfrm>
        </p:spPr>
        <p:txBody>
          <a:bodyPr/>
          <a:lstStyle/>
          <a:p>
            <a:r>
              <a:rPr lang="nl-BE" dirty="0"/>
              <a:t>Retributiereglementen	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707F9D77-3EAA-497D-942A-3C907EC14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217860"/>
              </p:ext>
            </p:extLst>
          </p:nvPr>
        </p:nvGraphicFramePr>
        <p:xfrm>
          <a:off x="457200" y="1052736"/>
          <a:ext cx="7499350" cy="5279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3212">
                  <a:extLst>
                    <a:ext uri="{9D8B030D-6E8A-4147-A177-3AD203B41FA5}">
                      <a16:colId xmlns:a16="http://schemas.microsoft.com/office/drawing/2014/main" val="3494213954"/>
                    </a:ext>
                  </a:extLst>
                </a:gridCol>
                <a:gridCol w="3426138">
                  <a:extLst>
                    <a:ext uri="{9D8B030D-6E8A-4147-A177-3AD203B41FA5}">
                      <a16:colId xmlns:a16="http://schemas.microsoft.com/office/drawing/2014/main" val="1059920904"/>
                    </a:ext>
                  </a:extLst>
                </a:gridCol>
              </a:tblGrid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>
                          <a:effectLst/>
                        </a:rPr>
                        <a:t>Retributie op administratieve stukken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wijzigingen cfr. wetgevingen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761240973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>
                          <a:effectLst/>
                        </a:rPr>
                        <a:t>Retributie op graf-, colombarium- en asurnenveldconcessies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indexatie tarieven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47729108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Tarieven ( inschrijving, uitlening, boete) bibliotheek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 dirty="0">
                          <a:effectLst/>
                        </a:rPr>
                        <a:t>ongewijzigd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4232202641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verkoop compostvaten en compostbakken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782890222"/>
                  </a:ext>
                </a:extLst>
              </a:tr>
              <a:tr h="320416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>
                          <a:effectLst/>
                        </a:rPr>
                        <a:t>Bijdrage jaarabonnement " Lewe"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49033242"/>
                  </a:ext>
                </a:extLst>
              </a:tr>
              <a:tr h="251073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voor het hakselen van snoeisel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4037604498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voor  het verzamelen van afvalstoffen op het recyclagepark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818183729"/>
                  </a:ext>
                </a:extLst>
              </a:tr>
              <a:tr h="251073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>
                          <a:effectLst/>
                        </a:rPr>
                        <a:t>retributie voor huisvuilzakken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048773369"/>
                  </a:ext>
                </a:extLst>
              </a:tr>
              <a:tr h="320416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 dirty="0">
                          <a:effectLst/>
                        </a:rPr>
                        <a:t>retributie gedepenaliseerd parkeren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800" u="none" strike="noStrike" dirty="0">
                          <a:effectLst/>
                        </a:rPr>
                        <a:t>boete van € 25,00 naar € 30,00</a:t>
                      </a: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443204883"/>
                  </a:ext>
                </a:extLst>
              </a:tr>
              <a:tr h="442362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en modaliteiten voor het toekennen van bewonerskaarten en individuele abonnementen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577924012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 dirty="0">
                          <a:effectLst/>
                        </a:rPr>
                        <a:t>Saneringsbijdrage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 dirty="0">
                          <a:effectLst/>
                        </a:rPr>
                        <a:t>tarief op maximumbijdrage vastgesteld.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047404892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u="none" strike="noStrike">
                          <a:effectLst/>
                        </a:rPr>
                        <a:t>Waarborg gemeentelijke infrastructuur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ongewijzigd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855272613"/>
                  </a:ext>
                </a:extLst>
              </a:tr>
              <a:tr h="43040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Openbaar domein ( gebruik van het ) n.a.v. werken aan permanente </a:t>
                      </a:r>
                      <a:br>
                        <a:rPr lang="nl-NL" sz="800" u="none" strike="noStrike">
                          <a:effectLst/>
                        </a:rPr>
                      </a:br>
                      <a:r>
                        <a:rPr lang="nl-NL" sz="800" u="none" strike="noStrike">
                          <a:effectLst/>
                        </a:rPr>
                        <a:t>nutsvoorzieningen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 dirty="0" err="1">
                          <a:effectLst/>
                        </a:rPr>
                        <a:t>cfr</a:t>
                      </a:r>
                      <a:r>
                        <a:rPr lang="nl-BE" sz="800" u="none" strike="noStrike" dirty="0">
                          <a:effectLst/>
                        </a:rPr>
                        <a:t>. schrijven </a:t>
                      </a:r>
                      <a:r>
                        <a:rPr lang="nl-BE" sz="800" u="none" strike="noStrike" dirty="0" err="1">
                          <a:effectLst/>
                        </a:rPr>
                        <a:t>Fluvius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604904375"/>
                  </a:ext>
                </a:extLst>
              </a:tr>
              <a:tr h="442362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op werken voor derden (ingevolge overtreding van wetten,</a:t>
                      </a:r>
                      <a:br>
                        <a:rPr lang="nl-NL" sz="800" u="none" strike="noStrike">
                          <a:effectLst/>
                        </a:rPr>
                      </a:br>
                      <a:r>
                        <a:rPr lang="nl-NL" sz="800" u="none" strike="noStrike">
                          <a:effectLst/>
                        </a:rPr>
                        <a:t>decreten, verordeningen of gemeentelijke reglementen)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 dirty="0">
                          <a:effectLst/>
                        </a:rPr>
                        <a:t>indexatie tarieven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032022970"/>
                  </a:ext>
                </a:extLst>
              </a:tr>
              <a:tr h="43040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voor administratieve - en aanmaningskosten van fiscale en niet-fiscale vorderingen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800" u="none" strike="noStrike">
                          <a:effectLst/>
                        </a:rPr>
                        <a:t>aangepast; enkel kost voor aangetekende zending ( fiscaal en niet fiscale vorderingen)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3387590099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retributie voor de uitleen van gemeentelijke materiaal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>
                          <a:effectLst/>
                        </a:rPr>
                        <a:t>behouden; samenvoeging van reglemenen</a:t>
                      </a:r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683594578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 dirty="0">
                          <a:effectLst/>
                        </a:rPr>
                        <a:t>Retributie voor inname openbaar domein</a:t>
                      </a: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u="none" strike="noStrike" dirty="0">
                          <a:effectLst/>
                        </a:rPr>
                        <a:t>behouden; samenvoeging van reglementen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2046580730"/>
                  </a:ext>
                </a:extLst>
              </a:tr>
              <a:tr h="23911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Retributie voor opruimen van een sluikstort</a:t>
                      </a:r>
                    </a:p>
                  </a:txBody>
                  <a:tcPr marL="7737" marR="7737" marT="773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nieuw</a:t>
                      </a:r>
                    </a:p>
                  </a:txBody>
                  <a:tcPr marL="7737" marR="7737" marT="7737" marB="0"/>
                </a:tc>
                <a:extLst>
                  <a:ext uri="{0D108BD9-81ED-4DB2-BD59-A6C34878D82A}">
                    <a16:rowId xmlns:a16="http://schemas.microsoft.com/office/drawing/2014/main" val="1913896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801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8130D7-35E8-4FC5-B4EF-9C342E9C1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0CC95E-04CE-4EA1-B5D0-4D3D9E412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538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93D38-29FB-48FF-916C-5E50D295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38" y="548680"/>
            <a:ext cx="7499350" cy="1143000"/>
          </a:xfrm>
        </p:spPr>
        <p:txBody>
          <a:bodyPr/>
          <a:lstStyle/>
          <a:p>
            <a:r>
              <a:rPr lang="nl-BE" sz="3200" dirty="0"/>
              <a:t>BBC 2020 – belangrijke wijzigingen m.b.t. beleidsrapporten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46CE0D-ADDB-407B-ABE7-EB3D77A9C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Procedure vaststelling beleidsrapporten</a:t>
            </a:r>
          </a:p>
          <a:p>
            <a:pPr lvl="1"/>
            <a:r>
              <a:rPr lang="nl-BE" dirty="0"/>
              <a:t>Zowel GR als RMW stellen hun deel vast</a:t>
            </a:r>
          </a:p>
          <a:p>
            <a:pPr lvl="1"/>
            <a:r>
              <a:rPr lang="nl-BE" dirty="0"/>
              <a:t>Concreet: </a:t>
            </a:r>
          </a:p>
          <a:p>
            <a:pPr lvl="2"/>
            <a:r>
              <a:rPr lang="nl-BE" dirty="0"/>
              <a:t>RMW stelt eerst aandeel OCMW vast;</a:t>
            </a:r>
          </a:p>
          <a:p>
            <a:pPr lvl="2"/>
            <a:r>
              <a:rPr lang="nl-BE" dirty="0"/>
              <a:t>GR stelt aandeel gemeente vast en keurt vervolgens het geheel goed ( staat in één beslissing met 2 artikels).</a:t>
            </a:r>
          </a:p>
        </p:txBody>
      </p:sp>
    </p:spTree>
    <p:extLst>
      <p:ext uri="{BB962C8B-B14F-4D97-AF65-F5344CB8AC3E}">
        <p14:creationId xmlns:p14="http://schemas.microsoft.com/office/powerpoint/2010/main" val="340030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E4F13-639C-4056-B4CC-7C41A52E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Structuur strategische nota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32191-95E7-4543-93E4-6B5EFB178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7639"/>
            <a:ext cx="7344816" cy="4603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BE" sz="4000" dirty="0"/>
              <a:t>Doelstellingen</a:t>
            </a:r>
          </a:p>
          <a:p>
            <a:pPr marL="0" indent="0" algn="ctr">
              <a:buNone/>
            </a:pPr>
            <a:r>
              <a:rPr lang="nl-BE" sz="4000" dirty="0"/>
              <a:t>↓</a:t>
            </a:r>
          </a:p>
          <a:p>
            <a:pPr marL="0" indent="0" algn="ctr">
              <a:buNone/>
            </a:pPr>
            <a:r>
              <a:rPr lang="nl-BE" sz="4000" dirty="0"/>
              <a:t>Actieplannen</a:t>
            </a:r>
          </a:p>
          <a:p>
            <a:pPr marL="0" indent="0" algn="ctr">
              <a:buNone/>
            </a:pPr>
            <a:r>
              <a:rPr lang="nl-BE" sz="4000" dirty="0"/>
              <a:t>↓</a:t>
            </a:r>
          </a:p>
          <a:p>
            <a:pPr marL="0" indent="0" algn="ctr">
              <a:buNone/>
            </a:pPr>
            <a:r>
              <a:rPr lang="nl-BE" sz="4000" dirty="0"/>
              <a:t>Acties </a:t>
            </a:r>
          </a:p>
          <a:p>
            <a:pPr marL="0" indent="0" algn="ctr">
              <a:buNone/>
            </a:pPr>
            <a:endParaRPr lang="nl-BE" sz="4000" dirty="0"/>
          </a:p>
          <a:p>
            <a:pPr marL="0" indent="0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158485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E4F13-639C-4056-B4CC-7C41A52E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Doelstellingen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32191-95E7-4543-93E4-6B5EFB178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7639"/>
            <a:ext cx="7344816" cy="4603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000" dirty="0"/>
              <a:t>3 transversale doelstellingen:</a:t>
            </a:r>
          </a:p>
          <a:p>
            <a:pPr marL="539750" indent="-539750">
              <a:spcBef>
                <a:spcPts val="1200"/>
              </a:spcBef>
              <a:buNone/>
            </a:pPr>
            <a:r>
              <a:rPr lang="nl-BE" sz="3200" dirty="0"/>
              <a:t>1° </a:t>
            </a:r>
            <a:r>
              <a:rPr lang="nl-BE" sz="3200" b="1" dirty="0"/>
              <a:t>Groen</a:t>
            </a:r>
            <a:r>
              <a:rPr lang="nl-BE" sz="3200" dirty="0"/>
              <a:t>: zorg voor de leefomgeving</a:t>
            </a:r>
          </a:p>
          <a:p>
            <a:pPr marL="539750" indent="-539750">
              <a:spcBef>
                <a:spcPts val="1200"/>
              </a:spcBef>
              <a:buNone/>
            </a:pPr>
            <a:r>
              <a:rPr lang="nl-BE" sz="3200" i="1" dirty="0"/>
              <a:t>2° </a:t>
            </a:r>
            <a:r>
              <a:rPr lang="nl-BE" sz="3200" b="1" i="1" dirty="0"/>
              <a:t>Duurzaam</a:t>
            </a:r>
            <a:r>
              <a:rPr lang="nl-BE" sz="3200" dirty="0"/>
              <a:t>: door alles heen – lange termijn</a:t>
            </a:r>
          </a:p>
          <a:p>
            <a:pPr marL="539750" indent="-539750">
              <a:spcBef>
                <a:spcPts val="1200"/>
              </a:spcBef>
              <a:buNone/>
            </a:pPr>
            <a:r>
              <a:rPr lang="nl-BE" sz="3200" dirty="0"/>
              <a:t>3° </a:t>
            </a:r>
            <a:r>
              <a:rPr lang="nl-BE" sz="3200" b="1" dirty="0"/>
              <a:t>Vlaams</a:t>
            </a:r>
            <a:r>
              <a:rPr lang="nl-BE" sz="3200" dirty="0"/>
              <a:t>: deel van Vlaanderen en taal als verbindend element</a:t>
            </a:r>
          </a:p>
          <a:p>
            <a:pPr marL="0" indent="0">
              <a:buNone/>
            </a:pPr>
            <a:endParaRPr lang="nl-BE" sz="4000" dirty="0"/>
          </a:p>
          <a:p>
            <a:pPr marL="0" indent="0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53334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E4F13-639C-4056-B4CC-7C41A52E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Doelstellingen – actieplannen - acties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32191-95E7-4543-93E4-6B5EFB178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3"/>
            <a:ext cx="7344816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000" dirty="0"/>
              <a:t>5 strategische doelstellingen, vertaald in één of meerdere actieplannen waaraan één of meerdere acties zijn gekoppeld.</a:t>
            </a:r>
          </a:p>
          <a:p>
            <a:pPr marL="0" indent="0">
              <a:buNone/>
            </a:pPr>
            <a:endParaRPr lang="nl-BE" sz="4000" dirty="0"/>
          </a:p>
          <a:p>
            <a:pPr marL="0" indent="0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08547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E748047E-A259-4249-ADA9-C171155A5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nl-BE" altLang="nl-BE" dirty="0"/>
            </a:br>
            <a:r>
              <a:rPr lang="nl-BE" altLang="nl-BE" dirty="0"/>
              <a:t>financiële nota – </a:t>
            </a:r>
            <a:br>
              <a:rPr lang="nl-BE" altLang="nl-BE" dirty="0"/>
            </a:br>
            <a:r>
              <a:rPr lang="nl-BE" altLang="nl-BE" dirty="0"/>
              <a:t>evenwichtsvereiste</a:t>
            </a:r>
          </a:p>
        </p:txBody>
      </p:sp>
      <p:sp>
        <p:nvSpPr>
          <p:cNvPr id="12291" name="Tijdelijke aanduiding voor inhoud 2">
            <a:extLst>
              <a:ext uri="{FF2B5EF4-FFF2-40B4-BE49-F238E27FC236}">
                <a16:creationId xmlns:a16="http://schemas.microsoft.com/office/drawing/2014/main" id="{1925851C-C29A-4ED2-BBFE-F1653C003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7499350" cy="4209331"/>
          </a:xfrm>
        </p:spPr>
        <p:txBody>
          <a:bodyPr/>
          <a:lstStyle/>
          <a:p>
            <a:pPr eaLnBrk="1" hangingPunct="1"/>
            <a:r>
              <a:rPr lang="nl-BE" altLang="nl-BE" dirty="0"/>
              <a:t>Tabel M2 </a:t>
            </a:r>
          </a:p>
          <a:p>
            <a:pPr lvl="1" eaLnBrk="1" hangingPunct="1"/>
            <a:r>
              <a:rPr lang="nl-BE" altLang="nl-BE" dirty="0"/>
              <a:t>Beschikbaar budgettair resultaat</a:t>
            </a:r>
          </a:p>
          <a:p>
            <a:pPr lvl="2" eaLnBrk="1" hangingPunct="1"/>
            <a:r>
              <a:rPr lang="nl-BE" altLang="nl-BE" dirty="0"/>
              <a:t>moet verplicht elk jaar positief zijn</a:t>
            </a:r>
          </a:p>
          <a:p>
            <a:pPr lvl="1" eaLnBrk="1" hangingPunct="1"/>
            <a:r>
              <a:rPr lang="nl-BE" altLang="nl-BE" dirty="0"/>
              <a:t>autofinancieringsmarge</a:t>
            </a:r>
          </a:p>
          <a:p>
            <a:pPr lvl="2" eaLnBrk="1" hangingPunct="1"/>
            <a:r>
              <a:rPr lang="nl-BE" altLang="nl-BE" dirty="0"/>
              <a:t>moet per eind 2025 positief zijn</a:t>
            </a:r>
          </a:p>
          <a:p>
            <a:pPr marL="914400" lvl="2" indent="0" eaLnBrk="1" hangingPunct="1">
              <a:buNone/>
            </a:pPr>
            <a:endParaRPr lang="nl-BE" alt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CE4AA-7327-41D0-B25C-BEADEC6C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Samenvatting financiële nota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D33D1F-D44E-4197-9EC1-D6B4AA8C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Exploitatiesaldo</a:t>
            </a:r>
          </a:p>
          <a:p>
            <a:r>
              <a:rPr lang="nl-BE" dirty="0"/>
              <a:t>Investeringssaldo</a:t>
            </a:r>
          </a:p>
          <a:p>
            <a:r>
              <a:rPr lang="nl-BE" dirty="0"/>
              <a:t>Financieringssaldo </a:t>
            </a:r>
          </a:p>
          <a:p>
            <a:r>
              <a:rPr lang="nl-BE" dirty="0"/>
              <a:t>Gecumuleerd budgettair resultaat vorig jaar = geconsolideerd voor OCMW en gemeente</a:t>
            </a:r>
          </a:p>
        </p:txBody>
      </p:sp>
    </p:spTree>
    <p:extLst>
      <p:ext uri="{BB962C8B-B14F-4D97-AF65-F5344CB8AC3E}">
        <p14:creationId xmlns:p14="http://schemas.microsoft.com/office/powerpoint/2010/main" val="310286497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3963</TotalTime>
  <Words>1868</Words>
  <Application>Microsoft Office PowerPoint</Application>
  <PresentationFormat>Diavoorstelling (4:3)</PresentationFormat>
  <Paragraphs>789</Paragraphs>
  <Slides>33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40" baseType="lpstr">
      <vt:lpstr>Arial</vt:lpstr>
      <vt:lpstr>cal</vt:lpstr>
      <vt:lpstr>Calibri</vt:lpstr>
      <vt:lpstr>Century Gothic</vt:lpstr>
      <vt:lpstr>Times New Roman</vt:lpstr>
      <vt:lpstr>Wingdings</vt:lpstr>
      <vt:lpstr>Thema1</vt:lpstr>
      <vt:lpstr>MEERJARENPLAN 2020-2025</vt:lpstr>
      <vt:lpstr>  meerjarenplan 2020-2025 </vt:lpstr>
      <vt:lpstr>BBC 2020 – belangrijke wijzigingen m.b.t. beleidsrapporten </vt:lpstr>
      <vt:lpstr>BBC 2020 – belangrijke wijzigingen m.b.t. beleidsrapporten </vt:lpstr>
      <vt:lpstr>Structuur strategische nota</vt:lpstr>
      <vt:lpstr>Doelstellingen</vt:lpstr>
      <vt:lpstr>Doelstellingen – actieplannen - acties</vt:lpstr>
      <vt:lpstr> financiële nota –  evenwichtsvereiste</vt:lpstr>
      <vt:lpstr>Samenvatting financiële nota</vt:lpstr>
      <vt:lpstr>samenvatting exploitatie</vt:lpstr>
      <vt:lpstr>Samenvatting exploitatie - uitgaven</vt:lpstr>
      <vt:lpstr>Gemeente – OCMW exploitatie - uitgaven</vt:lpstr>
      <vt:lpstr> exploitatie -uitgaven</vt:lpstr>
      <vt:lpstr>exploitatie - uitgaven</vt:lpstr>
      <vt:lpstr>exploitatie uitgaven</vt:lpstr>
      <vt:lpstr>exploitatie ontvangsten</vt:lpstr>
      <vt:lpstr>exploitatie ontvangsten</vt:lpstr>
      <vt:lpstr>exploitatie ontvangsten - subsidies</vt:lpstr>
      <vt:lpstr>exploitatie ontvangsten</vt:lpstr>
      <vt:lpstr>Fiscale ontvangsten – aanvullende belastingen </vt:lpstr>
      <vt:lpstr>Fiscale ontvangsten – eigen gemeentebelastingen</vt:lpstr>
      <vt:lpstr>investeringssaldo</vt:lpstr>
      <vt:lpstr>financieringssaldo</vt:lpstr>
      <vt:lpstr>evenwichtsresultaten</vt:lpstr>
      <vt:lpstr>evenwichtsresultaten</vt:lpstr>
      <vt:lpstr>evenwichtsresultaten</vt:lpstr>
      <vt:lpstr>AGB 2020-2025</vt:lpstr>
      <vt:lpstr>AGB – uitgaven</vt:lpstr>
      <vt:lpstr>Belasting- en retributiereglementen </vt:lpstr>
      <vt:lpstr>Belastingreglementen - tariefwijziging   </vt:lpstr>
      <vt:lpstr>Belastingreglementen - geen tariefwijziging</vt:lpstr>
      <vt:lpstr>Retributiereglementen </vt:lpstr>
      <vt:lpstr>PowerPoint-presentatie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huisstijl</dc:title>
  <dc:creator>Elke HEMELINGS</dc:creator>
  <cp:lastModifiedBy>Cindy Van Driessche</cp:lastModifiedBy>
  <cp:revision>383</cp:revision>
  <cp:lastPrinted>2019-12-12T13:56:52Z</cp:lastPrinted>
  <dcterms:created xsi:type="dcterms:W3CDTF">2004-09-09T13:55:56Z</dcterms:created>
  <dcterms:modified xsi:type="dcterms:W3CDTF">2019-12-12T16:45:18Z</dcterms:modified>
</cp:coreProperties>
</file>