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4A1F"/>
    <a:srgbClr val="ACD384"/>
    <a:srgbClr val="DCDCC8"/>
    <a:srgbClr val="5C96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3" autoAdjust="0"/>
  </p:normalViewPr>
  <p:slideViewPr>
    <p:cSldViewPr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131840" y="3573016"/>
            <a:ext cx="5756176" cy="1181993"/>
          </a:xfrm>
        </p:spPr>
        <p:txBody>
          <a:bodyPr anchor="b">
            <a:normAutofit/>
          </a:bodyPr>
          <a:lstStyle>
            <a:lvl1pPr algn="r">
              <a:defRPr sz="3200" cap="all" baseline="0">
                <a:solidFill>
                  <a:srgbClr val="DCDCC8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131840" y="4725144"/>
            <a:ext cx="5752728" cy="112968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ACD38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BE" dirty="0"/>
          </a:p>
        </p:txBody>
      </p:sp>
      <p:sp>
        <p:nvSpPr>
          <p:cNvPr id="4" name="Tijdelijke aanduiding voor afbeelding 2"/>
          <p:cNvSpPr>
            <a:spLocks noGrp="1"/>
          </p:cNvSpPr>
          <p:nvPr>
            <p:ph type="pic" idx="10"/>
          </p:nvPr>
        </p:nvSpPr>
        <p:spPr>
          <a:xfrm>
            <a:off x="3096000" y="0"/>
            <a:ext cx="5824800" cy="3380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156176" y="274638"/>
            <a:ext cx="1800200" cy="5851525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626968" cy="585152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234063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23406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244A1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0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356376" y="1600200"/>
            <a:ext cx="360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000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0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356376" y="1535113"/>
            <a:ext cx="36000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356376" y="2174875"/>
            <a:ext cx="360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96267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03042" y="273050"/>
            <a:ext cx="4381326" cy="5853113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296267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259632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259632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9917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5C960E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Commissie 10/12/2020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/>
              <a:t>Aanpassing reglementen</a:t>
            </a:r>
          </a:p>
        </p:txBody>
      </p:sp>
      <p:pic>
        <p:nvPicPr>
          <p:cNvPr id="8" name="Tijdelijke aanduiding voor afbeelding 7">
            <a:extLst>
              <a:ext uri="{FF2B5EF4-FFF2-40B4-BE49-F238E27FC236}">
                <a16:creationId xmlns:a16="http://schemas.microsoft.com/office/drawing/2014/main" id="{A21B9D38-C238-45D6-A852-2145DEA0C5FC}"/>
              </a:ext>
            </a:extLst>
          </p:cNvPr>
          <p:cNvPicPr>
            <a:picLocks noGrp="1" noChangeAspect="1"/>
          </p:cNvPicPr>
          <p:nvPr>
            <p:ph type="pic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57" b="20857"/>
          <a:stretch>
            <a:fillRect/>
          </a:stretch>
        </p:blipFill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1B253C-E2C9-4C12-9D38-B2A84E858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dirty="0"/>
              <a:t>Gebruiksreglement gemeentelijke uitleendienst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E4A6EC-1696-4E0C-9C7A-6E74859C3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BE" dirty="0"/>
          </a:p>
          <a:p>
            <a:r>
              <a:rPr lang="nl-BE" dirty="0"/>
              <a:t>GR 29 juni 2017 – vereenvoudiging na evaluatie 2 j. werking in  2019</a:t>
            </a:r>
          </a:p>
          <a:p>
            <a:r>
              <a:rPr lang="nl-BE" dirty="0"/>
              <a:t>geen tarieven (zie retributiereglement)</a:t>
            </a:r>
          </a:p>
          <a:p>
            <a:r>
              <a:rPr lang="nl-BE" dirty="0"/>
              <a:t>geen bijlagen (technische fiches)</a:t>
            </a:r>
          </a:p>
          <a:p>
            <a:r>
              <a:rPr lang="nl-BE" dirty="0"/>
              <a:t>enkel praktische info</a:t>
            </a:r>
          </a:p>
        </p:txBody>
      </p:sp>
    </p:spTree>
    <p:extLst>
      <p:ext uri="{BB962C8B-B14F-4D97-AF65-F5344CB8AC3E}">
        <p14:creationId xmlns:p14="http://schemas.microsoft.com/office/powerpoint/2010/main" val="3465275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275B8-6498-4547-A2BB-84AAC154A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dirty="0"/>
              <a:t>Gebruiksreglement</a:t>
            </a:r>
            <a:r>
              <a:rPr lang="nl-BE" sz="2000" dirty="0"/>
              <a:t> </a:t>
            </a:r>
            <a:r>
              <a:rPr lang="nl-BE" sz="2800" dirty="0"/>
              <a:t>gemeentelijke</a:t>
            </a:r>
            <a:r>
              <a:rPr lang="nl-BE" sz="2000" dirty="0"/>
              <a:t> </a:t>
            </a:r>
            <a:r>
              <a:rPr lang="nl-BE" sz="2800" dirty="0"/>
              <a:t>infrastructuur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078355-6642-4FB5-9799-5A6E55315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>
                <a:highlight>
                  <a:srgbClr val="FFFF00"/>
                </a:highlight>
              </a:rPr>
              <a:t>nieuw!</a:t>
            </a:r>
          </a:p>
          <a:p>
            <a:r>
              <a:rPr lang="nl-BE" dirty="0"/>
              <a:t>één reglement voor infrastructuur jeugd/sport/cultuur</a:t>
            </a:r>
          </a:p>
          <a:p>
            <a:r>
              <a:rPr lang="nl-BE" dirty="0"/>
              <a:t>algemene bepalingen geldig voor alle infrastructuur J/S/C</a:t>
            </a:r>
          </a:p>
          <a:p>
            <a:r>
              <a:rPr lang="nl-BE" dirty="0"/>
              <a:t>afzonderlijke gebruiksreglementen vervallen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69836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C85FC-DD5F-4A94-8668-E28E7A0CA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dirty="0"/>
              <a:t>Huishoudelijke reglementen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EF1FC4F-929A-4832-B4C3-3BE4CAA60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400" dirty="0"/>
              <a:t>specifieke regels per infrastructuur</a:t>
            </a:r>
          </a:p>
          <a:p>
            <a:r>
              <a:rPr lang="nl-BE" sz="2400" dirty="0"/>
              <a:t>cultuur</a:t>
            </a:r>
          </a:p>
          <a:p>
            <a:pPr marL="0" indent="0">
              <a:buNone/>
            </a:pPr>
            <a:r>
              <a:rPr lang="nl-BE" sz="2400" dirty="0"/>
              <a:t> 	- CC Coloma</a:t>
            </a:r>
          </a:p>
          <a:p>
            <a:pPr marL="0" indent="0">
              <a:buNone/>
            </a:pPr>
            <a:r>
              <a:rPr lang="nl-BE" sz="2400" dirty="0"/>
              <a:t>	- de </a:t>
            </a:r>
            <a:r>
              <a:rPr lang="nl-BE" sz="2400" dirty="0" err="1"/>
              <a:t>Merselborre</a:t>
            </a:r>
            <a:endParaRPr lang="nl-BE" sz="2400" dirty="0"/>
          </a:p>
          <a:p>
            <a:pPr marL="0" indent="0">
              <a:buNone/>
            </a:pPr>
            <a:r>
              <a:rPr lang="nl-BE" sz="2400" dirty="0"/>
              <a:t>	- de </a:t>
            </a:r>
            <a:r>
              <a:rPr lang="nl-BE" sz="2400" dirty="0" err="1"/>
              <a:t>Molenborre</a:t>
            </a:r>
            <a:endParaRPr lang="nl-BE" sz="2400" dirty="0"/>
          </a:p>
          <a:p>
            <a:pPr marL="0" indent="0">
              <a:buNone/>
            </a:pPr>
            <a:r>
              <a:rPr lang="nl-BE" sz="2400" dirty="0"/>
              <a:t>	- de Pastorie</a:t>
            </a:r>
          </a:p>
          <a:p>
            <a:pPr marL="0" indent="0">
              <a:buNone/>
            </a:pPr>
            <a:r>
              <a:rPr lang="nl-BE" sz="2400" dirty="0"/>
              <a:t>	- Zonnig Leven</a:t>
            </a:r>
          </a:p>
          <a:p>
            <a:r>
              <a:rPr lang="nl-BE" sz="2400" dirty="0"/>
              <a:t>sporthallen</a:t>
            </a:r>
          </a:p>
          <a:p>
            <a:r>
              <a:rPr lang="nl-BE" sz="2400" dirty="0" err="1"/>
              <a:t>Laekelinde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3224888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3D0279-275F-430A-8127-D62E04FB1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Subsidiereglementen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8C4B8C-1836-4FBB-8DB2-E14775DAA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>
                <a:highlight>
                  <a:srgbClr val="FFFF00"/>
                </a:highlight>
              </a:rPr>
              <a:t>NIEUW!</a:t>
            </a:r>
          </a:p>
          <a:p>
            <a:pPr marL="0" indent="0">
              <a:buNone/>
            </a:pPr>
            <a:r>
              <a:rPr lang="nl-BE" b="1" dirty="0"/>
              <a:t>Reglement erkenning van verenigingen</a:t>
            </a:r>
          </a:p>
          <a:p>
            <a:r>
              <a:rPr lang="nl-BE" dirty="0"/>
              <a:t>basisregels om verenigingen te erkennen door CBS op advies van bevoegde adviesraad</a:t>
            </a:r>
          </a:p>
          <a:p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89765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E73E70-CCC5-4314-B347-D8252014F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dirty="0"/>
              <a:t>Aanpassing subsidiereglementen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189CA2-087E-4CEA-9173-81177CF92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400" dirty="0"/>
              <a:t>subsidies verhoogd met 5%</a:t>
            </a:r>
          </a:p>
          <a:p>
            <a:r>
              <a:rPr lang="nl-BE" sz="2400" dirty="0"/>
              <a:t>eetfestijnen en bestuursvergaderingen zijn uitgesloten als subsidieerbare activiteiten</a:t>
            </a:r>
          </a:p>
          <a:p>
            <a:r>
              <a:rPr lang="nl-BE" sz="2400" dirty="0"/>
              <a:t>elke vereniging heeft recht op een jubileumsubsidie of ontvangst op het gemeentehuis</a:t>
            </a:r>
          </a:p>
          <a:p>
            <a:r>
              <a:rPr lang="nl-BE" sz="2400" dirty="0"/>
              <a:t>projectsubsidie Goede Doelen blijft behouden</a:t>
            </a:r>
          </a:p>
          <a:p>
            <a:endParaRPr lang="nl-BE" sz="2400" dirty="0"/>
          </a:p>
          <a:p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2508572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637778-5E4F-4C68-B5B1-648F1C53D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400" dirty="0"/>
              <a:t>Belangrijkste</a:t>
            </a:r>
            <a:r>
              <a:rPr lang="nl-BE" dirty="0"/>
              <a:t> </a:t>
            </a:r>
            <a:r>
              <a:rPr lang="nl-BE" sz="2400" dirty="0"/>
              <a:t>wijzigingen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7F68F4-7160-406B-A019-AACF83CFF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nl-BE" sz="5500" b="1" dirty="0">
                <a:highlight>
                  <a:srgbClr val="FFFF00"/>
                </a:highlight>
              </a:rPr>
              <a:t>Sport</a:t>
            </a:r>
            <a:r>
              <a:rPr lang="nl-BE" sz="5500" dirty="0"/>
              <a:t> </a:t>
            </a:r>
          </a:p>
          <a:p>
            <a:pPr marL="0" indent="0">
              <a:buNone/>
            </a:pPr>
            <a:r>
              <a:rPr lang="nl-BE" sz="5500" dirty="0"/>
              <a:t>       ► basissubsidie: minimumbedrag 100 euro</a:t>
            </a:r>
          </a:p>
          <a:p>
            <a:pPr marL="0" indent="0">
              <a:buNone/>
            </a:pPr>
            <a:r>
              <a:rPr lang="nl-BE" sz="5500" dirty="0"/>
              <a:t>       ► 1 gekwalificeerd trainer per 10 leden</a:t>
            </a:r>
          </a:p>
          <a:p>
            <a:pPr marL="0" indent="0">
              <a:buNone/>
            </a:pPr>
            <a:endParaRPr lang="nl-BE" sz="5500" dirty="0"/>
          </a:p>
          <a:p>
            <a:pPr marL="0" indent="0">
              <a:buNone/>
            </a:pPr>
            <a:r>
              <a:rPr lang="nl-BE" sz="5500" dirty="0"/>
              <a:t>       ►</a:t>
            </a:r>
            <a:r>
              <a:rPr lang="nl-BE" sz="5500" b="1" dirty="0">
                <a:highlight>
                  <a:srgbClr val="FFFF00"/>
                </a:highlight>
              </a:rPr>
              <a:t>Cultuur</a:t>
            </a:r>
          </a:p>
          <a:p>
            <a:pPr marL="0" indent="0">
              <a:buNone/>
            </a:pPr>
            <a:r>
              <a:rPr lang="nl-BE" sz="5500" b="1" dirty="0"/>
              <a:t>       </a:t>
            </a:r>
            <a:r>
              <a:rPr lang="nl-BE" sz="5500" dirty="0"/>
              <a:t>► basissubsidie van 100 euro blijft behouden </a:t>
            </a:r>
          </a:p>
          <a:p>
            <a:pPr marL="0" indent="0">
              <a:buNone/>
            </a:pPr>
            <a:r>
              <a:rPr lang="nl-BE" sz="5500" dirty="0"/>
              <a:t>       ► bedrag per activiteit ↑ van 45 naar 85 euro met een </a:t>
            </a:r>
          </a:p>
          <a:p>
            <a:pPr marL="0" indent="0">
              <a:buNone/>
            </a:pPr>
            <a:r>
              <a:rPr lang="nl-BE" sz="5500" dirty="0"/>
              <a:t>           maximum van 8 activiteiten per jaar </a:t>
            </a:r>
          </a:p>
          <a:p>
            <a:pPr marL="0" indent="0">
              <a:buNone/>
            </a:pPr>
            <a:r>
              <a:rPr lang="nl-BE" sz="5500" dirty="0"/>
              <a:t>       ► maximum per vereniging = 780,00 euro</a:t>
            </a:r>
          </a:p>
          <a:p>
            <a:pPr marL="0" indent="0">
              <a:buNone/>
            </a:pPr>
            <a:r>
              <a:rPr lang="nl-BE" sz="5500" dirty="0"/>
              <a:t>       </a:t>
            </a:r>
            <a:r>
              <a:rPr lang="nl-BE" sz="6000" dirty="0"/>
              <a:t>►verhoging subsidiebedragen vast jaarbedrag (vb. muziekverenigingen)</a:t>
            </a:r>
          </a:p>
          <a:p>
            <a:pPr marL="0" indent="0">
              <a:buNone/>
            </a:pPr>
            <a:endParaRPr lang="nl-BE" sz="5500" dirty="0"/>
          </a:p>
          <a:p>
            <a:r>
              <a:rPr lang="nl-BE" sz="5500" b="1" dirty="0">
                <a:highlight>
                  <a:srgbClr val="FFFF00"/>
                </a:highlight>
              </a:rPr>
              <a:t>Jokerreglement</a:t>
            </a:r>
          </a:p>
          <a:p>
            <a:pPr marL="0" lvl="0" indent="0">
              <a:buNone/>
            </a:pPr>
            <a:r>
              <a:rPr lang="nl-BE" sz="5500" dirty="0"/>
              <a:t>       ► verlaging joker verzendkosten van 1.500 naar 300 exemplaren</a:t>
            </a:r>
          </a:p>
          <a:p>
            <a:pPr marL="0" lvl="0" indent="0">
              <a:buNone/>
            </a:pPr>
            <a:r>
              <a:rPr lang="nl-BE" sz="5500" dirty="0"/>
              <a:t>       ► toevoeging joker kosten digitale communicatie</a:t>
            </a:r>
          </a:p>
          <a:p>
            <a:pPr marL="0" lvl="0" indent="0">
              <a:buNone/>
            </a:pPr>
            <a:r>
              <a:rPr lang="nl-BE" sz="5500" dirty="0"/>
              <a:t>       ► verhoging jokers uitkoopsom en huur – Coloma</a:t>
            </a:r>
          </a:p>
          <a:p>
            <a:pPr marL="0" lvl="0" indent="0">
              <a:buNone/>
            </a:pPr>
            <a:r>
              <a:rPr lang="nl-BE" sz="5500" dirty="0"/>
              <a:t>            neemt 70% van de kosten hiervan op zich met een max. van</a:t>
            </a:r>
          </a:p>
          <a:p>
            <a:pPr marL="0" lvl="0" indent="0">
              <a:buNone/>
            </a:pPr>
            <a:r>
              <a:rPr lang="nl-BE" sz="5500" dirty="0"/>
              <a:t>            70% van 1.500 euro, zijnde maximaal 1.050 euro </a:t>
            </a:r>
          </a:p>
          <a:p>
            <a:pPr marL="0" lvl="0" indent="0">
              <a:buNone/>
            </a:pPr>
            <a:endParaRPr lang="nl-BE" sz="5500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84334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1ACB80-A694-45D3-A6F4-22E421283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  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0AC3CE-D840-48BE-80D2-5174F784A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7499176" cy="492941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BE" sz="2400" b="1" dirty="0"/>
              <a:t>    </a:t>
            </a:r>
            <a:r>
              <a:rPr lang="nl-BE" sz="2400" b="1" dirty="0">
                <a:highlight>
                  <a:srgbClr val="FFFF00"/>
                </a:highlight>
              </a:rPr>
              <a:t>Jeugd</a:t>
            </a:r>
          </a:p>
          <a:p>
            <a:pPr marL="0" indent="0">
              <a:buNone/>
            </a:pPr>
            <a:r>
              <a:rPr lang="nl-BE" dirty="0"/>
              <a:t>       </a:t>
            </a:r>
            <a:r>
              <a:rPr lang="nl-BE" sz="1800" dirty="0"/>
              <a:t>►apart subsidiereglement investeringssubsidies jeugd  </a:t>
            </a:r>
          </a:p>
          <a:p>
            <a:pPr marL="0" indent="0">
              <a:buNone/>
            </a:pPr>
            <a:r>
              <a:rPr lang="nl-BE" sz="1800" dirty="0"/>
              <a:t>           ►werkingssubsidies: administratieve vereenvoudiging</a:t>
            </a:r>
          </a:p>
          <a:p>
            <a:pPr marL="0" indent="0">
              <a:buNone/>
            </a:pPr>
            <a:r>
              <a:rPr lang="nl-BE" sz="1800" dirty="0"/>
              <a:t>           ► extra luik impulssubsidie kwaliteit voor verbetering werking</a:t>
            </a:r>
          </a:p>
          <a:p>
            <a:pPr marL="0" indent="0">
              <a:buNone/>
            </a:pPr>
            <a:r>
              <a:rPr lang="nl-BE" sz="1800" dirty="0"/>
              <a:t>           ► projectsubsidie: max. 1.000 euro per goedgekeurd project</a:t>
            </a:r>
          </a:p>
          <a:p>
            <a:pPr marL="0" indent="0">
              <a:buNone/>
            </a:pPr>
            <a:r>
              <a:rPr lang="nl-BE" sz="2400" b="1" dirty="0"/>
              <a:t>    </a:t>
            </a:r>
            <a:r>
              <a:rPr lang="nl-BE" sz="2400" b="1" dirty="0">
                <a:highlight>
                  <a:srgbClr val="FFFF00"/>
                </a:highlight>
              </a:rPr>
              <a:t>Investeringssubsidies jeugdinfrastructuur </a:t>
            </a:r>
          </a:p>
          <a:p>
            <a:pPr marL="0" indent="0">
              <a:buNone/>
            </a:pPr>
            <a:r>
              <a:rPr lang="nl-BE" sz="1800" dirty="0"/>
              <a:t>          ► voor verenigingen, eigenaars en vzw’s die jeugdinfrastructuur     </a:t>
            </a:r>
          </a:p>
          <a:p>
            <a:pPr marL="0" indent="0">
              <a:buNone/>
            </a:pPr>
            <a:r>
              <a:rPr lang="nl-BE" sz="1800" dirty="0"/>
              <a:t>               beheren </a:t>
            </a:r>
          </a:p>
          <a:p>
            <a:pPr marL="0" indent="0">
              <a:buNone/>
            </a:pPr>
            <a:r>
              <a:rPr lang="nl-BE" sz="1800" dirty="0"/>
              <a:t>          ► voor kosten vanaf 10.000 euro ( lagere = zie subsidiereglement jeugd )</a:t>
            </a:r>
          </a:p>
          <a:p>
            <a:pPr marL="0" indent="0">
              <a:buNone/>
            </a:pPr>
            <a:r>
              <a:rPr lang="nl-BE" sz="1800" dirty="0"/>
              <a:t>          ► subsidies 50 % bouw/ verbouwing; 75% brandveiligheid, inbraakalarm, sanitair</a:t>
            </a:r>
          </a:p>
          <a:p>
            <a:pPr marL="0" indent="0">
              <a:buNone/>
            </a:pPr>
            <a:endParaRPr lang="nl-BE" sz="1800" dirty="0"/>
          </a:p>
          <a:p>
            <a:r>
              <a:rPr lang="nl-BE" sz="2400" b="1" dirty="0">
                <a:highlight>
                  <a:srgbClr val="FFFF00"/>
                </a:highlight>
              </a:rPr>
              <a:t>Senioren</a:t>
            </a:r>
          </a:p>
          <a:p>
            <a:pPr marL="0" lvl="0" indent="0">
              <a:buNone/>
            </a:pPr>
            <a:r>
              <a:rPr lang="nl-BE" sz="2000" dirty="0"/>
              <a:t>         ► </a:t>
            </a:r>
            <a:r>
              <a:rPr lang="nl-BE" sz="1900" dirty="0"/>
              <a:t>geen basistoelage meer</a:t>
            </a:r>
          </a:p>
          <a:p>
            <a:pPr marL="0" lvl="0" indent="0">
              <a:buNone/>
            </a:pPr>
            <a:r>
              <a:rPr lang="nl-BE" sz="2000" dirty="0"/>
              <a:t>         ► </a:t>
            </a:r>
            <a:r>
              <a:rPr lang="nl-BE" sz="1900" dirty="0"/>
              <a:t>lidgeld ↑ 9 euro per lid</a:t>
            </a:r>
          </a:p>
          <a:p>
            <a:pPr marL="0" lvl="0" indent="0">
              <a:buNone/>
            </a:pPr>
            <a:r>
              <a:rPr lang="nl-BE" sz="2000" dirty="0"/>
              <a:t>         ► </a:t>
            </a:r>
            <a:r>
              <a:rPr lang="nl-BE" sz="1900" dirty="0"/>
              <a:t>10 activiteiten aan 75 euro op jaarbasis</a:t>
            </a:r>
          </a:p>
          <a:p>
            <a:pPr marL="0" lvl="0" indent="0">
              <a:buNone/>
            </a:pPr>
            <a:endParaRPr lang="nl-BE" dirty="0"/>
          </a:p>
          <a:p>
            <a:r>
              <a:rPr lang="nl-BE" sz="2400" b="1" dirty="0">
                <a:highlight>
                  <a:srgbClr val="FFFF00"/>
                </a:highlight>
              </a:rPr>
              <a:t>Handelsverenigingen</a:t>
            </a:r>
          </a:p>
          <a:p>
            <a:pPr marL="0" indent="0">
              <a:buNone/>
            </a:pPr>
            <a:r>
              <a:rPr lang="nl-BE" sz="1800" dirty="0"/>
              <a:t>          ► Basistoelage van 500  ↑ 625 euro per jaar</a:t>
            </a:r>
          </a:p>
          <a:p>
            <a:endParaRPr lang="nl-BE" dirty="0"/>
          </a:p>
          <a:p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5571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sjabloon_spl</Template>
  <TotalTime>221</TotalTime>
  <Words>380</Words>
  <Application>Microsoft Office PowerPoint</Application>
  <PresentationFormat>Diavoorstelling (4:3)</PresentationFormat>
  <Paragraphs>70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Office-thema</vt:lpstr>
      <vt:lpstr>Commissie 10/12/2020</vt:lpstr>
      <vt:lpstr>Gebruiksreglement gemeentelijke uitleendienst</vt:lpstr>
      <vt:lpstr>Gebruiksreglement gemeentelijke infrastructuur</vt:lpstr>
      <vt:lpstr>Huishoudelijke reglementen</vt:lpstr>
      <vt:lpstr>Subsidiereglementen</vt:lpstr>
      <vt:lpstr>Aanpassing subsidiereglementen</vt:lpstr>
      <vt:lpstr>Belangrijkste wijzigingen</vt:lpstr>
      <vt:lpstr>   </vt:lpstr>
    </vt:vector>
  </TitlesOfParts>
  <Company>Gemeentebestuur Sint-Pieters-Leeuw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Commissie 10/12/2020</dc:title>
  <dc:creator>BOSMANS Marina</dc:creator>
  <cp:lastModifiedBy>Lieve De Weerdt</cp:lastModifiedBy>
  <cp:revision>18</cp:revision>
  <dcterms:created xsi:type="dcterms:W3CDTF">2020-11-18T09:34:05Z</dcterms:created>
  <dcterms:modified xsi:type="dcterms:W3CDTF">2021-01-05T13:16:06Z</dcterms:modified>
</cp:coreProperties>
</file>