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71" r:id="rId2"/>
    <p:sldId id="472" r:id="rId3"/>
    <p:sldId id="481" r:id="rId4"/>
    <p:sldId id="478" r:id="rId5"/>
    <p:sldId id="482" r:id="rId6"/>
    <p:sldId id="483" r:id="rId7"/>
    <p:sldId id="484" r:id="rId8"/>
    <p:sldId id="485" r:id="rId9"/>
    <p:sldId id="486" r:id="rId10"/>
    <p:sldId id="487" r:id="rId11"/>
    <p:sldId id="488" r:id="rId12"/>
    <p:sldId id="489" r:id="rId13"/>
    <p:sldId id="490" r:id="rId14"/>
    <p:sldId id="491" r:id="rId15"/>
    <p:sldId id="492" r:id="rId16"/>
    <p:sldId id="493" r:id="rId17"/>
    <p:sldId id="494" r:id="rId18"/>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935" autoAdjust="0"/>
  </p:normalViewPr>
  <p:slideViewPr>
    <p:cSldViewPr>
      <p:cViewPr varScale="1">
        <p:scale>
          <a:sx n="90" d="100"/>
          <a:sy n="90" d="100"/>
        </p:scale>
        <p:origin x="221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1"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3A8B4933-A238-4948-B829-B8F15A92C76E}" type="datetimeFigureOut">
              <a:rPr lang="nl-NL" smtClean="0"/>
              <a:pPr/>
              <a:t>13-4-2021</a:t>
            </a:fld>
            <a:endParaRPr lang="nl-NL"/>
          </a:p>
        </p:txBody>
      </p:sp>
      <p:sp>
        <p:nvSpPr>
          <p:cNvPr id="4" name="Tijdelijke aanduiding voor voettekst 3"/>
          <p:cNvSpPr>
            <a:spLocks noGrp="1"/>
          </p:cNvSpPr>
          <p:nvPr>
            <p:ph type="ftr" sz="quarter" idx="2"/>
          </p:nvPr>
        </p:nvSpPr>
        <p:spPr>
          <a:xfrm>
            <a:off x="1"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F3AC24F9-F3D1-43DD-8FA0-DBC7B15B6749}" type="slidenum">
              <a:rPr lang="nl-NL" smtClean="0"/>
              <a:pPr/>
              <a:t>‹nr.›</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1"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63784103-D6C0-421C-B773-57AD8A5DE3FD}" type="datetimeFigureOut">
              <a:rPr lang="nl-NL" smtClean="0"/>
              <a:pPr/>
              <a:t>13-4-2021</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909" y="4715154"/>
            <a:ext cx="5335270" cy="4466987"/>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1"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05C9107C-38AD-4C6B-B4B6-3F33A8F10634}"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05C9107C-38AD-4C6B-B4B6-3F33A8F10634}" type="slidenum">
              <a:rPr lang="nl-NL" smtClean="0"/>
              <a:pPr/>
              <a:t>1</a:t>
            </a:fld>
            <a:endParaRPr lang="nl-NL"/>
          </a:p>
        </p:txBody>
      </p:sp>
    </p:spTree>
    <p:extLst>
      <p:ext uri="{BB962C8B-B14F-4D97-AF65-F5344CB8AC3E}">
        <p14:creationId xmlns:p14="http://schemas.microsoft.com/office/powerpoint/2010/main" val="23768775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05C9107C-38AD-4C6B-B4B6-3F33A8F10634}" type="slidenum">
              <a:rPr lang="nl-NL" smtClean="0"/>
              <a:pPr/>
              <a:t>10</a:t>
            </a:fld>
            <a:endParaRPr lang="nl-NL"/>
          </a:p>
        </p:txBody>
      </p:sp>
    </p:spTree>
    <p:extLst>
      <p:ext uri="{BB962C8B-B14F-4D97-AF65-F5344CB8AC3E}">
        <p14:creationId xmlns:p14="http://schemas.microsoft.com/office/powerpoint/2010/main" val="15710844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05C9107C-38AD-4C6B-B4B6-3F33A8F10634}" type="slidenum">
              <a:rPr lang="nl-NL" smtClean="0"/>
              <a:pPr/>
              <a:t>11</a:t>
            </a:fld>
            <a:endParaRPr lang="nl-NL"/>
          </a:p>
        </p:txBody>
      </p:sp>
    </p:spTree>
    <p:extLst>
      <p:ext uri="{BB962C8B-B14F-4D97-AF65-F5344CB8AC3E}">
        <p14:creationId xmlns:p14="http://schemas.microsoft.com/office/powerpoint/2010/main" val="12960980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05C9107C-38AD-4C6B-B4B6-3F33A8F10634}" type="slidenum">
              <a:rPr lang="nl-NL" smtClean="0"/>
              <a:pPr/>
              <a:t>12</a:t>
            </a:fld>
            <a:endParaRPr lang="nl-NL"/>
          </a:p>
        </p:txBody>
      </p:sp>
    </p:spTree>
    <p:extLst>
      <p:ext uri="{BB962C8B-B14F-4D97-AF65-F5344CB8AC3E}">
        <p14:creationId xmlns:p14="http://schemas.microsoft.com/office/powerpoint/2010/main" val="1998444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05C9107C-38AD-4C6B-B4B6-3F33A8F10634}" type="slidenum">
              <a:rPr lang="nl-NL" smtClean="0"/>
              <a:pPr/>
              <a:t>13</a:t>
            </a:fld>
            <a:endParaRPr lang="nl-NL"/>
          </a:p>
        </p:txBody>
      </p:sp>
    </p:spTree>
    <p:extLst>
      <p:ext uri="{BB962C8B-B14F-4D97-AF65-F5344CB8AC3E}">
        <p14:creationId xmlns:p14="http://schemas.microsoft.com/office/powerpoint/2010/main" val="20662913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05C9107C-38AD-4C6B-B4B6-3F33A8F10634}" type="slidenum">
              <a:rPr lang="nl-NL" smtClean="0"/>
              <a:pPr/>
              <a:t>14</a:t>
            </a:fld>
            <a:endParaRPr lang="nl-NL"/>
          </a:p>
        </p:txBody>
      </p:sp>
    </p:spTree>
    <p:extLst>
      <p:ext uri="{BB962C8B-B14F-4D97-AF65-F5344CB8AC3E}">
        <p14:creationId xmlns:p14="http://schemas.microsoft.com/office/powerpoint/2010/main" val="19993598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05C9107C-38AD-4C6B-B4B6-3F33A8F10634}" type="slidenum">
              <a:rPr lang="nl-NL" smtClean="0"/>
              <a:pPr/>
              <a:t>15</a:t>
            </a:fld>
            <a:endParaRPr lang="nl-NL"/>
          </a:p>
        </p:txBody>
      </p:sp>
    </p:spTree>
    <p:extLst>
      <p:ext uri="{BB962C8B-B14F-4D97-AF65-F5344CB8AC3E}">
        <p14:creationId xmlns:p14="http://schemas.microsoft.com/office/powerpoint/2010/main" val="30451724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05C9107C-38AD-4C6B-B4B6-3F33A8F10634}" type="slidenum">
              <a:rPr lang="nl-NL" smtClean="0"/>
              <a:pPr/>
              <a:t>16</a:t>
            </a:fld>
            <a:endParaRPr lang="nl-NL"/>
          </a:p>
        </p:txBody>
      </p:sp>
    </p:spTree>
    <p:extLst>
      <p:ext uri="{BB962C8B-B14F-4D97-AF65-F5344CB8AC3E}">
        <p14:creationId xmlns:p14="http://schemas.microsoft.com/office/powerpoint/2010/main" val="548101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05C9107C-38AD-4C6B-B4B6-3F33A8F10634}" type="slidenum">
              <a:rPr lang="nl-NL" smtClean="0"/>
              <a:pPr/>
              <a:t>17</a:t>
            </a:fld>
            <a:endParaRPr lang="nl-NL"/>
          </a:p>
        </p:txBody>
      </p:sp>
    </p:spTree>
    <p:extLst>
      <p:ext uri="{BB962C8B-B14F-4D97-AF65-F5344CB8AC3E}">
        <p14:creationId xmlns:p14="http://schemas.microsoft.com/office/powerpoint/2010/main" val="1079097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05C9107C-38AD-4C6B-B4B6-3F33A8F10634}" type="slidenum">
              <a:rPr lang="nl-NL" smtClean="0"/>
              <a:pPr/>
              <a:t>2</a:t>
            </a:fld>
            <a:endParaRPr lang="nl-NL"/>
          </a:p>
        </p:txBody>
      </p:sp>
    </p:spTree>
    <p:extLst>
      <p:ext uri="{BB962C8B-B14F-4D97-AF65-F5344CB8AC3E}">
        <p14:creationId xmlns:p14="http://schemas.microsoft.com/office/powerpoint/2010/main" val="225170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05C9107C-38AD-4C6B-B4B6-3F33A8F10634}" type="slidenum">
              <a:rPr lang="nl-NL" smtClean="0"/>
              <a:pPr/>
              <a:t>3</a:t>
            </a:fld>
            <a:endParaRPr lang="nl-NL"/>
          </a:p>
        </p:txBody>
      </p:sp>
    </p:spTree>
    <p:extLst>
      <p:ext uri="{BB962C8B-B14F-4D97-AF65-F5344CB8AC3E}">
        <p14:creationId xmlns:p14="http://schemas.microsoft.com/office/powerpoint/2010/main" val="4124652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05C9107C-38AD-4C6B-B4B6-3F33A8F10634}" type="slidenum">
              <a:rPr lang="nl-NL" smtClean="0"/>
              <a:pPr/>
              <a:t>4</a:t>
            </a:fld>
            <a:endParaRPr lang="nl-NL"/>
          </a:p>
        </p:txBody>
      </p:sp>
    </p:spTree>
    <p:extLst>
      <p:ext uri="{BB962C8B-B14F-4D97-AF65-F5344CB8AC3E}">
        <p14:creationId xmlns:p14="http://schemas.microsoft.com/office/powerpoint/2010/main" val="879206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05C9107C-38AD-4C6B-B4B6-3F33A8F10634}" type="slidenum">
              <a:rPr lang="nl-NL" smtClean="0"/>
              <a:pPr/>
              <a:t>5</a:t>
            </a:fld>
            <a:endParaRPr lang="nl-NL"/>
          </a:p>
        </p:txBody>
      </p:sp>
    </p:spTree>
    <p:extLst>
      <p:ext uri="{BB962C8B-B14F-4D97-AF65-F5344CB8AC3E}">
        <p14:creationId xmlns:p14="http://schemas.microsoft.com/office/powerpoint/2010/main" val="2727873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05C9107C-38AD-4C6B-B4B6-3F33A8F10634}" type="slidenum">
              <a:rPr lang="nl-NL" smtClean="0"/>
              <a:pPr/>
              <a:t>6</a:t>
            </a:fld>
            <a:endParaRPr lang="nl-NL"/>
          </a:p>
        </p:txBody>
      </p:sp>
    </p:spTree>
    <p:extLst>
      <p:ext uri="{BB962C8B-B14F-4D97-AF65-F5344CB8AC3E}">
        <p14:creationId xmlns:p14="http://schemas.microsoft.com/office/powerpoint/2010/main" val="2359391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05C9107C-38AD-4C6B-B4B6-3F33A8F10634}" type="slidenum">
              <a:rPr lang="nl-NL" smtClean="0"/>
              <a:pPr/>
              <a:t>7</a:t>
            </a:fld>
            <a:endParaRPr lang="nl-NL"/>
          </a:p>
        </p:txBody>
      </p:sp>
    </p:spTree>
    <p:extLst>
      <p:ext uri="{BB962C8B-B14F-4D97-AF65-F5344CB8AC3E}">
        <p14:creationId xmlns:p14="http://schemas.microsoft.com/office/powerpoint/2010/main" val="1006521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05C9107C-38AD-4C6B-B4B6-3F33A8F10634}" type="slidenum">
              <a:rPr lang="nl-NL" smtClean="0"/>
              <a:pPr/>
              <a:t>8</a:t>
            </a:fld>
            <a:endParaRPr lang="nl-NL"/>
          </a:p>
        </p:txBody>
      </p:sp>
    </p:spTree>
    <p:extLst>
      <p:ext uri="{BB962C8B-B14F-4D97-AF65-F5344CB8AC3E}">
        <p14:creationId xmlns:p14="http://schemas.microsoft.com/office/powerpoint/2010/main" val="3863577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5"/>
          </p:nvPr>
        </p:nvSpPr>
        <p:spPr/>
        <p:txBody>
          <a:bodyPr/>
          <a:lstStyle/>
          <a:p>
            <a:fld id="{05C9107C-38AD-4C6B-B4B6-3F33A8F10634}" type="slidenum">
              <a:rPr lang="nl-NL" smtClean="0"/>
              <a:pPr/>
              <a:t>9</a:t>
            </a:fld>
            <a:endParaRPr lang="nl-NL"/>
          </a:p>
        </p:txBody>
      </p:sp>
    </p:spTree>
    <p:extLst>
      <p:ext uri="{BB962C8B-B14F-4D97-AF65-F5344CB8AC3E}">
        <p14:creationId xmlns:p14="http://schemas.microsoft.com/office/powerpoint/2010/main" val="2714391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p>
            <a:fld id="{BFDEE02F-7ED4-4B0B-89D9-EFEC4B59ACAF}" type="datetime1">
              <a:rPr lang="nl-NL" smtClean="0"/>
              <a:t>13-4-2021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B7CE806-3C75-4467-9B5E-07593ACEB127}"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F5D89CC-8950-4BCE-9931-227A287334D2}" type="datetime1">
              <a:rPr lang="nl-NL" smtClean="0"/>
              <a:t>13-4-2021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B7CE806-3C75-4467-9B5E-07593ACEB127}"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D38334A1-38AA-42A5-975E-E69EA4B19D7E}" type="datetime1">
              <a:rPr lang="nl-NL" smtClean="0"/>
              <a:t>13-4-2021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B7CE806-3C75-4467-9B5E-07593ACEB127}" type="slidenum">
              <a:rPr lang="nl-NL" smtClean="0"/>
              <a:pPr/>
              <a:t>‹nr.›</a:t>
            </a:fld>
            <a:endParaRPr lang="nl-N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di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3131840" y="3573016"/>
            <a:ext cx="5756176" cy="1181993"/>
          </a:xfrm>
        </p:spPr>
        <p:txBody>
          <a:bodyPr anchor="b">
            <a:normAutofit/>
          </a:bodyPr>
          <a:lstStyle>
            <a:lvl1pPr algn="r">
              <a:defRPr sz="3200" cap="all" baseline="0">
                <a:solidFill>
                  <a:srgbClr val="DCDCC8"/>
                </a:solidFill>
              </a:defRPr>
            </a:lvl1pPr>
          </a:lstStyle>
          <a:p>
            <a:r>
              <a:rPr lang="nl-NL"/>
              <a:t>Klik om de stijl te bewerken</a:t>
            </a:r>
            <a:endParaRPr lang="nl-BE" dirty="0"/>
          </a:p>
        </p:txBody>
      </p:sp>
      <p:sp>
        <p:nvSpPr>
          <p:cNvPr id="3" name="Ondertitel 2"/>
          <p:cNvSpPr>
            <a:spLocks noGrp="1"/>
          </p:cNvSpPr>
          <p:nvPr>
            <p:ph type="subTitle" idx="1"/>
          </p:nvPr>
        </p:nvSpPr>
        <p:spPr>
          <a:xfrm>
            <a:off x="3131840" y="4725144"/>
            <a:ext cx="5752728" cy="1129680"/>
          </a:xfrm>
        </p:spPr>
        <p:txBody>
          <a:bodyPr>
            <a:normAutofit/>
          </a:bodyPr>
          <a:lstStyle>
            <a:lvl1pPr marL="0" indent="0" algn="r">
              <a:buNone/>
              <a:defRPr sz="2400" b="1">
                <a:solidFill>
                  <a:srgbClr val="ACD38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BE" dirty="0"/>
          </a:p>
        </p:txBody>
      </p:sp>
      <p:sp>
        <p:nvSpPr>
          <p:cNvPr id="4" name="Tijdelijke aanduiding voor afbeelding 2"/>
          <p:cNvSpPr>
            <a:spLocks noGrp="1"/>
          </p:cNvSpPr>
          <p:nvPr>
            <p:ph type="pic" idx="10"/>
          </p:nvPr>
        </p:nvSpPr>
        <p:spPr>
          <a:xfrm>
            <a:off x="3096000" y="0"/>
            <a:ext cx="5824800" cy="3380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3ED70AE7-61D3-485D-BCBF-9BC0433B1760}" type="datetime1">
              <a:rPr lang="nl-NL" smtClean="0"/>
              <a:t>13-4-2021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B7CE806-3C75-4467-9B5E-07593ACEB127}"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D7F19F66-5668-45D6-9566-F7789B8D00C1}" type="datetime1">
              <a:rPr lang="nl-NL" smtClean="0"/>
              <a:t>13-4-2021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B7CE806-3C75-4467-9B5E-07593ACEB127}"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2E21503F-A305-4674-B87D-07AB402E0AC4}" type="datetime1">
              <a:rPr lang="nl-NL" smtClean="0"/>
              <a:t>13-4-2021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B7CE806-3C75-4467-9B5E-07593ACEB127}"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00CE9D44-A68E-4131-893F-73647929EF77}" type="datetime1">
              <a:rPr lang="nl-NL" smtClean="0"/>
              <a:t>13-4-2021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B7CE806-3C75-4467-9B5E-07593ACEB127}"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9C9E89F7-CD6E-4385-8B68-9A2795C1D7C5}" type="datetime1">
              <a:rPr lang="nl-NL" smtClean="0"/>
              <a:t>13-4-2021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B7CE806-3C75-4467-9B5E-07593ACEB127}"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DE6C0D0-D85A-4638-8AD7-2A90F7A7D3BF}" type="datetime1">
              <a:rPr lang="nl-NL" smtClean="0"/>
              <a:t>13-4-2021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B7CE806-3C75-4467-9B5E-07593ACEB127}"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CF109E8-ED6E-4CC9-AB64-FBBFF30A9BCE}" type="datetime1">
              <a:rPr lang="nl-NL" smtClean="0"/>
              <a:t>13-4-2021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B7CE806-3C75-4467-9B5E-07593ACEB127}"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E8BCA2DF-C2A9-4C87-A933-3BBD32C11573}" type="datetime1">
              <a:rPr lang="nl-NL" smtClean="0"/>
              <a:t>13-4-2021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B7CE806-3C75-4467-9B5E-07593ACEB127}"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EB6479-74FF-4D73-985C-B61569ACF362}" type="datetime1">
              <a:rPr lang="nl-NL" smtClean="0"/>
              <a:t>13-4-2021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7CE806-3C75-4467-9B5E-07593ACEB127}"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131840" y="3573016"/>
            <a:ext cx="5756176" cy="1181993"/>
          </a:xfrm>
        </p:spPr>
        <p:txBody>
          <a:bodyPr anchor="b">
            <a:normAutofit/>
          </a:bodyPr>
          <a:lstStyle/>
          <a:p>
            <a:r>
              <a:rPr lang="nl-BE" dirty="0"/>
              <a:t>Actualisatie masterplan gemeentelijk patrimonium</a:t>
            </a:r>
          </a:p>
        </p:txBody>
      </p:sp>
      <p:sp>
        <p:nvSpPr>
          <p:cNvPr id="3" name="Ondertitel 2"/>
          <p:cNvSpPr>
            <a:spLocks noGrp="1"/>
          </p:cNvSpPr>
          <p:nvPr>
            <p:ph type="subTitle" idx="1"/>
          </p:nvPr>
        </p:nvSpPr>
        <p:spPr>
          <a:xfrm>
            <a:off x="3131840" y="4725144"/>
            <a:ext cx="5752728" cy="1129680"/>
          </a:xfrm>
        </p:spPr>
        <p:txBody>
          <a:bodyPr>
            <a:normAutofit/>
          </a:bodyPr>
          <a:lstStyle/>
          <a:p>
            <a:r>
              <a:rPr lang="nl-BE" dirty="0"/>
              <a:t>Lokaal bestuur Sint-Pieters-Leeuw</a:t>
            </a:r>
          </a:p>
          <a:p>
            <a:r>
              <a:rPr lang="nl-BE"/>
              <a:t>Raadscommissie woensdag 31 </a:t>
            </a:r>
            <a:r>
              <a:rPr lang="nl-BE" dirty="0"/>
              <a:t>maart 2021</a:t>
            </a:r>
          </a:p>
        </p:txBody>
      </p:sp>
    </p:spTree>
    <p:extLst>
      <p:ext uri="{BB962C8B-B14F-4D97-AF65-F5344CB8AC3E}">
        <p14:creationId xmlns:p14="http://schemas.microsoft.com/office/powerpoint/2010/main" val="3960918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71AD-9EA5-41FA-8CFF-6DB517FB6BDA}"/>
              </a:ext>
            </a:extLst>
          </p:cNvPr>
          <p:cNvSpPr>
            <a:spLocks noGrp="1"/>
          </p:cNvSpPr>
          <p:nvPr>
            <p:ph type="title"/>
          </p:nvPr>
        </p:nvSpPr>
        <p:spPr/>
        <p:txBody>
          <a:bodyPr>
            <a:normAutofit fontScale="90000"/>
          </a:bodyPr>
          <a:lstStyle/>
          <a:p>
            <a:pPr algn="l"/>
            <a:r>
              <a:rPr lang="nl-NL" dirty="0"/>
              <a:t>Rink (pastorie, academie, bibliotheek)</a:t>
            </a:r>
            <a:endParaRPr lang="nl-BE" dirty="0"/>
          </a:p>
        </p:txBody>
      </p:sp>
      <p:sp>
        <p:nvSpPr>
          <p:cNvPr id="3" name="Tijdelijke aanduiding voor dianummer 2">
            <a:extLst>
              <a:ext uri="{FF2B5EF4-FFF2-40B4-BE49-F238E27FC236}">
                <a16:creationId xmlns:a16="http://schemas.microsoft.com/office/drawing/2014/main" id="{1712ED48-51A9-4D55-BA13-A14E986C0D2A}"/>
              </a:ext>
            </a:extLst>
          </p:cNvPr>
          <p:cNvSpPr>
            <a:spLocks noGrp="1"/>
          </p:cNvSpPr>
          <p:nvPr>
            <p:ph type="sldNum" sz="quarter" idx="12"/>
          </p:nvPr>
        </p:nvSpPr>
        <p:spPr/>
        <p:txBody>
          <a:bodyPr/>
          <a:lstStyle/>
          <a:p>
            <a:fld id="{4B7CE806-3C75-4467-9B5E-07593ACEB127}" type="slidenum">
              <a:rPr lang="nl-NL" smtClean="0"/>
              <a:pPr/>
              <a:t>10</a:t>
            </a:fld>
            <a:endParaRPr lang="nl-NL"/>
          </a:p>
        </p:txBody>
      </p:sp>
      <p:sp>
        <p:nvSpPr>
          <p:cNvPr id="4" name="Tekstvak 3">
            <a:extLst>
              <a:ext uri="{FF2B5EF4-FFF2-40B4-BE49-F238E27FC236}">
                <a16:creationId xmlns:a16="http://schemas.microsoft.com/office/drawing/2014/main" id="{9498B675-967D-4D63-ACD7-48F262883917}"/>
              </a:ext>
            </a:extLst>
          </p:cNvPr>
          <p:cNvSpPr txBox="1"/>
          <p:nvPr/>
        </p:nvSpPr>
        <p:spPr>
          <a:xfrm>
            <a:off x="534380" y="1700808"/>
            <a:ext cx="8152420" cy="2864567"/>
          </a:xfrm>
          <a:prstGeom prst="rect">
            <a:avLst/>
          </a:prstGeom>
          <a:noFill/>
        </p:spPr>
        <p:txBody>
          <a:bodyPr wrap="square" rtlCol="0">
            <a:spAutoFit/>
          </a:bodyPr>
          <a:lstStyle/>
          <a:p>
            <a:pPr>
              <a:lnSpc>
                <a:spcPct val="150000"/>
              </a:lnSpc>
              <a:spcBef>
                <a:spcPts val="600"/>
              </a:spcBef>
            </a:pPr>
            <a:r>
              <a:rPr lang="nl-NL" sz="2400" dirty="0">
                <a:latin typeface="Verdana" panose="020B0604030504040204" pitchFamily="34" charset="0"/>
                <a:ea typeface="Verdana" panose="020B0604030504040204" pitchFamily="34" charset="0"/>
              </a:rPr>
              <a:t>Huidige </a:t>
            </a:r>
            <a:r>
              <a:rPr lang="nl-NL" sz="2400" b="1" dirty="0">
                <a:latin typeface="Verdana" panose="020B0604030504040204" pitchFamily="34" charset="0"/>
                <a:ea typeface="Verdana" panose="020B0604030504040204" pitchFamily="34" charset="0"/>
              </a:rPr>
              <a:t>bibliotheek</a:t>
            </a:r>
            <a:r>
              <a:rPr lang="nl-NL" sz="2400" dirty="0">
                <a:latin typeface="Verdana" panose="020B0604030504040204" pitchFamily="34" charset="0"/>
                <a:ea typeface="Verdana" panose="020B0604030504040204" pitchFamily="34" charset="0"/>
              </a:rPr>
              <a:t>gebouw:</a:t>
            </a:r>
          </a:p>
          <a:p>
            <a:pPr>
              <a:lnSpc>
                <a:spcPct val="150000"/>
              </a:lnSpc>
              <a:spcBef>
                <a:spcPts val="600"/>
              </a:spcBef>
            </a:pPr>
            <a:r>
              <a:rPr lang="nl-NL" sz="2400" dirty="0">
                <a:latin typeface="Verdana" panose="020B0604030504040204" pitchFamily="34" charset="0"/>
                <a:ea typeface="Verdana" panose="020B0604030504040204" pitchFamily="34" charset="0"/>
              </a:rPr>
              <a:t>Het archief en de ontvangstruimte voor de parochie/kerkfabriek, indien mogelijk integreren op de eerste verdieping, bij voorkeur met een aparte toegang.</a:t>
            </a:r>
            <a:endParaRPr lang="nl-BE"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64343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71AD-9EA5-41FA-8CFF-6DB517FB6BDA}"/>
              </a:ext>
            </a:extLst>
          </p:cNvPr>
          <p:cNvSpPr>
            <a:spLocks noGrp="1"/>
          </p:cNvSpPr>
          <p:nvPr>
            <p:ph type="title"/>
          </p:nvPr>
        </p:nvSpPr>
        <p:spPr/>
        <p:txBody>
          <a:bodyPr>
            <a:normAutofit fontScale="90000"/>
          </a:bodyPr>
          <a:lstStyle/>
          <a:p>
            <a:pPr algn="l"/>
            <a:r>
              <a:rPr lang="nl-NL" dirty="0"/>
              <a:t>Rink (pastorie, academie, bibliotheek)</a:t>
            </a:r>
            <a:endParaRPr lang="nl-BE" dirty="0"/>
          </a:p>
        </p:txBody>
      </p:sp>
      <p:sp>
        <p:nvSpPr>
          <p:cNvPr id="3" name="Tijdelijke aanduiding voor dianummer 2">
            <a:extLst>
              <a:ext uri="{FF2B5EF4-FFF2-40B4-BE49-F238E27FC236}">
                <a16:creationId xmlns:a16="http://schemas.microsoft.com/office/drawing/2014/main" id="{1712ED48-51A9-4D55-BA13-A14E986C0D2A}"/>
              </a:ext>
            </a:extLst>
          </p:cNvPr>
          <p:cNvSpPr>
            <a:spLocks noGrp="1"/>
          </p:cNvSpPr>
          <p:nvPr>
            <p:ph type="sldNum" sz="quarter" idx="12"/>
          </p:nvPr>
        </p:nvSpPr>
        <p:spPr/>
        <p:txBody>
          <a:bodyPr/>
          <a:lstStyle/>
          <a:p>
            <a:fld id="{4B7CE806-3C75-4467-9B5E-07593ACEB127}" type="slidenum">
              <a:rPr lang="nl-NL" smtClean="0"/>
              <a:pPr/>
              <a:t>11</a:t>
            </a:fld>
            <a:endParaRPr lang="nl-NL"/>
          </a:p>
        </p:txBody>
      </p:sp>
      <p:sp>
        <p:nvSpPr>
          <p:cNvPr id="4" name="Tekstvak 3">
            <a:extLst>
              <a:ext uri="{FF2B5EF4-FFF2-40B4-BE49-F238E27FC236}">
                <a16:creationId xmlns:a16="http://schemas.microsoft.com/office/drawing/2014/main" id="{9498B675-967D-4D63-ACD7-48F262883917}"/>
              </a:ext>
            </a:extLst>
          </p:cNvPr>
          <p:cNvSpPr txBox="1"/>
          <p:nvPr/>
        </p:nvSpPr>
        <p:spPr>
          <a:xfrm>
            <a:off x="495790" y="1417638"/>
            <a:ext cx="8152420" cy="4680448"/>
          </a:xfrm>
          <a:prstGeom prst="rect">
            <a:avLst/>
          </a:prstGeom>
          <a:noFill/>
        </p:spPr>
        <p:txBody>
          <a:bodyPr wrap="square" rtlCol="0">
            <a:spAutoFit/>
          </a:bodyPr>
          <a:lstStyle/>
          <a:p>
            <a:pPr>
              <a:lnSpc>
                <a:spcPct val="150000"/>
              </a:lnSpc>
              <a:spcBef>
                <a:spcPts val="600"/>
              </a:spcBef>
            </a:pPr>
            <a:r>
              <a:rPr lang="nl-NL" sz="2400" dirty="0">
                <a:latin typeface="Verdana" panose="020B0604030504040204" pitchFamily="34" charset="0"/>
                <a:ea typeface="Verdana" panose="020B0604030504040204" pitchFamily="34" charset="0"/>
              </a:rPr>
              <a:t>Huidige </a:t>
            </a:r>
            <a:r>
              <a:rPr lang="nl-NL" sz="2400" b="1" dirty="0">
                <a:latin typeface="Verdana" panose="020B0604030504040204" pitchFamily="34" charset="0"/>
                <a:ea typeface="Verdana" panose="020B0604030504040204" pitchFamily="34" charset="0"/>
              </a:rPr>
              <a:t>bibliotheek</a:t>
            </a:r>
            <a:r>
              <a:rPr lang="nl-NL" sz="2400" dirty="0">
                <a:latin typeface="Verdana" panose="020B0604030504040204" pitchFamily="34" charset="0"/>
                <a:ea typeface="Verdana" panose="020B0604030504040204" pitchFamily="34" charset="0"/>
              </a:rPr>
              <a:t>gebouw:</a:t>
            </a:r>
          </a:p>
          <a:p>
            <a:pPr>
              <a:lnSpc>
                <a:spcPct val="150000"/>
              </a:lnSpc>
              <a:spcBef>
                <a:spcPts val="600"/>
              </a:spcBef>
            </a:pPr>
            <a:r>
              <a:rPr lang="nl-NL" sz="2400" dirty="0">
                <a:latin typeface="Verdana" panose="020B0604030504040204" pitchFamily="34" charset="0"/>
                <a:ea typeface="Verdana" panose="020B0604030504040204" pitchFamily="34" charset="0"/>
              </a:rPr>
              <a:t>Op het gelijkvloers: één grote ruimte voor allerhande Pop-Up-initiatieven, zowel van onze eigen diensten, verenigingen, handelaars als privé personen. Ook de repetitie van de lokale fanfare kan een Pop-Up-gebeuren zijn.</a:t>
            </a:r>
            <a:endParaRPr lang="nl-BE" sz="2400" dirty="0">
              <a:latin typeface="Verdana" panose="020B0604030504040204" pitchFamily="34" charset="0"/>
              <a:ea typeface="Verdana" panose="020B0604030504040204" pitchFamily="34" charset="0"/>
            </a:endParaRPr>
          </a:p>
          <a:p>
            <a:pPr>
              <a:lnSpc>
                <a:spcPct val="150000"/>
              </a:lnSpc>
              <a:spcBef>
                <a:spcPts val="1200"/>
              </a:spcBef>
            </a:pPr>
            <a:r>
              <a:rPr lang="nl-NL" sz="2400" dirty="0">
                <a:latin typeface="Verdana" panose="020B0604030504040204" pitchFamily="34" charset="0"/>
                <a:ea typeface="Verdana" panose="020B0604030504040204" pitchFamily="34" charset="0"/>
              </a:rPr>
              <a:t>We zien “de koterijen” rond het gebouw als af te breken onderdelen.</a:t>
            </a:r>
            <a:endParaRPr lang="nl-BE"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66045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71AD-9EA5-41FA-8CFF-6DB517FB6BDA}"/>
              </a:ext>
            </a:extLst>
          </p:cNvPr>
          <p:cNvSpPr>
            <a:spLocks noGrp="1"/>
          </p:cNvSpPr>
          <p:nvPr>
            <p:ph type="title"/>
          </p:nvPr>
        </p:nvSpPr>
        <p:spPr/>
        <p:txBody>
          <a:bodyPr>
            <a:normAutofit fontScale="90000"/>
          </a:bodyPr>
          <a:lstStyle/>
          <a:p>
            <a:pPr algn="l"/>
            <a:r>
              <a:rPr lang="nl-NL" dirty="0"/>
              <a:t>Site </a:t>
            </a:r>
            <a:r>
              <a:rPr lang="nl-NL" dirty="0" err="1"/>
              <a:t>Negenhof</a:t>
            </a:r>
            <a:r>
              <a:rPr lang="nl-NL" dirty="0"/>
              <a:t> (LDC </a:t>
            </a:r>
            <a:r>
              <a:rPr lang="nl-NL" dirty="0" err="1"/>
              <a:t>Negenhof</a:t>
            </a:r>
            <a:r>
              <a:rPr lang="nl-NL" dirty="0"/>
              <a:t>, bibliotheekfiliaal, pastorie)</a:t>
            </a:r>
            <a:endParaRPr lang="nl-BE" dirty="0"/>
          </a:p>
        </p:txBody>
      </p:sp>
      <p:sp>
        <p:nvSpPr>
          <p:cNvPr id="3" name="Tijdelijke aanduiding voor dianummer 2">
            <a:extLst>
              <a:ext uri="{FF2B5EF4-FFF2-40B4-BE49-F238E27FC236}">
                <a16:creationId xmlns:a16="http://schemas.microsoft.com/office/drawing/2014/main" id="{1712ED48-51A9-4D55-BA13-A14E986C0D2A}"/>
              </a:ext>
            </a:extLst>
          </p:cNvPr>
          <p:cNvSpPr>
            <a:spLocks noGrp="1"/>
          </p:cNvSpPr>
          <p:nvPr>
            <p:ph type="sldNum" sz="quarter" idx="12"/>
          </p:nvPr>
        </p:nvSpPr>
        <p:spPr/>
        <p:txBody>
          <a:bodyPr/>
          <a:lstStyle/>
          <a:p>
            <a:fld id="{4B7CE806-3C75-4467-9B5E-07593ACEB127}" type="slidenum">
              <a:rPr lang="nl-NL" smtClean="0"/>
              <a:pPr/>
              <a:t>12</a:t>
            </a:fld>
            <a:endParaRPr lang="nl-NL"/>
          </a:p>
        </p:txBody>
      </p:sp>
      <p:sp>
        <p:nvSpPr>
          <p:cNvPr id="4" name="Tekstvak 3">
            <a:extLst>
              <a:ext uri="{FF2B5EF4-FFF2-40B4-BE49-F238E27FC236}">
                <a16:creationId xmlns:a16="http://schemas.microsoft.com/office/drawing/2014/main" id="{9498B675-967D-4D63-ACD7-48F262883917}"/>
              </a:ext>
            </a:extLst>
          </p:cNvPr>
          <p:cNvSpPr txBox="1"/>
          <p:nvPr/>
        </p:nvSpPr>
        <p:spPr>
          <a:xfrm>
            <a:off x="534380" y="1916832"/>
            <a:ext cx="7998060" cy="3883179"/>
          </a:xfrm>
          <a:prstGeom prst="rect">
            <a:avLst/>
          </a:prstGeom>
          <a:noFill/>
        </p:spPr>
        <p:txBody>
          <a:bodyPr wrap="square" rtlCol="0">
            <a:spAutoFit/>
          </a:bodyPr>
          <a:lstStyle/>
          <a:p>
            <a:pPr>
              <a:lnSpc>
                <a:spcPct val="150000"/>
              </a:lnSpc>
              <a:spcBef>
                <a:spcPts val="600"/>
              </a:spcBef>
              <a:spcAft>
                <a:spcPts val="600"/>
              </a:spcAft>
            </a:pPr>
            <a:r>
              <a:rPr lang="nl-NL" sz="2800" dirty="0">
                <a:latin typeface="Verdana" panose="020B0604030504040204" pitchFamily="34" charset="0"/>
                <a:ea typeface="Verdana" panose="020B0604030504040204" pitchFamily="34" charset="0"/>
              </a:rPr>
              <a:t>Een mogelijke aankoop van de pastorie Negenmanneke biedt mogelijkheden en kansen om de volledige site te herdenken, daarbij ook rekening houdend dat na de realisatie van het WSC het bibliotheekfiliaal de site zal verlaten. </a:t>
            </a:r>
            <a:endParaRPr lang="nl-BE"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57804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71AD-9EA5-41FA-8CFF-6DB517FB6BDA}"/>
              </a:ext>
            </a:extLst>
          </p:cNvPr>
          <p:cNvSpPr>
            <a:spLocks noGrp="1"/>
          </p:cNvSpPr>
          <p:nvPr>
            <p:ph type="title"/>
          </p:nvPr>
        </p:nvSpPr>
        <p:spPr/>
        <p:txBody>
          <a:bodyPr>
            <a:normAutofit fontScale="90000"/>
          </a:bodyPr>
          <a:lstStyle/>
          <a:p>
            <a:pPr algn="l"/>
            <a:r>
              <a:rPr lang="nl-NL" dirty="0"/>
              <a:t>Site </a:t>
            </a:r>
            <a:r>
              <a:rPr lang="nl-NL" dirty="0" err="1"/>
              <a:t>Negenhof</a:t>
            </a:r>
            <a:r>
              <a:rPr lang="nl-NL" dirty="0"/>
              <a:t> (LDC </a:t>
            </a:r>
            <a:r>
              <a:rPr lang="nl-NL" dirty="0" err="1"/>
              <a:t>Negenhof</a:t>
            </a:r>
            <a:r>
              <a:rPr lang="nl-NL" dirty="0"/>
              <a:t>, bibliotheekfiliaal, pastorie)</a:t>
            </a:r>
            <a:endParaRPr lang="nl-BE" dirty="0"/>
          </a:p>
        </p:txBody>
      </p:sp>
      <p:sp>
        <p:nvSpPr>
          <p:cNvPr id="3" name="Tijdelijke aanduiding voor dianummer 2">
            <a:extLst>
              <a:ext uri="{FF2B5EF4-FFF2-40B4-BE49-F238E27FC236}">
                <a16:creationId xmlns:a16="http://schemas.microsoft.com/office/drawing/2014/main" id="{1712ED48-51A9-4D55-BA13-A14E986C0D2A}"/>
              </a:ext>
            </a:extLst>
          </p:cNvPr>
          <p:cNvSpPr>
            <a:spLocks noGrp="1"/>
          </p:cNvSpPr>
          <p:nvPr>
            <p:ph type="sldNum" sz="quarter" idx="12"/>
          </p:nvPr>
        </p:nvSpPr>
        <p:spPr/>
        <p:txBody>
          <a:bodyPr/>
          <a:lstStyle/>
          <a:p>
            <a:fld id="{4B7CE806-3C75-4467-9B5E-07593ACEB127}" type="slidenum">
              <a:rPr lang="nl-NL" smtClean="0"/>
              <a:pPr/>
              <a:t>13</a:t>
            </a:fld>
            <a:endParaRPr lang="nl-NL"/>
          </a:p>
        </p:txBody>
      </p:sp>
      <p:sp>
        <p:nvSpPr>
          <p:cNvPr id="4" name="Tekstvak 3">
            <a:extLst>
              <a:ext uri="{FF2B5EF4-FFF2-40B4-BE49-F238E27FC236}">
                <a16:creationId xmlns:a16="http://schemas.microsoft.com/office/drawing/2014/main" id="{9498B675-967D-4D63-ACD7-48F262883917}"/>
              </a:ext>
            </a:extLst>
          </p:cNvPr>
          <p:cNvSpPr txBox="1"/>
          <p:nvPr/>
        </p:nvSpPr>
        <p:spPr>
          <a:xfrm>
            <a:off x="457200" y="1433481"/>
            <a:ext cx="7998060" cy="4837286"/>
          </a:xfrm>
          <a:prstGeom prst="rect">
            <a:avLst/>
          </a:prstGeom>
          <a:noFill/>
        </p:spPr>
        <p:txBody>
          <a:bodyPr wrap="square" rtlCol="0">
            <a:spAutoFit/>
          </a:bodyPr>
          <a:lstStyle/>
          <a:p>
            <a:pPr>
              <a:lnSpc>
                <a:spcPct val="150000"/>
              </a:lnSpc>
              <a:spcBef>
                <a:spcPts val="600"/>
              </a:spcBef>
              <a:spcAft>
                <a:spcPts val="600"/>
              </a:spcAft>
            </a:pPr>
            <a:r>
              <a:rPr lang="nl-NL" sz="2800" dirty="0">
                <a:latin typeface="Verdana" panose="020B0604030504040204" pitchFamily="34" charset="0"/>
                <a:ea typeface="Verdana" panose="020B0604030504040204" pitchFamily="34" charset="0"/>
              </a:rPr>
              <a:t>Deze legislatuur: ontwerpfase voor de volledige site. </a:t>
            </a:r>
          </a:p>
          <a:p>
            <a:pPr>
              <a:lnSpc>
                <a:spcPct val="150000"/>
              </a:lnSpc>
              <a:spcBef>
                <a:spcPts val="600"/>
              </a:spcBef>
              <a:spcAft>
                <a:spcPts val="600"/>
              </a:spcAft>
            </a:pPr>
            <a:r>
              <a:rPr lang="nl-NL" sz="2800" dirty="0">
                <a:latin typeface="Verdana" panose="020B0604030504040204" pitchFamily="34" charset="0"/>
                <a:ea typeface="Verdana" panose="020B0604030504040204" pitchFamily="34" charset="0"/>
              </a:rPr>
              <a:t>Uitgangspunt: LDC langs de straatkant voorzien (ingang </a:t>
            </a:r>
            <a:r>
              <a:rPr lang="nl-NL" sz="2800" dirty="0" err="1">
                <a:latin typeface="Verdana" panose="020B0604030504040204" pitchFamily="34" charset="0"/>
                <a:ea typeface="Verdana" panose="020B0604030504040204" pitchFamily="34" charset="0"/>
              </a:rPr>
              <a:t>Negenhof</a:t>
            </a:r>
            <a:r>
              <a:rPr lang="nl-NL" sz="2800" dirty="0">
                <a:latin typeface="Verdana" panose="020B0604030504040204" pitchFamily="34" charset="0"/>
                <a:ea typeface="Verdana" panose="020B0604030504040204" pitchFamily="34" charset="0"/>
              </a:rPr>
              <a:t>, bibliotheek, pastorie) en achteraan ontharden </a:t>
            </a:r>
            <a:r>
              <a:rPr lang="nl-NL" sz="2800" dirty="0">
                <a:latin typeface="Century Gothic" panose="020B0502020202020204" pitchFamily="34" charset="0"/>
                <a:ea typeface="Verdana" panose="020B0604030504040204" pitchFamily="34" charset="0"/>
              </a:rPr>
              <a:t>→ </a:t>
            </a:r>
            <a:r>
              <a:rPr lang="nl-NL" sz="2800" dirty="0">
                <a:latin typeface="Verdana" panose="020B0604030504040204" pitchFamily="34" charset="0"/>
                <a:ea typeface="Verdana" panose="020B0604030504040204" pitchFamily="34" charset="0"/>
              </a:rPr>
              <a:t>inrichten als tuin LDC. </a:t>
            </a:r>
          </a:p>
          <a:p>
            <a:pPr>
              <a:lnSpc>
                <a:spcPct val="150000"/>
              </a:lnSpc>
              <a:spcBef>
                <a:spcPts val="600"/>
              </a:spcBef>
              <a:spcAft>
                <a:spcPts val="600"/>
              </a:spcAft>
            </a:pPr>
            <a:r>
              <a:rPr lang="nl-NL" sz="2800" dirty="0">
                <a:latin typeface="Verdana" panose="020B0604030504040204" pitchFamily="34" charset="0"/>
                <a:ea typeface="Verdana" panose="020B0604030504040204" pitchFamily="34" charset="0"/>
              </a:rPr>
              <a:t>Uitvoering: bestuursperiode 2025-2030.</a:t>
            </a:r>
            <a:endParaRPr lang="nl-BE"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924858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71AD-9EA5-41FA-8CFF-6DB517FB6BDA}"/>
              </a:ext>
            </a:extLst>
          </p:cNvPr>
          <p:cNvSpPr>
            <a:spLocks noGrp="1"/>
          </p:cNvSpPr>
          <p:nvPr>
            <p:ph type="title"/>
          </p:nvPr>
        </p:nvSpPr>
        <p:spPr/>
        <p:txBody>
          <a:bodyPr>
            <a:normAutofit fontScale="90000"/>
          </a:bodyPr>
          <a:lstStyle/>
          <a:p>
            <a:pPr algn="l"/>
            <a:r>
              <a:rPr lang="nl-NL" dirty="0"/>
              <a:t>Site </a:t>
            </a:r>
            <a:r>
              <a:rPr lang="nl-NL" dirty="0" err="1"/>
              <a:t>Negenhof</a:t>
            </a:r>
            <a:r>
              <a:rPr lang="nl-NL" dirty="0"/>
              <a:t> (LDC </a:t>
            </a:r>
            <a:r>
              <a:rPr lang="nl-NL" dirty="0" err="1"/>
              <a:t>Negenhof</a:t>
            </a:r>
            <a:r>
              <a:rPr lang="nl-NL" dirty="0"/>
              <a:t>, bibliotheekfiliaal, pastorie)</a:t>
            </a:r>
            <a:endParaRPr lang="nl-BE" dirty="0"/>
          </a:p>
        </p:txBody>
      </p:sp>
      <p:sp>
        <p:nvSpPr>
          <p:cNvPr id="3" name="Tijdelijke aanduiding voor dianummer 2">
            <a:extLst>
              <a:ext uri="{FF2B5EF4-FFF2-40B4-BE49-F238E27FC236}">
                <a16:creationId xmlns:a16="http://schemas.microsoft.com/office/drawing/2014/main" id="{1712ED48-51A9-4D55-BA13-A14E986C0D2A}"/>
              </a:ext>
            </a:extLst>
          </p:cNvPr>
          <p:cNvSpPr>
            <a:spLocks noGrp="1"/>
          </p:cNvSpPr>
          <p:nvPr>
            <p:ph type="sldNum" sz="quarter" idx="12"/>
          </p:nvPr>
        </p:nvSpPr>
        <p:spPr/>
        <p:txBody>
          <a:bodyPr/>
          <a:lstStyle/>
          <a:p>
            <a:fld id="{4B7CE806-3C75-4467-9B5E-07593ACEB127}" type="slidenum">
              <a:rPr lang="nl-NL" smtClean="0"/>
              <a:pPr/>
              <a:t>14</a:t>
            </a:fld>
            <a:endParaRPr lang="nl-NL"/>
          </a:p>
        </p:txBody>
      </p:sp>
      <p:sp>
        <p:nvSpPr>
          <p:cNvPr id="4" name="Tekstvak 3">
            <a:extLst>
              <a:ext uri="{FF2B5EF4-FFF2-40B4-BE49-F238E27FC236}">
                <a16:creationId xmlns:a16="http://schemas.microsoft.com/office/drawing/2014/main" id="{9498B675-967D-4D63-ACD7-48F262883917}"/>
              </a:ext>
            </a:extLst>
          </p:cNvPr>
          <p:cNvSpPr txBox="1"/>
          <p:nvPr/>
        </p:nvSpPr>
        <p:spPr>
          <a:xfrm>
            <a:off x="485275" y="1545295"/>
            <a:ext cx="7998060" cy="4683398"/>
          </a:xfrm>
          <a:prstGeom prst="rect">
            <a:avLst/>
          </a:prstGeom>
          <a:noFill/>
        </p:spPr>
        <p:txBody>
          <a:bodyPr wrap="square" rtlCol="0">
            <a:spAutoFit/>
          </a:bodyPr>
          <a:lstStyle/>
          <a:p>
            <a:pPr>
              <a:lnSpc>
                <a:spcPct val="150000"/>
              </a:lnSpc>
              <a:spcBef>
                <a:spcPts val="600"/>
              </a:spcBef>
              <a:spcAft>
                <a:spcPts val="600"/>
              </a:spcAft>
            </a:pPr>
            <a:r>
              <a:rPr lang="nl-NL" sz="2800" dirty="0">
                <a:latin typeface="Verdana" panose="020B0604030504040204" pitchFamily="34" charset="0"/>
                <a:ea typeface="Verdana" panose="020B0604030504040204" pitchFamily="34" charset="0"/>
              </a:rPr>
              <a:t>In afwachting van de uitvoering willen we de pastorie inrichten tot doorgangswoning en/of noodwoning van het Sociaal Huis.</a:t>
            </a:r>
          </a:p>
          <a:p>
            <a:pPr>
              <a:lnSpc>
                <a:spcPct val="150000"/>
              </a:lnSpc>
              <a:spcBef>
                <a:spcPts val="600"/>
              </a:spcBef>
              <a:spcAft>
                <a:spcPts val="600"/>
              </a:spcAft>
            </a:pPr>
            <a:r>
              <a:rPr lang="nl-NL" sz="2800" dirty="0">
                <a:latin typeface="Verdana" panose="020B0604030504040204" pitchFamily="34" charset="0"/>
                <a:ea typeface="Verdana" panose="020B0604030504040204" pitchFamily="34" charset="0"/>
              </a:rPr>
              <a:t>Naar aanleiding van dit dossier, willen we graag een “technische hub” in Negenmanneke (ook in </a:t>
            </a:r>
            <a:r>
              <a:rPr lang="nl-NL" sz="2800" dirty="0" err="1">
                <a:latin typeface="Verdana" panose="020B0604030504040204" pitchFamily="34" charset="0"/>
                <a:ea typeface="Verdana" panose="020B0604030504040204" pitchFamily="34" charset="0"/>
              </a:rPr>
              <a:t>Zuun</a:t>
            </a:r>
            <a:r>
              <a:rPr lang="nl-NL" sz="2800" dirty="0">
                <a:latin typeface="Verdana" panose="020B0604030504040204" pitchFamily="34" charset="0"/>
                <a:ea typeface="Verdana" panose="020B0604030504040204" pitchFamily="34" charset="0"/>
              </a:rPr>
              <a:t> en Ruisbroek).</a:t>
            </a:r>
            <a:endParaRPr lang="nl-BE"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26447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71AD-9EA5-41FA-8CFF-6DB517FB6BDA}"/>
              </a:ext>
            </a:extLst>
          </p:cNvPr>
          <p:cNvSpPr>
            <a:spLocks noGrp="1"/>
          </p:cNvSpPr>
          <p:nvPr>
            <p:ph type="title"/>
          </p:nvPr>
        </p:nvSpPr>
        <p:spPr/>
        <p:txBody>
          <a:bodyPr>
            <a:normAutofit fontScale="90000"/>
          </a:bodyPr>
          <a:lstStyle/>
          <a:p>
            <a:pPr algn="l"/>
            <a:r>
              <a:rPr lang="nl-NL" dirty="0"/>
              <a:t>Site </a:t>
            </a:r>
            <a:r>
              <a:rPr lang="nl-NL" dirty="0" err="1"/>
              <a:t>Negenhof</a:t>
            </a:r>
            <a:r>
              <a:rPr lang="nl-NL" dirty="0"/>
              <a:t> (LDC </a:t>
            </a:r>
            <a:r>
              <a:rPr lang="nl-NL" dirty="0" err="1"/>
              <a:t>Negenhof</a:t>
            </a:r>
            <a:r>
              <a:rPr lang="nl-NL" dirty="0"/>
              <a:t>, bibliotheekfiliaal, pastorie)</a:t>
            </a:r>
            <a:endParaRPr lang="nl-BE" dirty="0"/>
          </a:p>
        </p:txBody>
      </p:sp>
      <p:sp>
        <p:nvSpPr>
          <p:cNvPr id="3" name="Tijdelijke aanduiding voor dianummer 2">
            <a:extLst>
              <a:ext uri="{FF2B5EF4-FFF2-40B4-BE49-F238E27FC236}">
                <a16:creationId xmlns:a16="http://schemas.microsoft.com/office/drawing/2014/main" id="{1712ED48-51A9-4D55-BA13-A14E986C0D2A}"/>
              </a:ext>
            </a:extLst>
          </p:cNvPr>
          <p:cNvSpPr>
            <a:spLocks noGrp="1"/>
          </p:cNvSpPr>
          <p:nvPr>
            <p:ph type="sldNum" sz="quarter" idx="12"/>
          </p:nvPr>
        </p:nvSpPr>
        <p:spPr/>
        <p:txBody>
          <a:bodyPr/>
          <a:lstStyle/>
          <a:p>
            <a:fld id="{4B7CE806-3C75-4467-9B5E-07593ACEB127}" type="slidenum">
              <a:rPr lang="nl-NL" smtClean="0"/>
              <a:pPr/>
              <a:t>15</a:t>
            </a:fld>
            <a:endParaRPr lang="nl-NL"/>
          </a:p>
        </p:txBody>
      </p:sp>
      <p:sp>
        <p:nvSpPr>
          <p:cNvPr id="4" name="Tekstvak 3">
            <a:extLst>
              <a:ext uri="{FF2B5EF4-FFF2-40B4-BE49-F238E27FC236}">
                <a16:creationId xmlns:a16="http://schemas.microsoft.com/office/drawing/2014/main" id="{9498B675-967D-4D63-ACD7-48F262883917}"/>
              </a:ext>
            </a:extLst>
          </p:cNvPr>
          <p:cNvSpPr txBox="1"/>
          <p:nvPr/>
        </p:nvSpPr>
        <p:spPr>
          <a:xfrm>
            <a:off x="572970" y="1484784"/>
            <a:ext cx="7998060" cy="4603504"/>
          </a:xfrm>
          <a:prstGeom prst="rect">
            <a:avLst/>
          </a:prstGeom>
          <a:noFill/>
        </p:spPr>
        <p:txBody>
          <a:bodyPr wrap="square" rtlCol="0">
            <a:spAutoFit/>
          </a:bodyPr>
          <a:lstStyle/>
          <a:p>
            <a:pPr>
              <a:lnSpc>
                <a:spcPct val="150000"/>
              </a:lnSpc>
              <a:spcBef>
                <a:spcPts val="600"/>
              </a:spcBef>
              <a:spcAft>
                <a:spcPts val="600"/>
              </a:spcAft>
            </a:pPr>
            <a:r>
              <a:rPr lang="nl-NL" sz="2400" dirty="0">
                <a:latin typeface="Verdana" panose="020B0604030504040204" pitchFamily="34" charset="0"/>
                <a:ea typeface="Verdana" panose="020B0604030504040204" pitchFamily="34" charset="0"/>
              </a:rPr>
              <a:t>Een technische hub bestaat uit een kleine opslagplaats (grootte van een kleine garage), waar de blazer-olifant en ander materiaal van de ploeg “openbaar domein” kan staan en ’s nachts opladen en waar onze arbeiders ’s middags kunnen lunchen. </a:t>
            </a:r>
          </a:p>
          <a:p>
            <a:pPr>
              <a:lnSpc>
                <a:spcPct val="150000"/>
              </a:lnSpc>
              <a:spcBef>
                <a:spcPts val="600"/>
              </a:spcBef>
              <a:spcAft>
                <a:spcPts val="600"/>
              </a:spcAft>
            </a:pPr>
            <a:r>
              <a:rPr lang="nl-NL" sz="2400" dirty="0">
                <a:latin typeface="Verdana" panose="020B0604030504040204" pitchFamily="34" charset="0"/>
                <a:ea typeface="Verdana" panose="020B0604030504040204" pitchFamily="34" charset="0"/>
              </a:rPr>
              <a:t>Doel = de vele verplaatsingen tijdens de werkdag verminderen en de efficiëntie verhogen.</a:t>
            </a:r>
            <a:endParaRPr lang="nl-BE"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87390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71AD-9EA5-41FA-8CFF-6DB517FB6BDA}"/>
              </a:ext>
            </a:extLst>
          </p:cNvPr>
          <p:cNvSpPr>
            <a:spLocks noGrp="1"/>
          </p:cNvSpPr>
          <p:nvPr>
            <p:ph type="title"/>
          </p:nvPr>
        </p:nvSpPr>
        <p:spPr/>
        <p:txBody>
          <a:bodyPr>
            <a:normAutofit/>
          </a:bodyPr>
          <a:lstStyle/>
          <a:p>
            <a:pPr algn="l"/>
            <a:r>
              <a:rPr lang="nl-NL" dirty="0"/>
              <a:t>Huis van het Kind</a:t>
            </a:r>
            <a:endParaRPr lang="nl-BE" dirty="0"/>
          </a:p>
        </p:txBody>
      </p:sp>
      <p:sp>
        <p:nvSpPr>
          <p:cNvPr id="3" name="Tijdelijke aanduiding voor dianummer 2">
            <a:extLst>
              <a:ext uri="{FF2B5EF4-FFF2-40B4-BE49-F238E27FC236}">
                <a16:creationId xmlns:a16="http://schemas.microsoft.com/office/drawing/2014/main" id="{1712ED48-51A9-4D55-BA13-A14E986C0D2A}"/>
              </a:ext>
            </a:extLst>
          </p:cNvPr>
          <p:cNvSpPr>
            <a:spLocks noGrp="1"/>
          </p:cNvSpPr>
          <p:nvPr>
            <p:ph type="sldNum" sz="quarter" idx="12"/>
          </p:nvPr>
        </p:nvSpPr>
        <p:spPr/>
        <p:txBody>
          <a:bodyPr/>
          <a:lstStyle/>
          <a:p>
            <a:fld id="{4B7CE806-3C75-4467-9B5E-07593ACEB127}" type="slidenum">
              <a:rPr lang="nl-NL" smtClean="0"/>
              <a:pPr/>
              <a:t>16</a:t>
            </a:fld>
            <a:endParaRPr lang="nl-NL"/>
          </a:p>
        </p:txBody>
      </p:sp>
      <p:sp>
        <p:nvSpPr>
          <p:cNvPr id="4" name="Tekstvak 3">
            <a:extLst>
              <a:ext uri="{FF2B5EF4-FFF2-40B4-BE49-F238E27FC236}">
                <a16:creationId xmlns:a16="http://schemas.microsoft.com/office/drawing/2014/main" id="{9498B675-967D-4D63-ACD7-48F262883917}"/>
              </a:ext>
            </a:extLst>
          </p:cNvPr>
          <p:cNvSpPr txBox="1"/>
          <p:nvPr/>
        </p:nvSpPr>
        <p:spPr>
          <a:xfrm>
            <a:off x="572970" y="2053478"/>
            <a:ext cx="7998060" cy="2098075"/>
          </a:xfrm>
          <a:prstGeom prst="rect">
            <a:avLst/>
          </a:prstGeom>
          <a:noFill/>
        </p:spPr>
        <p:txBody>
          <a:bodyPr wrap="square" rtlCol="0">
            <a:spAutoFit/>
          </a:bodyPr>
          <a:lstStyle/>
          <a:p>
            <a:pPr>
              <a:lnSpc>
                <a:spcPct val="150000"/>
              </a:lnSpc>
              <a:spcBef>
                <a:spcPts val="1200"/>
              </a:spcBef>
            </a:pPr>
            <a:r>
              <a:rPr lang="nl-NL" sz="2800" dirty="0">
                <a:latin typeface="Verdana" panose="020B0604030504040204" pitchFamily="34" charset="0"/>
                <a:ea typeface="Verdana" panose="020B0604030504040204" pitchFamily="34" charset="0"/>
              </a:rPr>
              <a:t>Uitbreiding van het Huis met ook inname 1</a:t>
            </a:r>
            <a:r>
              <a:rPr lang="nl-NL" sz="2800" baseline="30000" dirty="0">
                <a:latin typeface="Verdana" panose="020B0604030504040204" pitchFamily="34" charset="0"/>
                <a:ea typeface="Verdana" panose="020B0604030504040204" pitchFamily="34" charset="0"/>
              </a:rPr>
              <a:t>ste</a:t>
            </a:r>
            <a:r>
              <a:rPr lang="nl-NL" sz="2800" dirty="0">
                <a:latin typeface="Verdana" panose="020B0604030504040204" pitchFamily="34" charset="0"/>
                <a:ea typeface="Verdana" panose="020B0604030504040204" pitchFamily="34" charset="0"/>
              </a:rPr>
              <a:t> verdieping</a:t>
            </a:r>
            <a:endParaRPr lang="nl-BE" sz="2800" dirty="0">
              <a:latin typeface="Verdana" panose="020B0604030504040204" pitchFamily="34" charset="0"/>
              <a:ea typeface="Verdana" panose="020B0604030504040204" pitchFamily="34" charset="0"/>
            </a:endParaRPr>
          </a:p>
          <a:p>
            <a:pPr>
              <a:lnSpc>
                <a:spcPct val="150000"/>
              </a:lnSpc>
              <a:spcBef>
                <a:spcPts val="1200"/>
              </a:spcBef>
            </a:pPr>
            <a:r>
              <a:rPr lang="nl-NL" sz="2800" dirty="0">
                <a:latin typeface="Verdana" panose="020B0604030504040204" pitchFamily="34" charset="0"/>
                <a:ea typeface="Verdana" panose="020B0604030504040204" pitchFamily="34" charset="0"/>
              </a:rPr>
              <a:t>Ook hier voorzien in een technische Hub.</a:t>
            </a:r>
            <a:endParaRPr lang="nl-BE"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5595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71AD-9EA5-41FA-8CFF-6DB517FB6BDA}"/>
              </a:ext>
            </a:extLst>
          </p:cNvPr>
          <p:cNvSpPr>
            <a:spLocks noGrp="1"/>
          </p:cNvSpPr>
          <p:nvPr>
            <p:ph type="title"/>
          </p:nvPr>
        </p:nvSpPr>
        <p:spPr/>
        <p:txBody>
          <a:bodyPr>
            <a:normAutofit/>
          </a:bodyPr>
          <a:lstStyle/>
          <a:p>
            <a:pPr algn="l"/>
            <a:r>
              <a:rPr lang="nl-NL" dirty="0"/>
              <a:t>Technische Hub Ruisbroek</a:t>
            </a:r>
            <a:endParaRPr lang="nl-BE" dirty="0"/>
          </a:p>
        </p:txBody>
      </p:sp>
      <p:sp>
        <p:nvSpPr>
          <p:cNvPr id="3" name="Tijdelijke aanduiding voor dianummer 2">
            <a:extLst>
              <a:ext uri="{FF2B5EF4-FFF2-40B4-BE49-F238E27FC236}">
                <a16:creationId xmlns:a16="http://schemas.microsoft.com/office/drawing/2014/main" id="{1712ED48-51A9-4D55-BA13-A14E986C0D2A}"/>
              </a:ext>
            </a:extLst>
          </p:cNvPr>
          <p:cNvSpPr>
            <a:spLocks noGrp="1"/>
          </p:cNvSpPr>
          <p:nvPr>
            <p:ph type="sldNum" sz="quarter" idx="12"/>
          </p:nvPr>
        </p:nvSpPr>
        <p:spPr/>
        <p:txBody>
          <a:bodyPr/>
          <a:lstStyle/>
          <a:p>
            <a:fld id="{4B7CE806-3C75-4467-9B5E-07593ACEB127}" type="slidenum">
              <a:rPr lang="nl-NL" smtClean="0"/>
              <a:pPr/>
              <a:t>17</a:t>
            </a:fld>
            <a:endParaRPr lang="nl-NL"/>
          </a:p>
        </p:txBody>
      </p:sp>
      <p:sp>
        <p:nvSpPr>
          <p:cNvPr id="4" name="Tekstvak 3">
            <a:extLst>
              <a:ext uri="{FF2B5EF4-FFF2-40B4-BE49-F238E27FC236}">
                <a16:creationId xmlns:a16="http://schemas.microsoft.com/office/drawing/2014/main" id="{9498B675-967D-4D63-ACD7-48F262883917}"/>
              </a:ext>
            </a:extLst>
          </p:cNvPr>
          <p:cNvSpPr txBox="1"/>
          <p:nvPr/>
        </p:nvSpPr>
        <p:spPr>
          <a:xfrm>
            <a:off x="572970" y="2053478"/>
            <a:ext cx="7998060" cy="1944187"/>
          </a:xfrm>
          <a:prstGeom prst="rect">
            <a:avLst/>
          </a:prstGeom>
          <a:noFill/>
        </p:spPr>
        <p:txBody>
          <a:bodyPr wrap="square" rtlCol="0">
            <a:spAutoFit/>
          </a:bodyPr>
          <a:lstStyle/>
          <a:p>
            <a:pPr>
              <a:lnSpc>
                <a:spcPct val="150000"/>
              </a:lnSpc>
              <a:spcBef>
                <a:spcPts val="1200"/>
              </a:spcBef>
              <a:spcAft>
                <a:spcPts val="1200"/>
              </a:spcAft>
            </a:pPr>
            <a:r>
              <a:rPr lang="nl-NL" sz="2800" dirty="0">
                <a:latin typeface="Verdana" panose="020B0604030504040204" pitchFamily="34" charset="0"/>
                <a:ea typeface="Verdana" panose="020B0604030504040204" pitchFamily="34" charset="0"/>
              </a:rPr>
              <a:t>In en rond de welzijnssite een opslaglocatie zoeken (eventueel kan eten ook samen in ‘t Paviljoentje). </a:t>
            </a:r>
            <a:endParaRPr lang="nl-BE"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294715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71AD-9EA5-41FA-8CFF-6DB517FB6BDA}"/>
              </a:ext>
            </a:extLst>
          </p:cNvPr>
          <p:cNvSpPr>
            <a:spLocks noGrp="1"/>
          </p:cNvSpPr>
          <p:nvPr>
            <p:ph type="title"/>
          </p:nvPr>
        </p:nvSpPr>
        <p:spPr/>
        <p:txBody>
          <a:bodyPr/>
          <a:lstStyle/>
          <a:p>
            <a:pPr algn="l"/>
            <a:r>
              <a:rPr lang="nl-BE" dirty="0"/>
              <a:t>Loods Topstraat</a:t>
            </a:r>
          </a:p>
        </p:txBody>
      </p:sp>
      <p:sp>
        <p:nvSpPr>
          <p:cNvPr id="3" name="Tijdelijke aanduiding voor dianummer 2">
            <a:extLst>
              <a:ext uri="{FF2B5EF4-FFF2-40B4-BE49-F238E27FC236}">
                <a16:creationId xmlns:a16="http://schemas.microsoft.com/office/drawing/2014/main" id="{1712ED48-51A9-4D55-BA13-A14E986C0D2A}"/>
              </a:ext>
            </a:extLst>
          </p:cNvPr>
          <p:cNvSpPr>
            <a:spLocks noGrp="1"/>
          </p:cNvSpPr>
          <p:nvPr>
            <p:ph type="sldNum" sz="quarter" idx="12"/>
          </p:nvPr>
        </p:nvSpPr>
        <p:spPr/>
        <p:txBody>
          <a:bodyPr/>
          <a:lstStyle/>
          <a:p>
            <a:fld id="{4B7CE806-3C75-4467-9B5E-07593ACEB127}" type="slidenum">
              <a:rPr lang="nl-NL" smtClean="0"/>
              <a:pPr/>
              <a:t>2</a:t>
            </a:fld>
            <a:endParaRPr lang="nl-NL"/>
          </a:p>
        </p:txBody>
      </p:sp>
      <p:sp>
        <p:nvSpPr>
          <p:cNvPr id="4" name="Tekstvak 3">
            <a:extLst>
              <a:ext uri="{FF2B5EF4-FFF2-40B4-BE49-F238E27FC236}">
                <a16:creationId xmlns:a16="http://schemas.microsoft.com/office/drawing/2014/main" id="{9498B675-967D-4D63-ACD7-48F262883917}"/>
              </a:ext>
            </a:extLst>
          </p:cNvPr>
          <p:cNvSpPr txBox="1"/>
          <p:nvPr/>
        </p:nvSpPr>
        <p:spPr>
          <a:xfrm>
            <a:off x="611560" y="1628800"/>
            <a:ext cx="7704856" cy="3972562"/>
          </a:xfrm>
          <a:prstGeom prst="rect">
            <a:avLst/>
          </a:prstGeom>
          <a:noFill/>
        </p:spPr>
        <p:txBody>
          <a:bodyPr wrap="square" rtlCol="0">
            <a:spAutoFit/>
          </a:bodyPr>
          <a:lstStyle/>
          <a:p>
            <a:pPr>
              <a:lnSpc>
                <a:spcPct val="150000"/>
              </a:lnSpc>
              <a:spcBef>
                <a:spcPts val="600"/>
              </a:spcBef>
            </a:pPr>
            <a:r>
              <a:rPr lang="nl-NL" sz="2400" dirty="0">
                <a:latin typeface="Verdana" panose="020B0604030504040204" pitchFamily="34" charset="0"/>
                <a:ea typeface="Verdana" panose="020B0604030504040204" pitchFamily="34" charset="0"/>
              </a:rPr>
              <a:t>De loods zal worden afgebroken om in te richten als een buurtparking vooraan en een groene rustplek (klein parkje) achteraan. </a:t>
            </a:r>
            <a:endParaRPr lang="nl-BE" sz="2400" dirty="0">
              <a:latin typeface="Verdana" panose="020B0604030504040204" pitchFamily="34" charset="0"/>
              <a:ea typeface="Verdana" panose="020B0604030504040204" pitchFamily="34" charset="0"/>
            </a:endParaRPr>
          </a:p>
          <a:p>
            <a:pPr>
              <a:lnSpc>
                <a:spcPct val="150000"/>
              </a:lnSpc>
              <a:spcBef>
                <a:spcPts val="600"/>
              </a:spcBef>
            </a:pPr>
            <a:r>
              <a:rPr lang="nl-NL" sz="2400" dirty="0">
                <a:latin typeface="Verdana" panose="020B0604030504040204" pitchFamily="34" charset="0"/>
                <a:ea typeface="Verdana" panose="020B0604030504040204" pitchFamily="34" charset="0"/>
              </a:rPr>
              <a:t>Timing: na voltooiing van de bouw van de sporthal Wildersportcomplex aangezien een aantal sportactiviteit tijdelijk onderdak hebben gekregen in de loods.</a:t>
            </a:r>
            <a:endParaRPr lang="nl-BE"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7522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71AD-9EA5-41FA-8CFF-6DB517FB6BDA}"/>
              </a:ext>
            </a:extLst>
          </p:cNvPr>
          <p:cNvSpPr>
            <a:spLocks noGrp="1"/>
          </p:cNvSpPr>
          <p:nvPr>
            <p:ph type="title"/>
          </p:nvPr>
        </p:nvSpPr>
        <p:spPr/>
        <p:txBody>
          <a:bodyPr/>
          <a:lstStyle/>
          <a:p>
            <a:pPr algn="l"/>
            <a:r>
              <a:rPr lang="nl-BE" dirty="0"/>
              <a:t>Coloma</a:t>
            </a:r>
          </a:p>
        </p:txBody>
      </p:sp>
      <p:sp>
        <p:nvSpPr>
          <p:cNvPr id="3" name="Tijdelijke aanduiding voor dianummer 2">
            <a:extLst>
              <a:ext uri="{FF2B5EF4-FFF2-40B4-BE49-F238E27FC236}">
                <a16:creationId xmlns:a16="http://schemas.microsoft.com/office/drawing/2014/main" id="{1712ED48-51A9-4D55-BA13-A14E986C0D2A}"/>
              </a:ext>
            </a:extLst>
          </p:cNvPr>
          <p:cNvSpPr>
            <a:spLocks noGrp="1"/>
          </p:cNvSpPr>
          <p:nvPr>
            <p:ph type="sldNum" sz="quarter" idx="12"/>
          </p:nvPr>
        </p:nvSpPr>
        <p:spPr/>
        <p:txBody>
          <a:bodyPr/>
          <a:lstStyle/>
          <a:p>
            <a:fld id="{4B7CE806-3C75-4467-9B5E-07593ACEB127}" type="slidenum">
              <a:rPr lang="nl-NL" smtClean="0"/>
              <a:pPr/>
              <a:t>3</a:t>
            </a:fld>
            <a:endParaRPr lang="nl-NL"/>
          </a:p>
        </p:txBody>
      </p:sp>
      <p:sp>
        <p:nvSpPr>
          <p:cNvPr id="4" name="Tekstvak 3">
            <a:extLst>
              <a:ext uri="{FF2B5EF4-FFF2-40B4-BE49-F238E27FC236}">
                <a16:creationId xmlns:a16="http://schemas.microsoft.com/office/drawing/2014/main" id="{9498B675-967D-4D63-ACD7-48F262883917}"/>
              </a:ext>
            </a:extLst>
          </p:cNvPr>
          <p:cNvSpPr txBox="1"/>
          <p:nvPr/>
        </p:nvSpPr>
        <p:spPr>
          <a:xfrm>
            <a:off x="534380" y="2207366"/>
            <a:ext cx="8075240" cy="2233625"/>
          </a:xfrm>
          <a:prstGeom prst="rect">
            <a:avLst/>
          </a:prstGeom>
          <a:noFill/>
        </p:spPr>
        <p:txBody>
          <a:bodyPr wrap="square" rtlCol="0">
            <a:spAutoFit/>
          </a:bodyPr>
          <a:lstStyle/>
          <a:p>
            <a:pPr>
              <a:lnSpc>
                <a:spcPct val="150000"/>
              </a:lnSpc>
              <a:spcBef>
                <a:spcPts val="600"/>
              </a:spcBef>
            </a:pPr>
            <a:r>
              <a:rPr lang="nl-NL" sz="2400" dirty="0">
                <a:latin typeface="Verdana" panose="020B0604030504040204" pitchFamily="34" charset="0"/>
                <a:ea typeface="Verdana" panose="020B0604030504040204" pitchFamily="34" charset="0"/>
              </a:rPr>
              <a:t>Huidige werking en gebruik blijft ook na verhuis vrijetijdsdiensten naar de </a:t>
            </a:r>
            <a:r>
              <a:rPr lang="nl-NL" sz="2400" dirty="0" err="1">
                <a:latin typeface="Verdana" panose="020B0604030504040204" pitchFamily="34" charset="0"/>
                <a:ea typeface="Verdana" panose="020B0604030504040204" pitchFamily="34" charset="0"/>
              </a:rPr>
              <a:t>Viron</a:t>
            </a:r>
            <a:r>
              <a:rPr lang="nl-NL" sz="2400" dirty="0">
                <a:latin typeface="Verdana" panose="020B0604030504040204" pitchFamily="34" charset="0"/>
                <a:ea typeface="Verdana" panose="020B0604030504040204" pitchFamily="34" charset="0"/>
              </a:rPr>
              <a:t>: o.a. verhuur aan bedrijven, lessen, workshops, speciale activiteiten….</a:t>
            </a:r>
            <a:endParaRPr lang="nl-BE"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60664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71AD-9EA5-41FA-8CFF-6DB517FB6BDA}"/>
              </a:ext>
            </a:extLst>
          </p:cNvPr>
          <p:cNvSpPr>
            <a:spLocks noGrp="1"/>
          </p:cNvSpPr>
          <p:nvPr>
            <p:ph type="title"/>
          </p:nvPr>
        </p:nvSpPr>
        <p:spPr/>
        <p:txBody>
          <a:bodyPr/>
          <a:lstStyle/>
          <a:p>
            <a:pPr algn="l"/>
            <a:r>
              <a:rPr lang="nl-BE" dirty="0"/>
              <a:t>Coloma</a:t>
            </a:r>
          </a:p>
        </p:txBody>
      </p:sp>
      <p:sp>
        <p:nvSpPr>
          <p:cNvPr id="3" name="Tijdelijke aanduiding voor dianummer 2">
            <a:extLst>
              <a:ext uri="{FF2B5EF4-FFF2-40B4-BE49-F238E27FC236}">
                <a16:creationId xmlns:a16="http://schemas.microsoft.com/office/drawing/2014/main" id="{1712ED48-51A9-4D55-BA13-A14E986C0D2A}"/>
              </a:ext>
            </a:extLst>
          </p:cNvPr>
          <p:cNvSpPr>
            <a:spLocks noGrp="1"/>
          </p:cNvSpPr>
          <p:nvPr>
            <p:ph type="sldNum" sz="quarter" idx="12"/>
          </p:nvPr>
        </p:nvSpPr>
        <p:spPr/>
        <p:txBody>
          <a:bodyPr/>
          <a:lstStyle/>
          <a:p>
            <a:fld id="{4B7CE806-3C75-4467-9B5E-07593ACEB127}" type="slidenum">
              <a:rPr lang="nl-NL" smtClean="0"/>
              <a:pPr/>
              <a:t>4</a:t>
            </a:fld>
            <a:endParaRPr lang="nl-NL"/>
          </a:p>
        </p:txBody>
      </p:sp>
      <p:sp>
        <p:nvSpPr>
          <p:cNvPr id="4" name="Tekstvak 3">
            <a:extLst>
              <a:ext uri="{FF2B5EF4-FFF2-40B4-BE49-F238E27FC236}">
                <a16:creationId xmlns:a16="http://schemas.microsoft.com/office/drawing/2014/main" id="{9498B675-967D-4D63-ACD7-48F262883917}"/>
              </a:ext>
            </a:extLst>
          </p:cNvPr>
          <p:cNvSpPr txBox="1"/>
          <p:nvPr/>
        </p:nvSpPr>
        <p:spPr>
          <a:xfrm>
            <a:off x="457200" y="1367423"/>
            <a:ext cx="8075240" cy="4526560"/>
          </a:xfrm>
          <a:prstGeom prst="rect">
            <a:avLst/>
          </a:prstGeom>
          <a:noFill/>
        </p:spPr>
        <p:txBody>
          <a:bodyPr wrap="square" rtlCol="0">
            <a:spAutoFit/>
          </a:bodyPr>
          <a:lstStyle/>
          <a:p>
            <a:pPr>
              <a:lnSpc>
                <a:spcPct val="150000"/>
              </a:lnSpc>
              <a:spcBef>
                <a:spcPts val="600"/>
              </a:spcBef>
            </a:pPr>
            <a:r>
              <a:rPr lang="nl-NL" sz="2400" dirty="0">
                <a:latin typeface="Verdana" panose="020B0604030504040204" pitchFamily="34" charset="0"/>
                <a:ea typeface="Verdana" panose="020B0604030504040204" pitchFamily="34" charset="0"/>
              </a:rPr>
              <a:t>Huwelijken en bruiloften in kasteel Coloma, met een aangepaste ingang op het maaiveld (en dus niet via de kelderverdieping) voor minder mobiele mensen.</a:t>
            </a:r>
            <a:endParaRPr lang="nl-BE" sz="2400" dirty="0">
              <a:latin typeface="Verdana" panose="020B0604030504040204" pitchFamily="34" charset="0"/>
              <a:ea typeface="Verdana" panose="020B0604030504040204" pitchFamily="34" charset="0"/>
            </a:endParaRPr>
          </a:p>
          <a:p>
            <a:pPr>
              <a:lnSpc>
                <a:spcPct val="150000"/>
              </a:lnSpc>
              <a:spcBef>
                <a:spcPts val="600"/>
              </a:spcBef>
            </a:pPr>
            <a:r>
              <a:rPr lang="nl-NL" sz="2400" dirty="0">
                <a:latin typeface="Verdana" panose="020B0604030504040204" pitchFamily="34" charset="0"/>
                <a:ea typeface="Verdana" panose="020B0604030504040204" pitchFamily="34" charset="0"/>
              </a:rPr>
              <a:t>Burgemeester en medewerker bevolking kan op een achtergelegen </a:t>
            </a:r>
            <a:r>
              <a:rPr lang="nl-NL" sz="2400" dirty="0" err="1">
                <a:latin typeface="Verdana" panose="020B0604030504040204" pitchFamily="34" charset="0"/>
                <a:ea typeface="Verdana" panose="020B0604030504040204" pitchFamily="34" charset="0"/>
              </a:rPr>
              <a:t>flex-plek</a:t>
            </a:r>
            <a:r>
              <a:rPr lang="nl-NL" sz="2400" dirty="0">
                <a:latin typeface="Verdana" panose="020B0604030504040204" pitchFamily="34" charset="0"/>
                <a:ea typeface="Verdana" panose="020B0604030504040204" pitchFamily="34" charset="0"/>
              </a:rPr>
              <a:t> plaats- en tijdsonafhankelijk werken tussen twee huwelijken in.</a:t>
            </a:r>
            <a:endParaRPr lang="nl-BE"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77964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71AD-9EA5-41FA-8CFF-6DB517FB6BDA}"/>
              </a:ext>
            </a:extLst>
          </p:cNvPr>
          <p:cNvSpPr>
            <a:spLocks noGrp="1"/>
          </p:cNvSpPr>
          <p:nvPr>
            <p:ph type="title"/>
          </p:nvPr>
        </p:nvSpPr>
        <p:spPr/>
        <p:txBody>
          <a:bodyPr/>
          <a:lstStyle/>
          <a:p>
            <a:pPr algn="l"/>
            <a:r>
              <a:rPr lang="nl-BE" dirty="0"/>
              <a:t>Coloma</a:t>
            </a:r>
          </a:p>
        </p:txBody>
      </p:sp>
      <p:sp>
        <p:nvSpPr>
          <p:cNvPr id="3" name="Tijdelijke aanduiding voor dianummer 2">
            <a:extLst>
              <a:ext uri="{FF2B5EF4-FFF2-40B4-BE49-F238E27FC236}">
                <a16:creationId xmlns:a16="http://schemas.microsoft.com/office/drawing/2014/main" id="{1712ED48-51A9-4D55-BA13-A14E986C0D2A}"/>
              </a:ext>
            </a:extLst>
          </p:cNvPr>
          <p:cNvSpPr>
            <a:spLocks noGrp="1"/>
          </p:cNvSpPr>
          <p:nvPr>
            <p:ph type="sldNum" sz="quarter" idx="12"/>
          </p:nvPr>
        </p:nvSpPr>
        <p:spPr/>
        <p:txBody>
          <a:bodyPr/>
          <a:lstStyle/>
          <a:p>
            <a:fld id="{4B7CE806-3C75-4467-9B5E-07593ACEB127}" type="slidenum">
              <a:rPr lang="nl-NL" smtClean="0"/>
              <a:pPr/>
              <a:t>5</a:t>
            </a:fld>
            <a:endParaRPr lang="nl-NL"/>
          </a:p>
        </p:txBody>
      </p:sp>
      <p:sp>
        <p:nvSpPr>
          <p:cNvPr id="4" name="Tekstvak 3">
            <a:extLst>
              <a:ext uri="{FF2B5EF4-FFF2-40B4-BE49-F238E27FC236}">
                <a16:creationId xmlns:a16="http://schemas.microsoft.com/office/drawing/2014/main" id="{9498B675-967D-4D63-ACD7-48F262883917}"/>
              </a:ext>
            </a:extLst>
          </p:cNvPr>
          <p:cNvSpPr txBox="1"/>
          <p:nvPr/>
        </p:nvSpPr>
        <p:spPr>
          <a:xfrm>
            <a:off x="457200" y="1367423"/>
            <a:ext cx="8075240" cy="4049507"/>
          </a:xfrm>
          <a:prstGeom prst="rect">
            <a:avLst/>
          </a:prstGeom>
          <a:noFill/>
        </p:spPr>
        <p:txBody>
          <a:bodyPr wrap="square" rtlCol="0">
            <a:spAutoFit/>
          </a:bodyPr>
          <a:lstStyle/>
          <a:p>
            <a:pPr>
              <a:lnSpc>
                <a:spcPct val="150000"/>
              </a:lnSpc>
              <a:spcBef>
                <a:spcPts val="600"/>
              </a:spcBef>
            </a:pPr>
            <a:r>
              <a:rPr lang="nl-NL" sz="2400" dirty="0">
                <a:latin typeface="Verdana" panose="020B0604030504040204" pitchFamily="34" charset="0"/>
                <a:ea typeface="Verdana" panose="020B0604030504040204" pitchFamily="34" charset="0"/>
              </a:rPr>
              <a:t>Administratieve ruimte: wordt best behouden als opslagruimte (in de </a:t>
            </a:r>
            <a:r>
              <a:rPr lang="nl-NL" sz="2400" dirty="0" err="1">
                <a:latin typeface="Verdana" panose="020B0604030504040204" pitchFamily="34" charset="0"/>
                <a:ea typeface="Verdana" panose="020B0604030504040204" pitchFamily="34" charset="0"/>
              </a:rPr>
              <a:t>Viron</a:t>
            </a:r>
            <a:r>
              <a:rPr lang="nl-NL" sz="2400" dirty="0">
                <a:latin typeface="Verdana" panose="020B0604030504040204" pitchFamily="34" charset="0"/>
                <a:ea typeface="Verdana" panose="020B0604030504040204" pitchFamily="34" charset="0"/>
              </a:rPr>
              <a:t> onvoldoende plaats - en ook opslag voor bib).</a:t>
            </a:r>
            <a:endParaRPr lang="nl-BE" sz="2400" dirty="0">
              <a:latin typeface="Verdana" panose="020B0604030504040204" pitchFamily="34" charset="0"/>
              <a:ea typeface="Verdana" panose="020B0604030504040204" pitchFamily="34" charset="0"/>
            </a:endParaRPr>
          </a:p>
          <a:p>
            <a:pPr>
              <a:lnSpc>
                <a:spcPct val="150000"/>
              </a:lnSpc>
              <a:spcBef>
                <a:spcPts val="1200"/>
              </a:spcBef>
            </a:pPr>
            <a:r>
              <a:rPr lang="nl-NL" sz="2400" dirty="0">
                <a:latin typeface="Verdana" panose="020B0604030504040204" pitchFamily="34" charset="0"/>
                <a:ea typeface="Verdana" panose="020B0604030504040204" pitchFamily="34" charset="0"/>
              </a:rPr>
              <a:t>Voorzien van een </a:t>
            </a:r>
            <a:r>
              <a:rPr lang="nl-NL" sz="2400" dirty="0" err="1">
                <a:latin typeface="Verdana" panose="020B0604030504040204" pitchFamily="34" charset="0"/>
                <a:ea typeface="Verdana" panose="020B0604030504040204" pitchFamily="34" charset="0"/>
              </a:rPr>
              <a:t>flex-plek</a:t>
            </a:r>
            <a:r>
              <a:rPr lang="nl-NL" sz="2400" dirty="0">
                <a:latin typeface="Verdana" panose="020B0604030504040204" pitchFamily="34" charset="0"/>
                <a:ea typeface="Verdana" panose="020B0604030504040204" pitchFamily="34" charset="0"/>
              </a:rPr>
              <a:t>, dat is een plek waar eender wie zich even kan aanloggen en kan doorwerken zonder zich opnieuw naar zijn vaste werkplek te begeven.</a:t>
            </a:r>
            <a:endParaRPr lang="nl-BE"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96872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71AD-9EA5-41FA-8CFF-6DB517FB6BDA}"/>
              </a:ext>
            </a:extLst>
          </p:cNvPr>
          <p:cNvSpPr>
            <a:spLocks noGrp="1"/>
          </p:cNvSpPr>
          <p:nvPr>
            <p:ph type="title"/>
          </p:nvPr>
        </p:nvSpPr>
        <p:spPr/>
        <p:txBody>
          <a:bodyPr/>
          <a:lstStyle/>
          <a:p>
            <a:pPr algn="l"/>
            <a:r>
              <a:rPr lang="nl-BE" dirty="0"/>
              <a:t>Wildersportcomplex</a:t>
            </a:r>
          </a:p>
        </p:txBody>
      </p:sp>
      <p:sp>
        <p:nvSpPr>
          <p:cNvPr id="3" name="Tijdelijke aanduiding voor dianummer 2">
            <a:extLst>
              <a:ext uri="{FF2B5EF4-FFF2-40B4-BE49-F238E27FC236}">
                <a16:creationId xmlns:a16="http://schemas.microsoft.com/office/drawing/2014/main" id="{1712ED48-51A9-4D55-BA13-A14E986C0D2A}"/>
              </a:ext>
            </a:extLst>
          </p:cNvPr>
          <p:cNvSpPr>
            <a:spLocks noGrp="1"/>
          </p:cNvSpPr>
          <p:nvPr>
            <p:ph type="sldNum" sz="quarter" idx="12"/>
          </p:nvPr>
        </p:nvSpPr>
        <p:spPr/>
        <p:txBody>
          <a:bodyPr/>
          <a:lstStyle/>
          <a:p>
            <a:fld id="{4B7CE806-3C75-4467-9B5E-07593ACEB127}" type="slidenum">
              <a:rPr lang="nl-NL" smtClean="0"/>
              <a:pPr/>
              <a:t>6</a:t>
            </a:fld>
            <a:endParaRPr lang="nl-NL"/>
          </a:p>
        </p:txBody>
      </p:sp>
      <p:sp>
        <p:nvSpPr>
          <p:cNvPr id="4" name="Tekstvak 3">
            <a:extLst>
              <a:ext uri="{FF2B5EF4-FFF2-40B4-BE49-F238E27FC236}">
                <a16:creationId xmlns:a16="http://schemas.microsoft.com/office/drawing/2014/main" id="{9498B675-967D-4D63-ACD7-48F262883917}"/>
              </a:ext>
            </a:extLst>
          </p:cNvPr>
          <p:cNvSpPr txBox="1"/>
          <p:nvPr/>
        </p:nvSpPr>
        <p:spPr>
          <a:xfrm>
            <a:off x="534380" y="1700808"/>
            <a:ext cx="8152420" cy="3895618"/>
          </a:xfrm>
          <a:prstGeom prst="rect">
            <a:avLst/>
          </a:prstGeom>
          <a:noFill/>
        </p:spPr>
        <p:txBody>
          <a:bodyPr wrap="square" rtlCol="0">
            <a:spAutoFit/>
          </a:bodyPr>
          <a:lstStyle/>
          <a:p>
            <a:pPr>
              <a:lnSpc>
                <a:spcPct val="150000"/>
              </a:lnSpc>
            </a:pPr>
            <a:r>
              <a:rPr lang="nl-NL" sz="2400" dirty="0">
                <a:latin typeface="Verdana" panose="020B0604030504040204" pitchFamily="34" charset="0"/>
                <a:ea typeface="Verdana" panose="020B0604030504040204" pitchFamily="34" charset="0"/>
              </a:rPr>
              <a:t>Bureau op 1</a:t>
            </a:r>
            <a:r>
              <a:rPr lang="nl-NL" sz="2400" baseline="30000" dirty="0">
                <a:latin typeface="Verdana" panose="020B0604030504040204" pitchFamily="34" charset="0"/>
                <a:ea typeface="Verdana" panose="020B0604030504040204" pitchFamily="34" charset="0"/>
              </a:rPr>
              <a:t>e</a:t>
            </a:r>
            <a:r>
              <a:rPr lang="nl-NL" sz="2400" dirty="0">
                <a:latin typeface="Verdana" panose="020B0604030504040204" pitchFamily="34" charset="0"/>
                <a:ea typeface="Verdana" panose="020B0604030504040204" pitchFamily="34" charset="0"/>
              </a:rPr>
              <a:t> verdieping: opsplitsen met glazen tussenwand. 1 deel blijft bureau met 2 vaste werkplekken: eentje als flexplek, bv. voor sportfunctionaris als hij naar WSC komt/ kassiersters (*) en 1 voor zwembadverantwoordelijke. Andere helft inrichten als personeelslokaal.</a:t>
            </a:r>
            <a:endParaRPr lang="nl-BE"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76209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71AD-9EA5-41FA-8CFF-6DB517FB6BDA}"/>
              </a:ext>
            </a:extLst>
          </p:cNvPr>
          <p:cNvSpPr>
            <a:spLocks noGrp="1"/>
          </p:cNvSpPr>
          <p:nvPr>
            <p:ph type="title"/>
          </p:nvPr>
        </p:nvSpPr>
        <p:spPr/>
        <p:txBody>
          <a:bodyPr/>
          <a:lstStyle/>
          <a:p>
            <a:pPr algn="l"/>
            <a:r>
              <a:rPr lang="nl-BE" dirty="0" err="1"/>
              <a:t>Laekelinde</a:t>
            </a:r>
            <a:endParaRPr lang="nl-BE" dirty="0"/>
          </a:p>
        </p:txBody>
      </p:sp>
      <p:sp>
        <p:nvSpPr>
          <p:cNvPr id="3" name="Tijdelijke aanduiding voor dianummer 2">
            <a:extLst>
              <a:ext uri="{FF2B5EF4-FFF2-40B4-BE49-F238E27FC236}">
                <a16:creationId xmlns:a16="http://schemas.microsoft.com/office/drawing/2014/main" id="{1712ED48-51A9-4D55-BA13-A14E986C0D2A}"/>
              </a:ext>
            </a:extLst>
          </p:cNvPr>
          <p:cNvSpPr>
            <a:spLocks noGrp="1"/>
          </p:cNvSpPr>
          <p:nvPr>
            <p:ph type="sldNum" sz="quarter" idx="12"/>
          </p:nvPr>
        </p:nvSpPr>
        <p:spPr/>
        <p:txBody>
          <a:bodyPr/>
          <a:lstStyle/>
          <a:p>
            <a:fld id="{4B7CE806-3C75-4467-9B5E-07593ACEB127}" type="slidenum">
              <a:rPr lang="nl-NL" smtClean="0"/>
              <a:pPr/>
              <a:t>7</a:t>
            </a:fld>
            <a:endParaRPr lang="nl-NL"/>
          </a:p>
        </p:txBody>
      </p:sp>
      <p:sp>
        <p:nvSpPr>
          <p:cNvPr id="4" name="Tekstvak 3">
            <a:extLst>
              <a:ext uri="{FF2B5EF4-FFF2-40B4-BE49-F238E27FC236}">
                <a16:creationId xmlns:a16="http://schemas.microsoft.com/office/drawing/2014/main" id="{9498B675-967D-4D63-ACD7-48F262883917}"/>
              </a:ext>
            </a:extLst>
          </p:cNvPr>
          <p:cNvSpPr txBox="1"/>
          <p:nvPr/>
        </p:nvSpPr>
        <p:spPr>
          <a:xfrm>
            <a:off x="534380" y="1700808"/>
            <a:ext cx="8152420" cy="3972562"/>
          </a:xfrm>
          <a:prstGeom prst="rect">
            <a:avLst/>
          </a:prstGeom>
          <a:noFill/>
        </p:spPr>
        <p:txBody>
          <a:bodyPr wrap="square" rtlCol="0">
            <a:spAutoFit/>
          </a:bodyPr>
          <a:lstStyle/>
          <a:p>
            <a:pPr>
              <a:lnSpc>
                <a:spcPct val="150000"/>
              </a:lnSpc>
              <a:spcBef>
                <a:spcPts val="600"/>
              </a:spcBef>
            </a:pPr>
            <a:r>
              <a:rPr lang="nl-NL" sz="2400" dirty="0">
                <a:latin typeface="Verdana" panose="020B0604030504040204" pitchFamily="34" charset="0"/>
                <a:ea typeface="Verdana" panose="020B0604030504040204" pitchFamily="34" charset="0"/>
              </a:rPr>
              <a:t>Het huidige jeugdhuis, de zalen boven het jeugdhuis en de polyvalente zaal blijven ongewijzigd. </a:t>
            </a:r>
            <a:endParaRPr lang="nl-BE" sz="2400" dirty="0">
              <a:latin typeface="Verdana" panose="020B0604030504040204" pitchFamily="34" charset="0"/>
              <a:ea typeface="Verdana" panose="020B0604030504040204" pitchFamily="34" charset="0"/>
            </a:endParaRPr>
          </a:p>
          <a:p>
            <a:pPr>
              <a:lnSpc>
                <a:spcPct val="150000"/>
              </a:lnSpc>
              <a:spcBef>
                <a:spcPts val="600"/>
              </a:spcBef>
            </a:pPr>
            <a:r>
              <a:rPr lang="nl-NL" sz="2400" dirty="0">
                <a:latin typeface="Verdana" panose="020B0604030504040204" pitchFamily="34" charset="0"/>
                <a:ea typeface="Verdana" panose="020B0604030504040204" pitchFamily="34" charset="0"/>
              </a:rPr>
              <a:t>Voor de conciërgewoning is een piste in onderzoek om dat te gebruiken en in te richten als een inloophuis met vaste aanwezigheidsdagen van JAC, CAW en een coördinatie vanuit Groep Intro.</a:t>
            </a:r>
            <a:endParaRPr lang="nl-BE"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488688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71AD-9EA5-41FA-8CFF-6DB517FB6BDA}"/>
              </a:ext>
            </a:extLst>
          </p:cNvPr>
          <p:cNvSpPr>
            <a:spLocks noGrp="1"/>
          </p:cNvSpPr>
          <p:nvPr>
            <p:ph type="title"/>
          </p:nvPr>
        </p:nvSpPr>
        <p:spPr/>
        <p:txBody>
          <a:bodyPr>
            <a:normAutofit fontScale="90000"/>
          </a:bodyPr>
          <a:lstStyle/>
          <a:p>
            <a:pPr algn="l"/>
            <a:r>
              <a:rPr lang="nl-BE" dirty="0"/>
              <a:t>Gewezen gemeentehuis Vlezenbeek</a:t>
            </a:r>
          </a:p>
        </p:txBody>
      </p:sp>
      <p:sp>
        <p:nvSpPr>
          <p:cNvPr id="3" name="Tijdelijke aanduiding voor dianummer 2">
            <a:extLst>
              <a:ext uri="{FF2B5EF4-FFF2-40B4-BE49-F238E27FC236}">
                <a16:creationId xmlns:a16="http://schemas.microsoft.com/office/drawing/2014/main" id="{1712ED48-51A9-4D55-BA13-A14E986C0D2A}"/>
              </a:ext>
            </a:extLst>
          </p:cNvPr>
          <p:cNvSpPr>
            <a:spLocks noGrp="1"/>
          </p:cNvSpPr>
          <p:nvPr>
            <p:ph type="sldNum" sz="quarter" idx="12"/>
          </p:nvPr>
        </p:nvSpPr>
        <p:spPr/>
        <p:txBody>
          <a:bodyPr/>
          <a:lstStyle/>
          <a:p>
            <a:fld id="{4B7CE806-3C75-4467-9B5E-07593ACEB127}" type="slidenum">
              <a:rPr lang="nl-NL" smtClean="0"/>
              <a:pPr/>
              <a:t>8</a:t>
            </a:fld>
            <a:endParaRPr lang="nl-NL"/>
          </a:p>
        </p:txBody>
      </p:sp>
      <p:sp>
        <p:nvSpPr>
          <p:cNvPr id="4" name="Tekstvak 3">
            <a:extLst>
              <a:ext uri="{FF2B5EF4-FFF2-40B4-BE49-F238E27FC236}">
                <a16:creationId xmlns:a16="http://schemas.microsoft.com/office/drawing/2014/main" id="{9498B675-967D-4D63-ACD7-48F262883917}"/>
              </a:ext>
            </a:extLst>
          </p:cNvPr>
          <p:cNvSpPr txBox="1"/>
          <p:nvPr/>
        </p:nvSpPr>
        <p:spPr>
          <a:xfrm>
            <a:off x="534380" y="1700808"/>
            <a:ext cx="8152420" cy="3972562"/>
          </a:xfrm>
          <a:prstGeom prst="rect">
            <a:avLst/>
          </a:prstGeom>
          <a:noFill/>
        </p:spPr>
        <p:txBody>
          <a:bodyPr wrap="square" rtlCol="0">
            <a:spAutoFit/>
          </a:bodyPr>
          <a:lstStyle/>
          <a:p>
            <a:pPr>
              <a:lnSpc>
                <a:spcPct val="150000"/>
              </a:lnSpc>
              <a:spcBef>
                <a:spcPts val="600"/>
              </a:spcBef>
            </a:pPr>
            <a:r>
              <a:rPr lang="nl-NL" sz="2400" dirty="0">
                <a:latin typeface="Verdana" panose="020B0604030504040204" pitchFamily="34" charset="0"/>
                <a:ea typeface="Verdana" panose="020B0604030504040204" pitchFamily="34" charset="0"/>
              </a:rPr>
              <a:t>Momenteel is een piste in onderhandeling van een horeca-uitbating door vzw De Poel (gehandicapten niet wegstoppen maar integreren in de maatschappij): </a:t>
            </a:r>
            <a:r>
              <a:rPr lang="nl-NL" sz="2400" dirty="0" err="1">
                <a:latin typeface="Verdana" panose="020B0604030504040204" pitchFamily="34" charset="0"/>
                <a:ea typeface="Verdana" panose="020B0604030504040204" pitchFamily="34" charset="0"/>
              </a:rPr>
              <a:t>Poelkaffee</a:t>
            </a:r>
            <a:r>
              <a:rPr lang="nl-NL" sz="2400">
                <a:latin typeface="Verdana" panose="020B0604030504040204" pitchFamily="34" charset="0"/>
                <a:ea typeface="Verdana" panose="020B0604030504040204" pitchFamily="34" charset="0"/>
              </a:rPr>
              <a:t>. </a:t>
            </a:r>
          </a:p>
          <a:p>
            <a:pPr>
              <a:lnSpc>
                <a:spcPct val="150000"/>
              </a:lnSpc>
              <a:spcBef>
                <a:spcPts val="600"/>
              </a:spcBef>
            </a:pPr>
            <a:r>
              <a:rPr lang="nl-NL" sz="2400">
                <a:latin typeface="Verdana" panose="020B0604030504040204" pitchFamily="34" charset="0"/>
                <a:ea typeface="Verdana" panose="020B0604030504040204" pitchFamily="34" charset="0"/>
              </a:rPr>
              <a:t>De </a:t>
            </a:r>
            <a:r>
              <a:rPr lang="nl-NL" sz="2400" dirty="0">
                <a:latin typeface="Verdana" panose="020B0604030504040204" pitchFamily="34" charset="0"/>
                <a:ea typeface="Verdana" panose="020B0604030504040204" pitchFamily="34" charset="0"/>
              </a:rPr>
              <a:t>sociale doelstelling is een belangrijk gegeven, waar we direct en indirect (lagere inkomsten uit het gebouw) willen toe bijdragen.</a:t>
            </a:r>
            <a:endParaRPr lang="nl-BE"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7447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71AD-9EA5-41FA-8CFF-6DB517FB6BDA}"/>
              </a:ext>
            </a:extLst>
          </p:cNvPr>
          <p:cNvSpPr>
            <a:spLocks noGrp="1"/>
          </p:cNvSpPr>
          <p:nvPr>
            <p:ph type="title"/>
          </p:nvPr>
        </p:nvSpPr>
        <p:spPr/>
        <p:txBody>
          <a:bodyPr>
            <a:normAutofit fontScale="90000"/>
          </a:bodyPr>
          <a:lstStyle/>
          <a:p>
            <a:pPr algn="l"/>
            <a:r>
              <a:rPr lang="nl-NL" dirty="0"/>
              <a:t>Rink (pastorie, academie, bibliotheek)</a:t>
            </a:r>
            <a:endParaRPr lang="nl-BE" dirty="0"/>
          </a:p>
        </p:txBody>
      </p:sp>
      <p:sp>
        <p:nvSpPr>
          <p:cNvPr id="3" name="Tijdelijke aanduiding voor dianummer 2">
            <a:extLst>
              <a:ext uri="{FF2B5EF4-FFF2-40B4-BE49-F238E27FC236}">
                <a16:creationId xmlns:a16="http://schemas.microsoft.com/office/drawing/2014/main" id="{1712ED48-51A9-4D55-BA13-A14E986C0D2A}"/>
              </a:ext>
            </a:extLst>
          </p:cNvPr>
          <p:cNvSpPr>
            <a:spLocks noGrp="1"/>
          </p:cNvSpPr>
          <p:nvPr>
            <p:ph type="sldNum" sz="quarter" idx="12"/>
          </p:nvPr>
        </p:nvSpPr>
        <p:spPr/>
        <p:txBody>
          <a:bodyPr/>
          <a:lstStyle/>
          <a:p>
            <a:fld id="{4B7CE806-3C75-4467-9B5E-07593ACEB127}" type="slidenum">
              <a:rPr lang="nl-NL" smtClean="0"/>
              <a:pPr/>
              <a:t>9</a:t>
            </a:fld>
            <a:endParaRPr lang="nl-NL"/>
          </a:p>
        </p:txBody>
      </p:sp>
      <p:sp>
        <p:nvSpPr>
          <p:cNvPr id="4" name="Tekstvak 3">
            <a:extLst>
              <a:ext uri="{FF2B5EF4-FFF2-40B4-BE49-F238E27FC236}">
                <a16:creationId xmlns:a16="http://schemas.microsoft.com/office/drawing/2014/main" id="{9498B675-967D-4D63-ACD7-48F262883917}"/>
              </a:ext>
            </a:extLst>
          </p:cNvPr>
          <p:cNvSpPr txBox="1"/>
          <p:nvPr/>
        </p:nvSpPr>
        <p:spPr>
          <a:xfrm>
            <a:off x="534380" y="1700808"/>
            <a:ext cx="8152420" cy="3495509"/>
          </a:xfrm>
          <a:prstGeom prst="rect">
            <a:avLst/>
          </a:prstGeom>
          <a:noFill/>
        </p:spPr>
        <p:txBody>
          <a:bodyPr wrap="square" rtlCol="0">
            <a:spAutoFit/>
          </a:bodyPr>
          <a:lstStyle/>
          <a:p>
            <a:pPr>
              <a:lnSpc>
                <a:spcPct val="150000"/>
              </a:lnSpc>
              <a:spcBef>
                <a:spcPts val="600"/>
              </a:spcBef>
            </a:pPr>
            <a:r>
              <a:rPr lang="nl-NL" sz="2400" dirty="0">
                <a:latin typeface="Verdana" panose="020B0604030504040204" pitchFamily="34" charset="0"/>
                <a:ea typeface="Verdana" panose="020B0604030504040204" pitchFamily="34" charset="0"/>
              </a:rPr>
              <a:t>De </a:t>
            </a:r>
            <a:r>
              <a:rPr lang="nl-NL" sz="2400" b="1" dirty="0">
                <a:latin typeface="Verdana" panose="020B0604030504040204" pitchFamily="34" charset="0"/>
                <a:ea typeface="Verdana" panose="020B0604030504040204" pitchFamily="34" charset="0"/>
              </a:rPr>
              <a:t>kunstacademie</a:t>
            </a:r>
            <a:r>
              <a:rPr lang="nl-NL" sz="2400" dirty="0">
                <a:latin typeface="Verdana" panose="020B0604030504040204" pitchFamily="34" charset="0"/>
                <a:ea typeface="Verdana" panose="020B0604030504040204" pitchFamily="34" charset="0"/>
              </a:rPr>
              <a:t> behoudt zijn functie en opdracht.</a:t>
            </a:r>
          </a:p>
          <a:p>
            <a:pPr>
              <a:lnSpc>
                <a:spcPct val="150000"/>
              </a:lnSpc>
              <a:spcBef>
                <a:spcPts val="600"/>
              </a:spcBef>
            </a:pPr>
            <a:r>
              <a:rPr lang="nl-NL" sz="2400" dirty="0">
                <a:latin typeface="Verdana" panose="020B0604030504040204" pitchFamily="34" charset="0"/>
                <a:ea typeface="Verdana" panose="020B0604030504040204" pitchFamily="34" charset="0"/>
              </a:rPr>
              <a:t>Huidige </a:t>
            </a:r>
            <a:r>
              <a:rPr lang="nl-NL" sz="2400" b="1" dirty="0">
                <a:latin typeface="Verdana" panose="020B0604030504040204" pitchFamily="34" charset="0"/>
                <a:ea typeface="Verdana" panose="020B0604030504040204" pitchFamily="34" charset="0"/>
              </a:rPr>
              <a:t>bibliotheek</a:t>
            </a:r>
            <a:r>
              <a:rPr lang="nl-NL" sz="2400" dirty="0">
                <a:latin typeface="Verdana" panose="020B0604030504040204" pitchFamily="34" charset="0"/>
                <a:ea typeface="Verdana" panose="020B0604030504040204" pitchFamily="34" charset="0"/>
              </a:rPr>
              <a:t>gebouw:</a:t>
            </a:r>
          </a:p>
          <a:p>
            <a:pPr>
              <a:lnSpc>
                <a:spcPct val="150000"/>
              </a:lnSpc>
              <a:spcBef>
                <a:spcPts val="600"/>
              </a:spcBef>
            </a:pPr>
            <a:r>
              <a:rPr lang="nl-NL" sz="2400" b="1" dirty="0">
                <a:latin typeface="Verdana" panose="020B0604030504040204" pitchFamily="34" charset="0"/>
                <a:ea typeface="Verdana" panose="020B0604030504040204" pitchFamily="34" charset="0"/>
              </a:rPr>
              <a:t>Muziekacademie</a:t>
            </a:r>
            <a:r>
              <a:rPr lang="nl-NL" sz="2400" dirty="0">
                <a:latin typeface="Verdana" panose="020B0604030504040204" pitchFamily="34" charset="0"/>
                <a:ea typeface="Verdana" panose="020B0604030504040204" pitchFamily="34" charset="0"/>
              </a:rPr>
              <a:t> op de eerste en de tweede verdieping met kleine en half-grote repetitieruimten voor 3-4 studenten. </a:t>
            </a:r>
            <a:endParaRPr lang="nl-BE"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61312712"/>
      </p:ext>
    </p:extLst>
  </p:cSld>
  <p:clrMapOvr>
    <a:masterClrMapping/>
  </p:clrMapOvr>
</p:sld>
</file>

<file path=ppt/theme/theme1.xml><?xml version="1.0" encoding="utf-8"?>
<a:theme xmlns:a="http://schemas.openxmlformats.org/drawingml/2006/main" name="20170316_DLB">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761</Words>
  <Application>Microsoft Office PowerPoint</Application>
  <PresentationFormat>Diavoorstelling (4:3)</PresentationFormat>
  <Paragraphs>83</Paragraphs>
  <Slides>17</Slides>
  <Notes>17</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17</vt:i4>
      </vt:variant>
    </vt:vector>
  </HeadingPairs>
  <TitlesOfParts>
    <vt:vector size="22" baseType="lpstr">
      <vt:lpstr>Arial</vt:lpstr>
      <vt:lpstr>Calibri</vt:lpstr>
      <vt:lpstr>Century Gothic</vt:lpstr>
      <vt:lpstr>Verdana</vt:lpstr>
      <vt:lpstr>20170316_DLB</vt:lpstr>
      <vt:lpstr>Actualisatie masterplan gemeentelijk patrimonium</vt:lpstr>
      <vt:lpstr>Loods Topstraat</vt:lpstr>
      <vt:lpstr>Coloma</vt:lpstr>
      <vt:lpstr>Coloma</vt:lpstr>
      <vt:lpstr>Coloma</vt:lpstr>
      <vt:lpstr>Wildersportcomplex</vt:lpstr>
      <vt:lpstr>Laekelinde</vt:lpstr>
      <vt:lpstr>Gewezen gemeentehuis Vlezenbeek</vt:lpstr>
      <vt:lpstr>Rink (pastorie, academie, bibliotheek)</vt:lpstr>
      <vt:lpstr>Rink (pastorie, academie, bibliotheek)</vt:lpstr>
      <vt:lpstr>Rink (pastorie, academie, bibliotheek)</vt:lpstr>
      <vt:lpstr>Site Negenhof (LDC Negenhof, bibliotheekfiliaal, pastorie)</vt:lpstr>
      <vt:lpstr>Site Negenhof (LDC Negenhof, bibliotheekfiliaal, pastorie)</vt:lpstr>
      <vt:lpstr>Site Negenhof (LDC Negenhof, bibliotheekfiliaal, pastorie)</vt:lpstr>
      <vt:lpstr>Site Negenhof (LDC Negenhof, bibliotheekfiliaal, pastorie)</vt:lpstr>
      <vt:lpstr>Huis van het Kind</vt:lpstr>
      <vt:lpstr>Technische Hub Ruisbroek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WZC Zilverlinde Uitbraak Covid-19</dc:title>
  <dc:creator>Walter Vastiau</dc:creator>
  <cp:lastModifiedBy>Lieve De Weerdt</cp:lastModifiedBy>
  <cp:revision>12</cp:revision>
  <cp:lastPrinted>2021-03-30T11:47:47Z</cp:lastPrinted>
  <dcterms:created xsi:type="dcterms:W3CDTF">2021-01-17T09:41:47Z</dcterms:created>
  <dcterms:modified xsi:type="dcterms:W3CDTF">2021-04-13T11:46:45Z</dcterms:modified>
</cp:coreProperties>
</file>