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427" r:id="rId4"/>
    <p:sldId id="428" r:id="rId5"/>
    <p:sldId id="430" r:id="rId6"/>
    <p:sldId id="436" r:id="rId7"/>
    <p:sldId id="438" r:id="rId8"/>
    <p:sldId id="431" r:id="rId9"/>
    <p:sldId id="433" r:id="rId10"/>
    <p:sldId id="434" r:id="rId11"/>
    <p:sldId id="437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4D947-3F13-4A3C-A217-002F80B6151F}" type="datetimeFigureOut">
              <a:rPr lang="nl-BE" smtClean="0"/>
              <a:t>13/04/2021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73519-11C0-4FFF-9CD2-E3F2BA0851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8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3573016"/>
            <a:ext cx="5756176" cy="1181993"/>
          </a:xfrm>
        </p:spPr>
        <p:txBody>
          <a:bodyPr anchor="b">
            <a:normAutofit/>
          </a:bodyPr>
          <a:lstStyle>
            <a:lvl1pPr algn="r">
              <a:defRPr sz="3200" cap="all" baseline="0">
                <a:solidFill>
                  <a:srgbClr val="DCDCC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31840" y="4725144"/>
            <a:ext cx="5752728" cy="112968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ACD3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3096000" y="0"/>
            <a:ext cx="5824800" cy="338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156176" y="274638"/>
            <a:ext cx="18002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626968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234063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23406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44A1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56376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00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356376" y="1535113"/>
            <a:ext cx="3600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356376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9626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03042" y="273050"/>
            <a:ext cx="4381326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9626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259632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5963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C960E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21BE0-0DA1-4564-BBEB-C3F96191C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Masterplan Leeuws PATRIMONIUM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8A8E55-4DFF-4912-9B40-142EE9FF0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Stand van zaken lopende projecten</a:t>
            </a:r>
          </a:p>
          <a:p>
            <a:r>
              <a:rPr lang="nl-BE" dirty="0"/>
              <a:t>Woensdag 31 maart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390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8DEDFC2-816A-4A4E-87DD-70BAB70B96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284" y="2157270"/>
            <a:ext cx="4337023" cy="288631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E274EE6D-10A2-47B3-AB9B-A08269C9201B}"/>
              </a:ext>
            </a:extLst>
          </p:cNvPr>
          <p:cNvSpPr txBox="1">
            <a:spLocks/>
          </p:cNvSpPr>
          <p:nvPr/>
        </p:nvSpPr>
        <p:spPr>
          <a:xfrm>
            <a:off x="283586" y="303730"/>
            <a:ext cx="8576827" cy="6948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3600" dirty="0"/>
              <a:t>Oud gemeentehuis Vlezenbeek (1)</a:t>
            </a:r>
            <a:endParaRPr lang="nl-NL" sz="36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6F8333-CF95-4178-B7F5-80C0009747D4}"/>
              </a:ext>
            </a:extLst>
          </p:cNvPr>
          <p:cNvSpPr txBox="1">
            <a:spLocks/>
          </p:cNvSpPr>
          <p:nvPr/>
        </p:nvSpPr>
        <p:spPr>
          <a:xfrm>
            <a:off x="118122" y="1299508"/>
            <a:ext cx="8124064" cy="69484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2400" dirty="0"/>
              <a:t>Fase 1: dak- en gevelrenovatie, herstel klok, sloopwerken</a:t>
            </a:r>
          </a:p>
          <a:p>
            <a:endParaRPr lang="nl-BE" sz="3600" dirty="0"/>
          </a:p>
          <a:p>
            <a:endParaRPr lang="nl-BE" sz="3600" dirty="0"/>
          </a:p>
          <a:p>
            <a:endParaRPr lang="nl-NL" sz="3600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B24613C-9EE8-4F32-8FBC-5352FAA1A496}"/>
              </a:ext>
            </a:extLst>
          </p:cNvPr>
          <p:cNvSpPr txBox="1">
            <a:spLocks/>
          </p:cNvSpPr>
          <p:nvPr/>
        </p:nvSpPr>
        <p:spPr>
          <a:xfrm>
            <a:off x="283586" y="2120043"/>
            <a:ext cx="4526621" cy="31809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BE" sz="2100" b="1" dirty="0"/>
              <a:t>Ontwerper</a:t>
            </a:r>
            <a:r>
              <a:rPr lang="nl-BE" sz="2400" b="1" dirty="0">
                <a:solidFill>
                  <a:schemeClr val="tx1"/>
                </a:solidFill>
              </a:rPr>
              <a:t>: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FastForward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Architects</a:t>
            </a:r>
            <a:endParaRPr lang="nl-B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BE" sz="2100" b="1" dirty="0"/>
              <a:t>Aannemer</a:t>
            </a:r>
            <a:r>
              <a:rPr lang="nl-BE" sz="2400" b="1" dirty="0">
                <a:solidFill>
                  <a:schemeClr val="tx1"/>
                </a:solidFill>
              </a:rPr>
              <a:t>:</a:t>
            </a:r>
            <a:r>
              <a:rPr lang="nl-BE" sz="2400" dirty="0">
                <a:solidFill>
                  <a:schemeClr val="tx1"/>
                </a:solidFill>
              </a:rPr>
              <a:t> </a:t>
            </a:r>
            <a:r>
              <a:rPr lang="nl-BE" sz="2400" dirty="0" err="1">
                <a:solidFill>
                  <a:schemeClr val="tx1"/>
                </a:solidFill>
              </a:rPr>
              <a:t>Inrebo</a:t>
            </a:r>
            <a:endParaRPr lang="nl-B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BE" sz="2100" b="1" dirty="0"/>
              <a:t>Uitvoering</a:t>
            </a:r>
            <a:r>
              <a:rPr lang="nl-BE" sz="2400" b="1" dirty="0">
                <a:solidFill>
                  <a:schemeClr val="tx1"/>
                </a:solidFill>
              </a:rPr>
              <a:t>: </a:t>
            </a:r>
            <a:r>
              <a:rPr lang="nl-BE" sz="2400" dirty="0">
                <a:solidFill>
                  <a:schemeClr val="tx1"/>
                </a:solidFill>
              </a:rPr>
              <a:t>juni – november 2020</a:t>
            </a:r>
            <a:endParaRPr lang="nl-BE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BE" sz="2100" b="1" dirty="0"/>
              <a:t>Voorlopige Oplevering</a:t>
            </a:r>
            <a:r>
              <a:rPr lang="nl-BE" sz="2400" b="1" dirty="0">
                <a:solidFill>
                  <a:schemeClr val="tx1"/>
                </a:solidFill>
              </a:rPr>
              <a:t>: </a:t>
            </a:r>
            <a:r>
              <a:rPr lang="nl-BE" sz="2400" dirty="0">
                <a:solidFill>
                  <a:schemeClr val="tx1"/>
                </a:solidFill>
              </a:rPr>
              <a:t>25 november 2020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100" b="1" dirty="0"/>
              <a:t>Uitvoeringsbedrag</a:t>
            </a:r>
            <a:r>
              <a:rPr lang="nl-BE" sz="2400" b="1" dirty="0">
                <a:solidFill>
                  <a:schemeClr val="tx1"/>
                </a:solidFill>
              </a:rPr>
              <a:t>: </a:t>
            </a:r>
            <a:r>
              <a:rPr lang="nl-BE" sz="2400" dirty="0">
                <a:solidFill>
                  <a:schemeClr val="tx1"/>
                </a:solidFill>
              </a:rPr>
              <a:t>434.880,98 € (incl. BTW), 15.000 euro &lt;gunningsbedrag.</a:t>
            </a:r>
          </a:p>
          <a:p>
            <a:pPr marL="0" indent="0">
              <a:buNone/>
            </a:pPr>
            <a:endParaRPr lang="nl-BE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BE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BE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EB80D99-F7EC-4CB6-83A8-57C569086C7D}"/>
              </a:ext>
            </a:extLst>
          </p:cNvPr>
          <p:cNvSpPr txBox="1">
            <a:spLocks/>
          </p:cNvSpPr>
          <p:nvPr/>
        </p:nvSpPr>
        <p:spPr>
          <a:xfrm>
            <a:off x="8378" y="5338266"/>
            <a:ext cx="8124064" cy="6948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endParaRPr lang="nl-NL" sz="3600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842E434C-9F9A-4C2F-BC5D-096A0961117C}"/>
              </a:ext>
            </a:extLst>
          </p:cNvPr>
          <p:cNvSpPr txBox="1">
            <a:spLocks/>
          </p:cNvSpPr>
          <p:nvPr/>
        </p:nvSpPr>
        <p:spPr>
          <a:xfrm>
            <a:off x="283586" y="5992188"/>
            <a:ext cx="4526621" cy="31809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BE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3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8DEDFC2-816A-4A4E-87DD-70BAB70B96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284" y="2157270"/>
            <a:ext cx="4337023" cy="288631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E274EE6D-10A2-47B3-AB9B-A08269C9201B}"/>
              </a:ext>
            </a:extLst>
          </p:cNvPr>
          <p:cNvSpPr txBox="1">
            <a:spLocks/>
          </p:cNvSpPr>
          <p:nvPr/>
        </p:nvSpPr>
        <p:spPr>
          <a:xfrm>
            <a:off x="283586" y="303730"/>
            <a:ext cx="8576827" cy="6948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3600" dirty="0"/>
              <a:t>Oud gemeentehuis Vlezenbeek (2)</a:t>
            </a:r>
            <a:endParaRPr lang="nl-NL" sz="36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6F8333-CF95-4178-B7F5-80C0009747D4}"/>
              </a:ext>
            </a:extLst>
          </p:cNvPr>
          <p:cNvSpPr txBox="1">
            <a:spLocks/>
          </p:cNvSpPr>
          <p:nvPr/>
        </p:nvSpPr>
        <p:spPr>
          <a:xfrm>
            <a:off x="118122" y="1299508"/>
            <a:ext cx="8124064" cy="6948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endParaRPr lang="nl-BE" sz="3600" dirty="0"/>
          </a:p>
          <a:p>
            <a:endParaRPr lang="nl-BE" sz="3600" dirty="0"/>
          </a:p>
          <a:p>
            <a:endParaRPr lang="nl-NL" sz="3600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B24613C-9EE8-4F32-8FBC-5352FAA1A496}"/>
              </a:ext>
            </a:extLst>
          </p:cNvPr>
          <p:cNvSpPr txBox="1">
            <a:spLocks/>
          </p:cNvSpPr>
          <p:nvPr/>
        </p:nvSpPr>
        <p:spPr>
          <a:xfrm>
            <a:off x="283586" y="2120043"/>
            <a:ext cx="4526621" cy="31809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BE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EB80D99-F7EC-4CB6-83A8-57C569086C7D}"/>
              </a:ext>
            </a:extLst>
          </p:cNvPr>
          <p:cNvSpPr txBox="1">
            <a:spLocks/>
          </p:cNvSpPr>
          <p:nvPr/>
        </p:nvSpPr>
        <p:spPr>
          <a:xfrm>
            <a:off x="8378" y="1384917"/>
            <a:ext cx="8124064" cy="46481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2200" dirty="0"/>
              <a:t>Fase 2: Restauratie interieur </a:t>
            </a:r>
          </a:p>
          <a:p>
            <a:endParaRPr lang="nl-BE" sz="3600" dirty="0"/>
          </a:p>
          <a:p>
            <a:endParaRPr lang="nl-NL" sz="3600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842E434C-9F9A-4C2F-BC5D-096A0961117C}"/>
              </a:ext>
            </a:extLst>
          </p:cNvPr>
          <p:cNvSpPr txBox="1">
            <a:spLocks/>
          </p:cNvSpPr>
          <p:nvPr/>
        </p:nvSpPr>
        <p:spPr>
          <a:xfrm>
            <a:off x="283586" y="2157270"/>
            <a:ext cx="4526621" cy="70159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BE" sz="1900" b="1" dirty="0"/>
              <a:t>Budget meerjarenplan</a:t>
            </a:r>
            <a:r>
              <a:rPr lang="nl-BE" sz="2200" b="1" dirty="0">
                <a:solidFill>
                  <a:schemeClr val="tx1"/>
                </a:solidFill>
              </a:rPr>
              <a:t>: </a:t>
            </a:r>
            <a:r>
              <a:rPr lang="nl-BE" sz="2200" dirty="0">
                <a:solidFill>
                  <a:schemeClr val="tx1"/>
                </a:solidFill>
              </a:rPr>
              <a:t>Voorlopig</a:t>
            </a:r>
            <a:r>
              <a:rPr lang="nl-BE" sz="2200" b="1" dirty="0">
                <a:solidFill>
                  <a:schemeClr val="tx1"/>
                </a:solidFill>
              </a:rPr>
              <a:t> </a:t>
            </a:r>
            <a:r>
              <a:rPr lang="nl-BE" sz="2200" dirty="0">
                <a:solidFill>
                  <a:schemeClr val="tx1"/>
                </a:solidFill>
              </a:rPr>
              <a:t>250.000€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1900" b="1" dirty="0"/>
              <a:t>Momenteel: </a:t>
            </a:r>
            <a:r>
              <a:rPr lang="nl-BE" sz="2200" dirty="0">
                <a:solidFill>
                  <a:schemeClr val="tx1"/>
                </a:solidFill>
              </a:rPr>
              <a:t>voorbereiden van </a:t>
            </a:r>
          </a:p>
          <a:p>
            <a:pPr marL="0" indent="0">
              <a:buNone/>
            </a:pPr>
            <a:r>
              <a:rPr lang="nl-BE" sz="2200" dirty="0">
                <a:solidFill>
                  <a:schemeClr val="tx1"/>
                </a:solidFill>
              </a:rPr>
              <a:t>    bestek met architect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1900" b="1" dirty="0"/>
              <a:t>Aanbestedingsprocedure</a:t>
            </a:r>
            <a:r>
              <a:rPr lang="nl-BE" sz="2200" dirty="0">
                <a:solidFill>
                  <a:schemeClr val="tx1"/>
                </a:solidFill>
              </a:rPr>
              <a:t>: opstart via gemeenteraad mei of juni. </a:t>
            </a:r>
          </a:p>
          <a:p>
            <a:pPr marL="0" indent="0">
              <a:buNone/>
            </a:pPr>
            <a:endParaRPr lang="nl-BE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BE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F114355-1B77-445B-87DE-3C156DC93F2A}"/>
              </a:ext>
            </a:extLst>
          </p:cNvPr>
          <p:cNvSpPr txBox="1">
            <a:spLocks/>
          </p:cNvSpPr>
          <p:nvPr/>
        </p:nvSpPr>
        <p:spPr>
          <a:xfrm>
            <a:off x="457200" y="241587"/>
            <a:ext cx="7499176" cy="6948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3600" dirty="0"/>
              <a:t>Projecten in uitvoering</a:t>
            </a:r>
            <a:endParaRPr lang="nl-NL" sz="3600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34FC837-9182-4251-8EBC-9B1F43B7A141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74991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Landhuis De </a:t>
            </a:r>
            <a:r>
              <a:rPr lang="nl-BE" sz="2400" dirty="0" err="1"/>
              <a:t>Viron</a:t>
            </a:r>
            <a:endParaRPr lang="nl-BE" sz="2400" dirty="0"/>
          </a:p>
          <a:p>
            <a:pPr marL="0" indent="0">
              <a:buNone/>
            </a:pPr>
            <a:endParaRPr lang="nl-B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Sporthal Wildersportcomplex</a:t>
            </a:r>
          </a:p>
          <a:p>
            <a:pPr marL="0" indent="0">
              <a:buNone/>
            </a:pPr>
            <a:endParaRPr lang="nl-B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Voormalig gemeentehuis Vlezenbeek </a:t>
            </a:r>
          </a:p>
        </p:txBody>
      </p:sp>
    </p:spTree>
    <p:extLst>
      <p:ext uri="{BB962C8B-B14F-4D97-AF65-F5344CB8AC3E}">
        <p14:creationId xmlns:p14="http://schemas.microsoft.com/office/powerpoint/2010/main" val="172745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F114355-1B77-445B-87DE-3C156DC93F2A}"/>
              </a:ext>
            </a:extLst>
          </p:cNvPr>
          <p:cNvSpPr txBox="1">
            <a:spLocks/>
          </p:cNvSpPr>
          <p:nvPr/>
        </p:nvSpPr>
        <p:spPr>
          <a:xfrm>
            <a:off x="457200" y="241587"/>
            <a:ext cx="7499176" cy="6948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3600" dirty="0"/>
              <a:t>Landhuis De </a:t>
            </a:r>
            <a:r>
              <a:rPr lang="nl-BE" sz="3600" dirty="0" err="1"/>
              <a:t>Viron</a:t>
            </a:r>
            <a:r>
              <a:rPr lang="nl-BE" sz="3600" dirty="0"/>
              <a:t> (1)</a:t>
            </a:r>
          </a:p>
          <a:p>
            <a:endParaRPr lang="nl-BE" sz="3600" dirty="0"/>
          </a:p>
          <a:p>
            <a:endParaRPr lang="nl-BE" sz="3600" dirty="0"/>
          </a:p>
          <a:p>
            <a:endParaRPr lang="nl-NL" sz="36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2360C7E-7CC7-4CAB-9028-6F8618B648A5}"/>
              </a:ext>
            </a:extLst>
          </p:cNvPr>
          <p:cNvSpPr txBox="1">
            <a:spLocks/>
          </p:cNvSpPr>
          <p:nvPr/>
        </p:nvSpPr>
        <p:spPr>
          <a:xfrm>
            <a:off x="457200" y="1790168"/>
            <a:ext cx="7807911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400" b="1" dirty="0"/>
              <a:t>GR 21 december 2017</a:t>
            </a:r>
            <a:r>
              <a:rPr lang="nl-BE" sz="2400" dirty="0"/>
              <a:t>: Goedkeuring gunningswijze en selectievereisten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400" b="1" dirty="0"/>
              <a:t>CBS 23 april 2018</a:t>
            </a:r>
            <a:r>
              <a:rPr lang="nl-BE" sz="2400" dirty="0"/>
              <a:t>: Goedkeuring selectie kandidaten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400" b="1" dirty="0"/>
              <a:t>GR 31 mei 2018</a:t>
            </a:r>
            <a:r>
              <a:rPr lang="nl-BE" sz="2400" dirty="0"/>
              <a:t>: Goedkeuring lastvoorwaarden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400" b="1" dirty="0"/>
              <a:t>GR 25 april 2019: </a:t>
            </a:r>
            <a:r>
              <a:rPr lang="nl-BE" sz="2400" dirty="0"/>
              <a:t>Goedkeuring geactualiseerde lastvoorwaarden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400" b="1" dirty="0"/>
              <a:t>CBS 28 oktober 2019: </a:t>
            </a:r>
            <a:r>
              <a:rPr lang="nl-BE" sz="2400" dirty="0"/>
              <a:t>Gunning van de opdracht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400" b="1" dirty="0"/>
              <a:t>CBS 30 maart 2020: </a:t>
            </a:r>
            <a:r>
              <a:rPr lang="nl-BE" sz="2400" dirty="0"/>
              <a:t>Goedkeuring omgevingsvergunning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A0C5717-C122-472D-9F77-2D39B2F798ED}"/>
              </a:ext>
            </a:extLst>
          </p:cNvPr>
          <p:cNvSpPr txBox="1">
            <a:spLocks/>
          </p:cNvSpPr>
          <p:nvPr/>
        </p:nvSpPr>
        <p:spPr>
          <a:xfrm>
            <a:off x="522785" y="1095322"/>
            <a:ext cx="7499176" cy="6948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2400" dirty="0"/>
              <a:t>Procedure</a:t>
            </a:r>
          </a:p>
          <a:p>
            <a:endParaRPr lang="nl-BE" sz="3600" dirty="0"/>
          </a:p>
          <a:p>
            <a:pPr>
              <a:lnSpc>
                <a:spcPct val="150000"/>
              </a:lnSpc>
            </a:pPr>
            <a:endParaRPr lang="nl-BE" sz="3600" dirty="0"/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61274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C4670B8-7BD3-40FE-8E55-E712864496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707" y="2819188"/>
            <a:ext cx="4350059" cy="297661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F114355-1B77-445B-87DE-3C156DC93F2A}"/>
              </a:ext>
            </a:extLst>
          </p:cNvPr>
          <p:cNvSpPr txBox="1">
            <a:spLocks/>
          </p:cNvSpPr>
          <p:nvPr/>
        </p:nvSpPr>
        <p:spPr>
          <a:xfrm>
            <a:off x="457200" y="241587"/>
            <a:ext cx="7499176" cy="6948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3600" dirty="0"/>
              <a:t>Landhuis De </a:t>
            </a:r>
            <a:r>
              <a:rPr lang="nl-BE" sz="3600" dirty="0" err="1"/>
              <a:t>Viron</a:t>
            </a:r>
            <a:r>
              <a:rPr lang="nl-BE" sz="3600" dirty="0"/>
              <a:t> (2)</a:t>
            </a:r>
            <a:endParaRPr lang="nl-NL" sz="36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2360C7E-7CC7-4CAB-9028-6F8618B648A5}"/>
              </a:ext>
            </a:extLst>
          </p:cNvPr>
          <p:cNvSpPr txBox="1">
            <a:spLocks/>
          </p:cNvSpPr>
          <p:nvPr/>
        </p:nvSpPr>
        <p:spPr>
          <a:xfrm>
            <a:off x="457200" y="1842521"/>
            <a:ext cx="7914443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BE" sz="2400" b="1" dirty="0"/>
              <a:t>Aannemer: </a:t>
            </a:r>
            <a:r>
              <a:rPr lang="nl-BE" sz="2400" dirty="0"/>
              <a:t>THV Van Laere </a:t>
            </a:r>
            <a:r>
              <a:rPr lang="nl-BE" sz="2400" dirty="0" err="1"/>
              <a:t>Vandendorpe</a:t>
            </a:r>
            <a:endParaRPr lang="nl-B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Ontwerper: </a:t>
            </a:r>
            <a:r>
              <a:rPr lang="nl-BE" sz="2400" dirty="0" err="1"/>
              <a:t>Helon</a:t>
            </a:r>
            <a:endParaRPr lang="nl-BE" sz="24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1D3CA08-6FD2-425D-9360-C2FB7F8451D1}"/>
              </a:ext>
            </a:extLst>
          </p:cNvPr>
          <p:cNvSpPr txBox="1">
            <a:spLocks/>
          </p:cNvSpPr>
          <p:nvPr/>
        </p:nvSpPr>
        <p:spPr>
          <a:xfrm>
            <a:off x="522785" y="1095322"/>
            <a:ext cx="7499176" cy="6948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2400" dirty="0"/>
              <a:t>Design &amp; </a:t>
            </a:r>
            <a:r>
              <a:rPr lang="nl-BE" sz="2400" dirty="0" err="1"/>
              <a:t>Build</a:t>
            </a:r>
            <a:r>
              <a:rPr lang="nl-BE" sz="2400" dirty="0"/>
              <a:t> opdracht</a:t>
            </a:r>
          </a:p>
          <a:p>
            <a:endParaRPr lang="nl-BE" sz="3600" dirty="0"/>
          </a:p>
          <a:p>
            <a:endParaRPr lang="nl-BE" sz="36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C54D694-B39C-4D29-916E-1DF659E236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1266"/>
            <a:ext cx="4213432" cy="28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7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gebouw, portiek&#10;&#10;Automatisch gegenereerde beschrijving">
            <a:extLst>
              <a:ext uri="{FF2B5EF4-FFF2-40B4-BE49-F238E27FC236}">
                <a16:creationId xmlns:a16="http://schemas.microsoft.com/office/drawing/2014/main" id="{157A83F8-F7B1-4763-A09D-01CDE4F1C3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728" y="3163410"/>
            <a:ext cx="4926120" cy="369459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F114355-1B77-445B-87DE-3C156DC93F2A}"/>
              </a:ext>
            </a:extLst>
          </p:cNvPr>
          <p:cNvSpPr txBox="1">
            <a:spLocks/>
          </p:cNvSpPr>
          <p:nvPr/>
        </p:nvSpPr>
        <p:spPr>
          <a:xfrm>
            <a:off x="457200" y="241587"/>
            <a:ext cx="7499176" cy="6948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3600" dirty="0"/>
              <a:t>Landhuis De </a:t>
            </a:r>
            <a:r>
              <a:rPr lang="nl-BE" sz="3600" dirty="0" err="1"/>
              <a:t>Viron</a:t>
            </a:r>
            <a:r>
              <a:rPr lang="nl-BE" sz="3600" dirty="0"/>
              <a:t> (3)</a:t>
            </a:r>
            <a:endParaRPr lang="nl-NL" sz="36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1D3CA08-6FD2-425D-9360-C2FB7F8451D1}"/>
              </a:ext>
            </a:extLst>
          </p:cNvPr>
          <p:cNvSpPr txBox="1">
            <a:spLocks/>
          </p:cNvSpPr>
          <p:nvPr/>
        </p:nvSpPr>
        <p:spPr>
          <a:xfrm>
            <a:off x="522785" y="1095322"/>
            <a:ext cx="7499176" cy="6948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2400" dirty="0"/>
              <a:t>Planning van de werken</a:t>
            </a:r>
          </a:p>
          <a:p>
            <a:endParaRPr lang="nl-BE" sz="3600" dirty="0"/>
          </a:p>
          <a:p>
            <a:endParaRPr lang="nl-BE" sz="3600" dirty="0"/>
          </a:p>
          <a:p>
            <a:endParaRPr lang="nl-NL" sz="3600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B24613C-9EE8-4F32-8FBC-5352FAA1A496}"/>
              </a:ext>
            </a:extLst>
          </p:cNvPr>
          <p:cNvSpPr txBox="1">
            <a:spLocks/>
          </p:cNvSpPr>
          <p:nvPr/>
        </p:nvSpPr>
        <p:spPr>
          <a:xfrm>
            <a:off x="457200" y="1790168"/>
            <a:ext cx="7914443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BE" sz="2400" b="1" dirty="0"/>
              <a:t>Start der werken: </a:t>
            </a:r>
            <a:r>
              <a:rPr lang="nl-BE" sz="2400" dirty="0"/>
              <a:t>15 juni 2020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b="1" dirty="0"/>
              <a:t>Ruwbouw winddicht</a:t>
            </a:r>
            <a:r>
              <a:rPr lang="nl-BE" sz="2400" b="1" dirty="0">
                <a:solidFill>
                  <a:schemeClr val="tx1"/>
                </a:solidFill>
              </a:rPr>
              <a:t>: </a:t>
            </a:r>
            <a:r>
              <a:rPr lang="nl-BE" sz="2400" dirty="0">
                <a:solidFill>
                  <a:schemeClr val="tx1"/>
                </a:solidFill>
              </a:rPr>
              <a:t>mei 2021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b="1" dirty="0"/>
              <a:t>Voorziene oplevering</a:t>
            </a:r>
            <a:r>
              <a:rPr lang="nl-BE" sz="24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nl-BE" sz="2400" dirty="0">
                <a:solidFill>
                  <a:schemeClr val="tx1"/>
                </a:solidFill>
              </a:rPr>
              <a:t>december 2021</a:t>
            </a:r>
          </a:p>
        </p:txBody>
      </p:sp>
    </p:spTree>
    <p:extLst>
      <p:ext uri="{BB962C8B-B14F-4D97-AF65-F5344CB8AC3E}">
        <p14:creationId xmlns:p14="http://schemas.microsoft.com/office/powerpoint/2010/main" val="157442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F114355-1B77-445B-87DE-3C156DC93F2A}"/>
              </a:ext>
            </a:extLst>
          </p:cNvPr>
          <p:cNvSpPr txBox="1">
            <a:spLocks/>
          </p:cNvSpPr>
          <p:nvPr/>
        </p:nvSpPr>
        <p:spPr>
          <a:xfrm>
            <a:off x="457200" y="241587"/>
            <a:ext cx="7499176" cy="6948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3600" dirty="0"/>
              <a:t>Landhuis De </a:t>
            </a:r>
            <a:r>
              <a:rPr lang="nl-BE" sz="3600" dirty="0" err="1"/>
              <a:t>Viron</a:t>
            </a:r>
            <a:r>
              <a:rPr lang="nl-BE" sz="3600" dirty="0"/>
              <a:t> (4)</a:t>
            </a:r>
            <a:endParaRPr lang="nl-NL" sz="36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1D3CA08-6FD2-425D-9360-C2FB7F8451D1}"/>
              </a:ext>
            </a:extLst>
          </p:cNvPr>
          <p:cNvSpPr txBox="1">
            <a:spLocks/>
          </p:cNvSpPr>
          <p:nvPr/>
        </p:nvSpPr>
        <p:spPr>
          <a:xfrm>
            <a:off x="522785" y="1095322"/>
            <a:ext cx="7499176" cy="6948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2400" dirty="0"/>
              <a:t>Vordering der werken</a:t>
            </a:r>
          </a:p>
          <a:p>
            <a:endParaRPr lang="nl-BE" sz="3600" dirty="0"/>
          </a:p>
          <a:p>
            <a:endParaRPr lang="nl-BE" sz="3600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B24613C-9EE8-4F32-8FBC-5352FAA1A496}"/>
              </a:ext>
            </a:extLst>
          </p:cNvPr>
          <p:cNvSpPr txBox="1">
            <a:spLocks/>
          </p:cNvSpPr>
          <p:nvPr/>
        </p:nvSpPr>
        <p:spPr>
          <a:xfrm>
            <a:off x="457200" y="1233996"/>
            <a:ext cx="7914443" cy="50821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b="1" dirty="0"/>
              <a:t>Ruwbouw winddicht</a:t>
            </a:r>
            <a:r>
              <a:rPr lang="nl-BE" sz="24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nl-BE" sz="2400" dirty="0">
                <a:solidFill>
                  <a:schemeClr val="tx1"/>
                </a:solidFill>
              </a:rPr>
              <a:t>begin</a:t>
            </a:r>
            <a:r>
              <a:rPr lang="nl-BE" sz="2400" b="1" dirty="0">
                <a:solidFill>
                  <a:schemeClr val="tx1"/>
                </a:solidFill>
              </a:rPr>
              <a:t> </a:t>
            </a:r>
            <a:r>
              <a:rPr lang="nl-BE" sz="2400" dirty="0">
                <a:solidFill>
                  <a:schemeClr val="tx1"/>
                </a:solidFill>
              </a:rPr>
              <a:t>mei 2021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b="1" dirty="0"/>
              <a:t>Voorziene oplevering</a:t>
            </a:r>
            <a:r>
              <a:rPr lang="nl-BE" sz="2400" b="1" dirty="0">
                <a:solidFill>
                  <a:schemeClr val="tx1"/>
                </a:solidFill>
              </a:rPr>
              <a:t>: </a:t>
            </a:r>
            <a:r>
              <a:rPr lang="nl-BE" sz="2400" dirty="0">
                <a:solidFill>
                  <a:schemeClr val="tx1"/>
                </a:solidFill>
              </a:rPr>
              <a:t>december 2021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b="1" dirty="0"/>
              <a:t>Dossier interieur</a:t>
            </a:r>
            <a:r>
              <a:rPr lang="nl-BE" sz="2400" dirty="0">
                <a:solidFill>
                  <a:schemeClr val="tx1"/>
                </a:solidFill>
              </a:rPr>
              <a:t>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sz="2400" dirty="0">
                <a:solidFill>
                  <a:schemeClr val="tx1"/>
                </a:solidFill>
              </a:rPr>
              <a:t>	Advies cultuurraad en </a:t>
            </a:r>
            <a:r>
              <a:rPr lang="nl-BE" sz="2400" dirty="0" err="1">
                <a:solidFill>
                  <a:schemeClr val="tx1"/>
                </a:solidFill>
              </a:rPr>
              <a:t>peva</a:t>
            </a:r>
            <a:endParaRPr lang="nl-B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nl-BE" sz="2400" dirty="0">
                <a:solidFill>
                  <a:schemeClr val="tx1"/>
                </a:solidFill>
              </a:rPr>
              <a:t>	Start procedure: bestek gemeenteraad mei 	of juni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sz="2400" dirty="0">
                <a:solidFill>
                  <a:schemeClr val="tx1"/>
                </a:solidFill>
              </a:rPr>
              <a:t>	Gunning opdracht: begin oktober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sz="2400" dirty="0">
                <a:solidFill>
                  <a:schemeClr val="tx1"/>
                </a:solidFill>
              </a:rPr>
              <a:t>	Uitvoering: januari-april 2022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b="1" dirty="0"/>
              <a:t>Opening</a:t>
            </a:r>
            <a:r>
              <a:rPr lang="nl-BE" sz="2400" dirty="0">
                <a:solidFill>
                  <a:schemeClr val="tx1"/>
                </a:solidFill>
              </a:rPr>
              <a:t>: streefdatum mei 2022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b="1" dirty="0"/>
              <a:t>Aanleg parking</a:t>
            </a:r>
            <a:r>
              <a:rPr lang="nl-BE" sz="2400" dirty="0">
                <a:solidFill>
                  <a:schemeClr val="tx1"/>
                </a:solidFill>
              </a:rPr>
              <a:t>: overleg met ANB</a:t>
            </a:r>
          </a:p>
        </p:txBody>
      </p:sp>
    </p:spTree>
    <p:extLst>
      <p:ext uri="{BB962C8B-B14F-4D97-AF65-F5344CB8AC3E}">
        <p14:creationId xmlns:p14="http://schemas.microsoft.com/office/powerpoint/2010/main" val="275979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F114355-1B77-445B-87DE-3C156DC93F2A}"/>
              </a:ext>
            </a:extLst>
          </p:cNvPr>
          <p:cNvSpPr txBox="1">
            <a:spLocks/>
          </p:cNvSpPr>
          <p:nvPr/>
        </p:nvSpPr>
        <p:spPr>
          <a:xfrm>
            <a:off x="457200" y="241587"/>
            <a:ext cx="7499176" cy="6948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3600" dirty="0"/>
              <a:t>Landhuis De </a:t>
            </a:r>
            <a:r>
              <a:rPr lang="nl-BE" sz="3600" dirty="0" err="1"/>
              <a:t>Viron</a:t>
            </a:r>
            <a:r>
              <a:rPr lang="nl-BE" sz="3600" dirty="0"/>
              <a:t> (5)</a:t>
            </a:r>
            <a:endParaRPr lang="nl-NL" sz="36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1D3CA08-6FD2-425D-9360-C2FB7F8451D1}"/>
              </a:ext>
            </a:extLst>
          </p:cNvPr>
          <p:cNvSpPr txBox="1">
            <a:spLocks/>
          </p:cNvSpPr>
          <p:nvPr/>
        </p:nvSpPr>
        <p:spPr>
          <a:xfrm>
            <a:off x="522785" y="1095322"/>
            <a:ext cx="7499176" cy="6948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endParaRPr lang="nl-BE" sz="2400" dirty="0"/>
          </a:p>
          <a:p>
            <a:endParaRPr lang="nl-BE" sz="3600" dirty="0"/>
          </a:p>
          <a:p>
            <a:endParaRPr lang="nl-BE" sz="3600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B24613C-9EE8-4F32-8FBC-5352FAA1A496}"/>
              </a:ext>
            </a:extLst>
          </p:cNvPr>
          <p:cNvSpPr txBox="1">
            <a:spLocks/>
          </p:cNvSpPr>
          <p:nvPr/>
        </p:nvSpPr>
        <p:spPr>
          <a:xfrm>
            <a:off x="457200" y="1233996"/>
            <a:ext cx="7914443" cy="50821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400" dirty="0">
              <a:solidFill>
                <a:schemeClr val="tx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654F6DC-4B59-4E91-B617-0ECD4FA16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85" y="1102927"/>
            <a:ext cx="6601746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2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021-03-24-verwijderen-zonnepannelen_Wildersport (2)">
            <a:extLst>
              <a:ext uri="{FF2B5EF4-FFF2-40B4-BE49-F238E27FC236}">
                <a16:creationId xmlns:a16="http://schemas.microsoft.com/office/drawing/2014/main" id="{4F035C2E-B4C5-4660-90E3-8DF011408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0154" y="4567763"/>
            <a:ext cx="3124941" cy="22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F114355-1B77-445B-87DE-3C156DC93F2A}"/>
              </a:ext>
            </a:extLst>
          </p:cNvPr>
          <p:cNvSpPr txBox="1">
            <a:spLocks/>
          </p:cNvSpPr>
          <p:nvPr/>
        </p:nvSpPr>
        <p:spPr>
          <a:xfrm>
            <a:off x="522784" y="277097"/>
            <a:ext cx="8124065" cy="6948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3600" dirty="0"/>
              <a:t>Sporthal Wildersportcomplex (1)</a:t>
            </a:r>
            <a:endParaRPr lang="nl-NL" sz="36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1D3CA08-6FD2-425D-9360-C2FB7F8451D1}"/>
              </a:ext>
            </a:extLst>
          </p:cNvPr>
          <p:cNvSpPr txBox="1">
            <a:spLocks/>
          </p:cNvSpPr>
          <p:nvPr/>
        </p:nvSpPr>
        <p:spPr>
          <a:xfrm>
            <a:off x="522785" y="1095322"/>
            <a:ext cx="7499176" cy="6948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2400" dirty="0"/>
              <a:t>Procedure</a:t>
            </a:r>
          </a:p>
          <a:p>
            <a:endParaRPr lang="nl-BE" sz="3600" dirty="0"/>
          </a:p>
          <a:p>
            <a:endParaRPr lang="nl-BE" sz="3600" dirty="0"/>
          </a:p>
          <a:p>
            <a:endParaRPr lang="nl-NL" sz="3600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B24613C-9EE8-4F32-8FBC-5352FAA1A496}"/>
              </a:ext>
            </a:extLst>
          </p:cNvPr>
          <p:cNvSpPr txBox="1">
            <a:spLocks/>
          </p:cNvSpPr>
          <p:nvPr/>
        </p:nvSpPr>
        <p:spPr>
          <a:xfrm>
            <a:off x="457200" y="1790168"/>
            <a:ext cx="7914443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BE" sz="2400" b="1" dirty="0"/>
              <a:t>GR 24 oktober 2019: </a:t>
            </a:r>
            <a:r>
              <a:rPr lang="nl-BE" sz="2400" dirty="0"/>
              <a:t>Gunningswijze en lastvoorwaarden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b="1" dirty="0"/>
              <a:t>CBS 14 april 2020: </a:t>
            </a:r>
            <a:r>
              <a:rPr lang="nl-BE" sz="2400" dirty="0"/>
              <a:t>Gunning </a:t>
            </a:r>
            <a:r>
              <a:rPr lang="nl-BE" sz="2400" dirty="0" err="1"/>
              <a:t>Design&amp;Build</a:t>
            </a:r>
            <a:r>
              <a:rPr lang="nl-BE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b="1" dirty="0"/>
              <a:t>CBS 08 februari 2021: </a:t>
            </a:r>
            <a:r>
              <a:rPr lang="nl-BE" sz="2400" dirty="0"/>
              <a:t>Goedkeuring omgevingsvergunning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b="1" dirty="0"/>
              <a:t>Subsidiedossier: </a:t>
            </a:r>
            <a:r>
              <a:rPr lang="nl-BE" sz="2400" dirty="0"/>
              <a:t>ingediend 31maart, beoordeling verwacht juni.</a:t>
            </a:r>
          </a:p>
        </p:txBody>
      </p:sp>
      <p:pic>
        <p:nvPicPr>
          <p:cNvPr id="1026" name="Picture 2" descr="2021-03-24-verwijderen-zonnepannelen_Wildersport (1)">
            <a:extLst>
              <a:ext uri="{FF2B5EF4-FFF2-40B4-BE49-F238E27FC236}">
                <a16:creationId xmlns:a16="http://schemas.microsoft.com/office/drawing/2014/main" id="{A87BB6ED-D211-453F-8AFD-4FA5F9D34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67763"/>
            <a:ext cx="4267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7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932C5D0-F2DC-47F2-877C-CF98602917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74" t="5334" r="14563" b="11140"/>
          <a:stretch/>
        </p:blipFill>
        <p:spPr>
          <a:xfrm>
            <a:off x="8180" y="3329126"/>
            <a:ext cx="3970562" cy="244801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43A2363-45B0-46F5-A5AE-CDC0B263CF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401" y="3314662"/>
            <a:ext cx="4262097" cy="2448016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B24613C-9EE8-4F32-8FBC-5352FAA1A496}"/>
              </a:ext>
            </a:extLst>
          </p:cNvPr>
          <p:cNvSpPr txBox="1">
            <a:spLocks/>
          </p:cNvSpPr>
          <p:nvPr/>
        </p:nvSpPr>
        <p:spPr>
          <a:xfrm>
            <a:off x="178545" y="1611086"/>
            <a:ext cx="7914443" cy="49698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244A1F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BE" sz="2400" b="1" dirty="0">
                <a:solidFill>
                  <a:schemeClr val="tx1"/>
                </a:solidFill>
              </a:rPr>
              <a:t>Aannemer:</a:t>
            </a:r>
            <a:r>
              <a:rPr lang="nl-BE" sz="2400" dirty="0">
                <a:solidFill>
                  <a:schemeClr val="tx1"/>
                </a:solidFill>
              </a:rPr>
              <a:t> Pellikaan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b="1" dirty="0">
                <a:solidFill>
                  <a:schemeClr val="tx1"/>
                </a:solidFill>
              </a:rPr>
              <a:t>Start der werken: </a:t>
            </a:r>
            <a:r>
              <a:rPr lang="nl-BE" sz="2400" dirty="0">
                <a:solidFill>
                  <a:schemeClr val="tx1"/>
                </a:solidFill>
              </a:rPr>
              <a:t>29 maart 2021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b="1" dirty="0">
                <a:solidFill>
                  <a:schemeClr val="tx1"/>
                </a:solidFill>
              </a:rPr>
              <a:t>Ontwerper: </a:t>
            </a:r>
            <a:r>
              <a:rPr lang="nl-BE" sz="2400" dirty="0" err="1">
                <a:solidFill>
                  <a:schemeClr val="tx1"/>
                </a:solidFill>
              </a:rPr>
              <a:t>Essa</a:t>
            </a:r>
            <a:r>
              <a:rPr lang="nl-BE" sz="2400" dirty="0">
                <a:solidFill>
                  <a:schemeClr val="tx1"/>
                </a:solidFill>
              </a:rPr>
              <a:t> Consult</a:t>
            </a:r>
            <a:endParaRPr lang="nl-BE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b="1" dirty="0">
                <a:solidFill>
                  <a:schemeClr val="tx1"/>
                </a:solidFill>
              </a:rPr>
              <a:t>Oplevering</a:t>
            </a:r>
            <a:r>
              <a:rPr lang="nl-BE" sz="24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nl-BE" sz="2400" dirty="0">
                <a:solidFill>
                  <a:schemeClr val="tx1"/>
                </a:solidFill>
              </a:rPr>
              <a:t>streefdatum 1 mei 2022</a:t>
            </a:r>
          </a:p>
          <a:p>
            <a:pPr marL="0" indent="0">
              <a:buNone/>
            </a:pPr>
            <a:r>
              <a:rPr lang="nl-BE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BE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4442158-BBAF-412B-B27E-FA6CEEB6EC5C}"/>
              </a:ext>
            </a:extLst>
          </p:cNvPr>
          <p:cNvSpPr txBox="1">
            <a:spLocks/>
          </p:cNvSpPr>
          <p:nvPr/>
        </p:nvSpPr>
        <p:spPr>
          <a:xfrm>
            <a:off x="522785" y="1095322"/>
            <a:ext cx="7499176" cy="5157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2400" dirty="0"/>
              <a:t>Design &amp; Buildopdracht</a:t>
            </a:r>
          </a:p>
          <a:p>
            <a:endParaRPr lang="nl-BE" sz="2400" dirty="0">
              <a:solidFill>
                <a:srgbClr val="244A1F"/>
              </a:solidFill>
              <a:ea typeface="+mn-ea"/>
              <a:cs typeface="+mn-cs"/>
            </a:endParaRPr>
          </a:p>
          <a:p>
            <a:endParaRPr lang="nl-NL" sz="2400" dirty="0">
              <a:solidFill>
                <a:srgbClr val="244A1F"/>
              </a:solidFill>
              <a:ea typeface="+mn-ea"/>
              <a:cs typeface="+mn-cs"/>
            </a:endParaRPr>
          </a:p>
          <a:p>
            <a:endParaRPr lang="nl-NL" sz="2400" dirty="0">
              <a:solidFill>
                <a:srgbClr val="244A1F"/>
              </a:solidFill>
              <a:ea typeface="+mn-ea"/>
              <a:cs typeface="+mn-cs"/>
            </a:endParaRPr>
          </a:p>
          <a:p>
            <a:endParaRPr lang="nl-NL" sz="2400" dirty="0">
              <a:solidFill>
                <a:srgbClr val="244A1F"/>
              </a:solidFill>
              <a:ea typeface="+mn-ea"/>
              <a:cs typeface="+mn-cs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E274EE6D-10A2-47B3-AB9B-A08269C9201B}"/>
              </a:ext>
            </a:extLst>
          </p:cNvPr>
          <p:cNvSpPr txBox="1">
            <a:spLocks/>
          </p:cNvSpPr>
          <p:nvPr/>
        </p:nvSpPr>
        <p:spPr>
          <a:xfrm>
            <a:off x="522784" y="277097"/>
            <a:ext cx="8124065" cy="6948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C960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nl-BE" sz="3600" dirty="0"/>
              <a:t>Sporthal Wildersportcomplex (2)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221664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7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Presentatie7</Template>
  <TotalTime>587</TotalTime>
  <Words>346</Words>
  <Application>Microsoft Office PowerPoint</Application>
  <PresentationFormat>Diavoorstelling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Presentatie7</vt:lpstr>
      <vt:lpstr>Masterplan Leeuws PATRIMONIUM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Lokaal dienstencentrum en Kinderdagverblijf</dc:title>
  <dc:creator>Rhea Moonen</dc:creator>
  <cp:lastModifiedBy>Lieve De Weerdt</cp:lastModifiedBy>
  <cp:revision>52</cp:revision>
  <dcterms:created xsi:type="dcterms:W3CDTF">2021-03-23T10:49:32Z</dcterms:created>
  <dcterms:modified xsi:type="dcterms:W3CDTF">2021-04-13T11:46:03Z</dcterms:modified>
</cp:coreProperties>
</file>