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5" r:id="rId2"/>
    <p:sldMasterId id="2147483648" r:id="rId3"/>
  </p:sldMasterIdLst>
  <p:notesMasterIdLst>
    <p:notesMasterId r:id="rId19"/>
  </p:notesMasterIdLst>
  <p:sldIdLst>
    <p:sldId id="272" r:id="rId4"/>
    <p:sldId id="259" r:id="rId5"/>
    <p:sldId id="263" r:id="rId6"/>
    <p:sldId id="260" r:id="rId7"/>
    <p:sldId id="261" r:id="rId8"/>
    <p:sldId id="275" r:id="rId9"/>
    <p:sldId id="258" r:id="rId10"/>
    <p:sldId id="264" r:id="rId11"/>
    <p:sldId id="276" r:id="rId12"/>
    <p:sldId id="268" r:id="rId13"/>
    <p:sldId id="265" r:id="rId14"/>
    <p:sldId id="269" r:id="rId15"/>
    <p:sldId id="270" r:id="rId16"/>
    <p:sldId id="266" r:id="rId17"/>
    <p:sldId id="277" r:id="rId1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B8E93-84C8-4612-B04C-FC7EBFDEF694}" type="datetimeFigureOut">
              <a:rPr lang="nl-BE" smtClean="0"/>
              <a:t>13/04/2021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5401E-463C-4E0C-81A0-1DC72590A1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635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B15AE-8C3F-4676-BCC0-4816737A7086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0060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B15AE-8C3F-4676-BCC0-4816737A7086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982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701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036A-5BBB-4204-AACE-8A1DCC237B5D}" type="datetimeFigureOut">
              <a:rPr lang="nl-BE" smtClean="0"/>
              <a:t>13/04/2021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6116-E936-42A3-8B17-5EEB40ED78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983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036A-5BBB-4204-AACE-8A1DCC237B5D}" type="datetimeFigureOut">
              <a:rPr lang="nl-BE" smtClean="0"/>
              <a:t>13/04/2021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6116-E936-42A3-8B17-5EEB40ED78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959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036A-5BBB-4204-AACE-8A1DCC237B5D}" type="datetimeFigureOut">
              <a:rPr lang="nl-BE" smtClean="0"/>
              <a:t>13/04/2021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6116-E936-42A3-8B17-5EEB40ED78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4321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036A-5BBB-4204-AACE-8A1DCC237B5D}" type="datetimeFigureOut">
              <a:rPr lang="nl-BE" smtClean="0"/>
              <a:t>13/04/2021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6116-E936-42A3-8B17-5EEB40ED78C0}" type="slidenum">
              <a:rPr lang="nl-BE" smtClean="0"/>
              <a:t>‹nr.›</a:t>
            </a:fld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4582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036A-5BBB-4204-AACE-8A1DCC237B5D}" type="datetimeFigureOut">
              <a:rPr lang="nl-BE" smtClean="0"/>
              <a:t>13/04/2021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6116-E936-42A3-8B17-5EEB40ED78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7771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036A-5BBB-4204-AACE-8A1DCC237B5D}" type="datetimeFigureOut">
              <a:rPr lang="nl-BE" smtClean="0"/>
              <a:t>13/04/2021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6116-E936-42A3-8B17-5EEB40ED78C0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4927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036A-5BBB-4204-AACE-8A1DCC237B5D}" type="datetimeFigureOut">
              <a:rPr lang="nl-BE" smtClean="0"/>
              <a:t>13/04/2021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6116-E936-42A3-8B17-5EEB40ED78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0219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036A-5BBB-4204-AACE-8A1DCC237B5D}" type="datetimeFigureOut">
              <a:rPr lang="nl-BE" smtClean="0"/>
              <a:t>13/04/2021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6116-E936-42A3-8B17-5EEB40ED78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9693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036A-5BBB-4204-AACE-8A1DCC237B5D}" type="datetimeFigureOut">
              <a:rPr lang="nl-BE" smtClean="0"/>
              <a:t>13/04/2021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6116-E936-42A3-8B17-5EEB40ED78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3779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75788" y="3573021"/>
            <a:ext cx="7674901" cy="1181993"/>
          </a:xfrm>
        </p:spPr>
        <p:txBody>
          <a:bodyPr anchor="b">
            <a:normAutofit/>
          </a:bodyPr>
          <a:lstStyle>
            <a:lvl1pPr algn="r">
              <a:defRPr sz="3200" cap="all" baseline="0">
                <a:solidFill>
                  <a:srgbClr val="DCDCC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175787" y="4725144"/>
            <a:ext cx="7670304" cy="112968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ACD384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jdelijke aanduiding voor afbeelding 2"/>
          <p:cNvSpPr>
            <a:spLocks noGrp="1"/>
          </p:cNvSpPr>
          <p:nvPr>
            <p:ph type="pic" idx="10"/>
          </p:nvPr>
        </p:nvSpPr>
        <p:spPr>
          <a:xfrm>
            <a:off x="4128000" y="0"/>
            <a:ext cx="7766400" cy="33804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53928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808501" y="1600201"/>
            <a:ext cx="48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036A-5BBB-4204-AACE-8A1DCC237B5D}" type="datetimeFigureOut">
              <a:rPr lang="nl-BE" smtClean="0"/>
              <a:t>13/04/2021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6116-E936-42A3-8B17-5EEB40ED78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471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036A-5BBB-4204-AACE-8A1DCC237B5D}" type="datetimeFigureOut">
              <a:rPr lang="nl-BE" smtClean="0"/>
              <a:t>13/04/2021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6116-E936-42A3-8B17-5EEB40ED78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321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036A-5BBB-4204-AACE-8A1DCC237B5D}" type="datetimeFigureOut">
              <a:rPr lang="nl-BE" smtClean="0"/>
              <a:t>13/04/2021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6116-E936-42A3-8B17-5EEB40ED78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885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036A-5BBB-4204-AACE-8A1DCC237B5D}" type="datetimeFigureOut">
              <a:rPr lang="nl-BE" smtClean="0"/>
              <a:t>13/04/2021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6116-E936-42A3-8B17-5EEB40ED78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188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036A-5BBB-4204-AACE-8A1DCC237B5D}" type="datetimeFigureOut">
              <a:rPr lang="nl-BE" smtClean="0"/>
              <a:t>13/04/2021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6116-E936-42A3-8B17-5EEB40ED78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024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036A-5BBB-4204-AACE-8A1DCC237B5D}" type="datetimeFigureOut">
              <a:rPr lang="nl-BE" smtClean="0"/>
              <a:t>13/04/2021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6116-E936-42A3-8B17-5EEB40ED78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586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036A-5BBB-4204-AACE-8A1DCC237B5D}" type="datetimeFigureOut">
              <a:rPr lang="nl-BE" smtClean="0"/>
              <a:t>13/04/2021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6116-E936-42A3-8B17-5EEB40ED78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864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989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99989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4258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</p:sldLayoutIdLst>
  <p:txStyles>
    <p:titleStyle>
      <a:lvl1pPr algn="l" defTabSz="914377" rtl="0" eaLnBrk="1" latinLnBrk="0" hangingPunct="1">
        <a:spcBef>
          <a:spcPct val="0"/>
        </a:spcBef>
        <a:buNone/>
        <a:defRPr sz="4000" b="1" kern="1200">
          <a:solidFill>
            <a:srgbClr val="5C960E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7036A-5BBB-4204-AACE-8A1DCC237B5D}" type="datetimeFigureOut">
              <a:rPr lang="nl-BE" smtClean="0"/>
              <a:t>13/04/2021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7B6116-E936-42A3-8B17-5EEB40ED78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212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989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989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5C960E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33770-D154-4CFA-A868-810DC1ECCD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Lokaal dienstencentrum en Kinderdagverblijf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673ACA-2091-4D2A-A855-1DF17D1C14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err="1"/>
              <a:t>Wilgenhofsite</a:t>
            </a:r>
            <a:endParaRPr lang="nl-BE" dirty="0"/>
          </a:p>
          <a:p>
            <a:r>
              <a:rPr lang="nl-BE" dirty="0"/>
              <a:t>Woensdag 31 maart 2021 om 20u</a:t>
            </a:r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2834C2-4A67-4968-AFB1-5005F859F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8713" y="27026"/>
            <a:ext cx="4539638" cy="340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888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07BCD-E717-497E-81B5-046CB1962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20" y="1395437"/>
            <a:ext cx="10515600" cy="1325563"/>
          </a:xfrm>
        </p:spPr>
        <p:txBody>
          <a:bodyPr/>
          <a:lstStyle/>
          <a:p>
            <a:r>
              <a:rPr lang="nl-BE" b="1" dirty="0">
                <a:solidFill>
                  <a:schemeClr val="accent4">
                    <a:lumMod val="50000"/>
                  </a:schemeClr>
                </a:solidFill>
              </a:rPr>
              <a:t>Kinderdagverblijf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7AE4FC-A027-4749-B804-62BC2C2BD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33" y="2899514"/>
            <a:ext cx="4429802" cy="4351338"/>
          </a:xfrm>
        </p:spPr>
        <p:txBody>
          <a:bodyPr>
            <a:normAutofit/>
          </a:bodyPr>
          <a:lstStyle/>
          <a:p>
            <a:pPr lvl="0"/>
            <a:r>
              <a:rPr lang="nl-BE" dirty="0"/>
              <a:t>grondplan</a:t>
            </a:r>
          </a:p>
          <a:p>
            <a:pPr lvl="0"/>
            <a:endParaRPr lang="nl-BE" dirty="0"/>
          </a:p>
          <a:p>
            <a:endParaRPr lang="nl-BE" sz="2000" dirty="0"/>
          </a:p>
          <a:p>
            <a:pPr marL="0" indent="0">
              <a:buNone/>
            </a:pPr>
            <a:r>
              <a:rPr lang="nl-BE" sz="2000" dirty="0"/>
              <a:t>3 leefruimtes, 4 rustruimtes, 2 verzorgingsruimtes</a:t>
            </a:r>
          </a:p>
          <a:p>
            <a:pPr marL="0" indent="0">
              <a:buNone/>
            </a:pPr>
            <a:endParaRPr lang="nl-BE" sz="2000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72685BC-D06C-40DA-9CE6-37B497095E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5962" y="707011"/>
            <a:ext cx="7976038" cy="6090498"/>
          </a:xfrm>
          <a:prstGeom prst="rect">
            <a:avLst/>
          </a:prstGeom>
        </p:spPr>
      </p:pic>
      <p:pic>
        <p:nvPicPr>
          <p:cNvPr id="5" name="Picture 2" descr="LogoNieuwSPL klein">
            <a:extLst>
              <a:ext uri="{FF2B5EF4-FFF2-40B4-BE49-F238E27FC236}">
                <a16:creationId xmlns:a16="http://schemas.microsoft.com/office/drawing/2014/main" id="{ECF5D485-411B-4196-8D21-DAF7FE74E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0195"/>
            <a:ext cx="1657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77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D3845-AA68-495A-8886-C7988DCB8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5290" y="10195"/>
            <a:ext cx="10515600" cy="1325563"/>
          </a:xfrm>
        </p:spPr>
        <p:txBody>
          <a:bodyPr/>
          <a:lstStyle/>
          <a:p>
            <a:r>
              <a:rPr lang="nl-BE" b="1" dirty="0">
                <a:solidFill>
                  <a:schemeClr val="accent4">
                    <a:lumMod val="50000"/>
                  </a:schemeClr>
                </a:solidFill>
              </a:rPr>
              <a:t>Raming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22B8C68-49EC-4ECC-A8DE-490A84AEA9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036460"/>
              </p:ext>
            </p:extLst>
          </p:nvPr>
        </p:nvGraphicFramePr>
        <p:xfrm>
          <a:off x="1477027" y="2136140"/>
          <a:ext cx="8398164" cy="258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1473">
                  <a:extLst>
                    <a:ext uri="{9D8B030D-6E8A-4147-A177-3AD203B41FA5}">
                      <a16:colId xmlns:a16="http://schemas.microsoft.com/office/drawing/2014/main" val="1057295002"/>
                    </a:ext>
                  </a:extLst>
                </a:gridCol>
                <a:gridCol w="3426691">
                  <a:extLst>
                    <a:ext uri="{9D8B030D-6E8A-4147-A177-3AD203B41FA5}">
                      <a16:colId xmlns:a16="http://schemas.microsoft.com/office/drawing/2014/main" val="4124680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98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0" dirty="0"/>
                        <a:t>Dienstencentrum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€ 1.734.148,39</a:t>
                      </a:r>
                      <a:endParaRPr lang="nl-B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089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0" dirty="0"/>
                        <a:t>Kinderdagverblijf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€ 963.630,26</a:t>
                      </a:r>
                      <a:endParaRPr lang="nl-B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597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0" dirty="0"/>
                        <a:t>Omgevingswerken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€ 495.000,00</a:t>
                      </a:r>
                      <a:endParaRPr lang="nl-B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92518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r>
                        <a:rPr lang="nl-BE" b="0" dirty="0"/>
                        <a:t>Totaal excl. BTW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€ 3.192.778,65</a:t>
                      </a:r>
                      <a:endParaRPr lang="nl-B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655594"/>
                  </a:ext>
                </a:extLst>
              </a:tr>
              <a:tr h="156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477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="0" dirty="0"/>
                        <a:t>Totaal incl. BTW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€ 3.863.262,17</a:t>
                      </a:r>
                      <a:endParaRPr lang="nl-B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379811"/>
                  </a:ext>
                </a:extLst>
              </a:tr>
            </a:tbl>
          </a:graphicData>
        </a:graphic>
      </p:graphicFrame>
      <p:pic>
        <p:nvPicPr>
          <p:cNvPr id="5" name="Picture 2" descr="LogoNieuwSPL klein">
            <a:extLst>
              <a:ext uri="{FF2B5EF4-FFF2-40B4-BE49-F238E27FC236}">
                <a16:creationId xmlns:a16="http://schemas.microsoft.com/office/drawing/2014/main" id="{0BA55F22-5867-447E-9A55-BE8904C2F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0195"/>
            <a:ext cx="1657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639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EA22E2-E5C7-4BCC-A12C-58A813FB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8053CE-56E6-431B-ADF0-D1606DB45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4BD9881-5491-4199-9F46-31608C92D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445" y="365126"/>
            <a:ext cx="11514561" cy="6127750"/>
          </a:xfrm>
          <a:prstGeom prst="rect">
            <a:avLst/>
          </a:prstGeom>
        </p:spPr>
      </p:pic>
      <p:pic>
        <p:nvPicPr>
          <p:cNvPr id="5" name="Picture 2" descr="LogoNieuwSPL klein">
            <a:extLst>
              <a:ext uri="{FF2B5EF4-FFF2-40B4-BE49-F238E27FC236}">
                <a16:creationId xmlns:a16="http://schemas.microsoft.com/office/drawing/2014/main" id="{2E625E64-DE7E-4EE9-9839-E9AFA5954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0195"/>
            <a:ext cx="1657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784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D9F2B-064C-4103-B330-49428AE3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13C31E-B012-48F7-A256-5D5A0FE17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D7708CB-8FB7-400A-85E1-5CF5BBF881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676" y="365125"/>
            <a:ext cx="11814648" cy="5929204"/>
          </a:xfrm>
          <a:prstGeom prst="rect">
            <a:avLst/>
          </a:prstGeom>
        </p:spPr>
      </p:pic>
      <p:pic>
        <p:nvPicPr>
          <p:cNvPr id="5" name="Picture 2" descr="LogoNieuwSPL klein">
            <a:extLst>
              <a:ext uri="{FF2B5EF4-FFF2-40B4-BE49-F238E27FC236}">
                <a16:creationId xmlns:a16="http://schemas.microsoft.com/office/drawing/2014/main" id="{F2148FD0-C9BB-4106-B173-ED2E41B78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0195"/>
            <a:ext cx="1657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36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C2FC6-BD42-4738-8D84-B9C5FFA9D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4B3A0D-C6D6-46DF-91EE-6A2AFD1C2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C058011-98FB-4F02-8EB2-582949EA65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440" y="557509"/>
            <a:ext cx="11765120" cy="5935366"/>
          </a:xfrm>
          <a:prstGeom prst="rect">
            <a:avLst/>
          </a:prstGeom>
        </p:spPr>
      </p:pic>
      <p:pic>
        <p:nvPicPr>
          <p:cNvPr id="5" name="Picture 2" descr="LogoNieuwSPL klein">
            <a:extLst>
              <a:ext uri="{FF2B5EF4-FFF2-40B4-BE49-F238E27FC236}">
                <a16:creationId xmlns:a16="http://schemas.microsoft.com/office/drawing/2014/main" id="{1BDAD68C-96D0-467A-845F-4F58F7CD4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0195"/>
            <a:ext cx="1657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493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90CC47-8808-4C04-89FB-D43581A57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Verdere planning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C029435-2660-4488-A071-1A4E1F18B305}"/>
              </a:ext>
            </a:extLst>
          </p:cNvPr>
          <p:cNvSpPr txBox="1"/>
          <p:nvPr/>
        </p:nvSpPr>
        <p:spPr>
          <a:xfrm>
            <a:off x="1916349" y="1887166"/>
            <a:ext cx="87646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400" dirty="0"/>
          </a:p>
          <a:p>
            <a:r>
              <a:rPr lang="nl-BE" sz="2400" dirty="0"/>
              <a:t>Aanvraag omgevingsvergunning: </a:t>
            </a:r>
            <a:r>
              <a:rPr lang="nl-BE" sz="2400" dirty="0">
                <a:solidFill>
                  <a:schemeClr val="accent4">
                    <a:lumMod val="50000"/>
                  </a:schemeClr>
                </a:solidFill>
              </a:rPr>
              <a:t>april 2021</a:t>
            </a:r>
          </a:p>
          <a:p>
            <a:endParaRPr lang="nl-BE" sz="2400" dirty="0"/>
          </a:p>
          <a:p>
            <a:r>
              <a:rPr lang="nl-BE" sz="2400" dirty="0"/>
              <a:t>Aanbesteding: </a:t>
            </a:r>
            <a:r>
              <a:rPr lang="nl-BE" sz="2400" dirty="0">
                <a:solidFill>
                  <a:schemeClr val="accent5">
                    <a:lumMod val="75000"/>
                  </a:schemeClr>
                </a:solidFill>
              </a:rPr>
              <a:t>GR september 2021</a:t>
            </a:r>
          </a:p>
          <a:p>
            <a:endParaRPr lang="nl-BE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nl-BE" sz="2400" dirty="0"/>
              <a:t>Gunning: </a:t>
            </a:r>
            <a:r>
              <a:rPr lang="nl-BE" sz="2400" dirty="0">
                <a:solidFill>
                  <a:schemeClr val="accent5">
                    <a:lumMod val="75000"/>
                  </a:schemeClr>
                </a:solidFill>
              </a:rPr>
              <a:t>februari 2022</a:t>
            </a:r>
          </a:p>
          <a:p>
            <a:endParaRPr lang="nl-BE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nl-BE" sz="2400" dirty="0"/>
              <a:t>Start der werken: </a:t>
            </a:r>
            <a:r>
              <a:rPr lang="nl-BE" sz="2400" dirty="0">
                <a:solidFill>
                  <a:schemeClr val="accent5">
                    <a:lumMod val="75000"/>
                  </a:schemeClr>
                </a:solidFill>
              </a:rPr>
              <a:t>augustus 2022</a:t>
            </a:r>
          </a:p>
        </p:txBody>
      </p:sp>
    </p:spTree>
    <p:extLst>
      <p:ext uri="{BB962C8B-B14F-4D97-AF65-F5344CB8AC3E}">
        <p14:creationId xmlns:p14="http://schemas.microsoft.com/office/powerpoint/2010/main" val="322233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NieuwSPL klein">
            <a:extLst>
              <a:ext uri="{FF2B5EF4-FFF2-40B4-BE49-F238E27FC236}">
                <a16:creationId xmlns:a16="http://schemas.microsoft.com/office/drawing/2014/main" id="{B2D34DFC-8E4F-42AB-AB48-15583A28A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0195"/>
            <a:ext cx="1657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18EA4BB-B965-45D1-885C-C29C4592B312}"/>
              </a:ext>
            </a:extLst>
          </p:cNvPr>
          <p:cNvSpPr txBox="1"/>
          <p:nvPr/>
        </p:nvSpPr>
        <p:spPr>
          <a:xfrm>
            <a:off x="1916349" y="2376264"/>
            <a:ext cx="8764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Lastvoorwaarden en gunningswijze studieopdracht: </a:t>
            </a:r>
          </a:p>
          <a:p>
            <a:r>
              <a:rPr lang="nl-BE" sz="2400" dirty="0">
                <a:solidFill>
                  <a:schemeClr val="accent4">
                    <a:lumMod val="50000"/>
                  </a:schemeClr>
                </a:solidFill>
              </a:rPr>
              <a:t>GR en RMW 26 september 2019</a:t>
            </a:r>
          </a:p>
          <a:p>
            <a:endParaRPr lang="nl-BE" sz="2400" dirty="0"/>
          </a:p>
          <a:p>
            <a:r>
              <a:rPr lang="nl-BE" sz="2400" dirty="0"/>
              <a:t>Goedkeuring gunning: </a:t>
            </a:r>
            <a:r>
              <a:rPr lang="nl-BE" sz="2400" dirty="0">
                <a:solidFill>
                  <a:schemeClr val="accent4">
                    <a:lumMod val="50000"/>
                  </a:schemeClr>
                </a:solidFill>
              </a:rPr>
              <a:t>CBS 8 juni 2020</a:t>
            </a:r>
          </a:p>
          <a:p>
            <a:endParaRPr lang="nl-BE" sz="2400" dirty="0"/>
          </a:p>
          <a:p>
            <a:r>
              <a:rPr lang="nl-BE" sz="2400" dirty="0"/>
              <a:t>Ontwerper: </a:t>
            </a:r>
            <a:r>
              <a:rPr lang="nl-BE" sz="2400" dirty="0">
                <a:solidFill>
                  <a:schemeClr val="accent4">
                    <a:lumMod val="50000"/>
                  </a:schemeClr>
                </a:solidFill>
              </a:rPr>
              <a:t>M4-architecten</a:t>
            </a:r>
          </a:p>
          <a:p>
            <a:endParaRPr lang="nl-BE" sz="24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7B94AA3-AC63-4FF9-A20E-30F4BB1FFE9E}"/>
              </a:ext>
            </a:extLst>
          </p:cNvPr>
          <p:cNvSpPr txBox="1"/>
          <p:nvPr/>
        </p:nvSpPr>
        <p:spPr>
          <a:xfrm>
            <a:off x="1916349" y="952790"/>
            <a:ext cx="7250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chemeClr val="accent4">
                    <a:lumMod val="50000"/>
                  </a:schemeClr>
                </a:solidFill>
              </a:rPr>
              <a:t>Procedure</a:t>
            </a:r>
          </a:p>
        </p:txBody>
      </p:sp>
    </p:spTree>
    <p:extLst>
      <p:ext uri="{BB962C8B-B14F-4D97-AF65-F5344CB8AC3E}">
        <p14:creationId xmlns:p14="http://schemas.microsoft.com/office/powerpoint/2010/main" val="51225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NieuwSPL klein">
            <a:extLst>
              <a:ext uri="{FF2B5EF4-FFF2-40B4-BE49-F238E27FC236}">
                <a16:creationId xmlns:a16="http://schemas.microsoft.com/office/drawing/2014/main" id="{B2D34DFC-8E4F-42AB-AB48-15583A28A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0195"/>
            <a:ext cx="1657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7B94AA3-AC63-4FF9-A20E-30F4BB1FFE9E}"/>
              </a:ext>
            </a:extLst>
          </p:cNvPr>
          <p:cNvSpPr txBox="1"/>
          <p:nvPr/>
        </p:nvSpPr>
        <p:spPr>
          <a:xfrm>
            <a:off x="1916349" y="952790"/>
            <a:ext cx="7250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chemeClr val="accent4">
                    <a:lumMod val="50000"/>
                  </a:schemeClr>
                </a:solidFill>
              </a:rPr>
              <a:t>Lastvoorwaarden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7270937-7100-4CF6-B3ED-77847A5EAEEA}"/>
              </a:ext>
            </a:extLst>
          </p:cNvPr>
          <p:cNvSpPr txBox="1"/>
          <p:nvPr/>
        </p:nvSpPr>
        <p:spPr>
          <a:xfrm>
            <a:off x="1916349" y="1887166"/>
            <a:ext cx="87646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Dienstencentrum</a:t>
            </a:r>
            <a:endParaRPr lang="nl-BE" sz="24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nl-BE" sz="2400" dirty="0"/>
          </a:p>
          <a:p>
            <a:r>
              <a:rPr lang="nl-BE" sz="2400" dirty="0"/>
              <a:t>Kinderdagverblijf </a:t>
            </a:r>
            <a:r>
              <a:rPr lang="nl-BE" sz="2400" dirty="0">
                <a:solidFill>
                  <a:schemeClr val="accent4">
                    <a:lumMod val="50000"/>
                  </a:schemeClr>
                </a:solidFill>
              </a:rPr>
              <a:t>36 kinderen</a:t>
            </a:r>
          </a:p>
          <a:p>
            <a:endParaRPr lang="nl-BE" sz="2400" dirty="0"/>
          </a:p>
          <a:p>
            <a:r>
              <a:rPr lang="nl-BE" sz="2400" dirty="0"/>
              <a:t>Parking </a:t>
            </a:r>
            <a:r>
              <a:rPr lang="nl-BE" sz="2400" dirty="0">
                <a:solidFill>
                  <a:schemeClr val="accent4">
                    <a:lumMod val="50000"/>
                  </a:schemeClr>
                </a:solidFill>
              </a:rPr>
              <a:t>100 wagens</a:t>
            </a:r>
          </a:p>
          <a:p>
            <a:endParaRPr lang="nl-BE" sz="2400" dirty="0"/>
          </a:p>
          <a:p>
            <a:r>
              <a:rPr lang="nl-BE" sz="2400" dirty="0"/>
              <a:t>Behoud van groene zones</a:t>
            </a:r>
          </a:p>
          <a:p>
            <a:endParaRPr lang="nl-BE" sz="2400" dirty="0"/>
          </a:p>
          <a:p>
            <a:r>
              <a:rPr lang="nl-BE" sz="2400" dirty="0"/>
              <a:t>Waterbeheersing</a:t>
            </a:r>
          </a:p>
        </p:txBody>
      </p:sp>
    </p:spTree>
    <p:extLst>
      <p:ext uri="{BB962C8B-B14F-4D97-AF65-F5344CB8AC3E}">
        <p14:creationId xmlns:p14="http://schemas.microsoft.com/office/powerpoint/2010/main" val="2777071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NieuwSPL klein">
            <a:extLst>
              <a:ext uri="{FF2B5EF4-FFF2-40B4-BE49-F238E27FC236}">
                <a16:creationId xmlns:a16="http://schemas.microsoft.com/office/drawing/2014/main" id="{B2D34DFC-8E4F-42AB-AB48-15583A28A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0195"/>
            <a:ext cx="1657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2">
            <a:extLst>
              <a:ext uri="{FF2B5EF4-FFF2-40B4-BE49-F238E27FC236}">
                <a16:creationId xmlns:a16="http://schemas.microsoft.com/office/drawing/2014/main" id="{7122CA73-D088-44DC-9561-54DB46F24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934" y="0"/>
            <a:ext cx="9385769" cy="689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638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NieuwSPL klein">
            <a:extLst>
              <a:ext uri="{FF2B5EF4-FFF2-40B4-BE49-F238E27FC236}">
                <a16:creationId xmlns:a16="http://schemas.microsoft.com/office/drawing/2014/main" id="{B2D34DFC-8E4F-42AB-AB48-15583A28A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0195"/>
            <a:ext cx="1657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361B64A-C4BD-4FC9-9801-F056B7FE85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4934" y="0"/>
            <a:ext cx="8442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0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03503D-8022-4311-88E7-EBB4E0AC2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Lokaal dienstencentrum </a:t>
            </a:r>
          </a:p>
        </p:txBody>
      </p:sp>
      <p:pic>
        <p:nvPicPr>
          <p:cNvPr id="15" name="Tijdelijke aanduiding voor inhoud 14" descr="LDC 't Paviljoentje">
            <a:extLst>
              <a:ext uri="{FF2B5EF4-FFF2-40B4-BE49-F238E27FC236}">
                <a16:creationId xmlns:a16="http://schemas.microsoft.com/office/drawing/2014/main" id="{2291DB68-A405-4A0C-9251-B588B9A7C1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1" y="1600204"/>
            <a:ext cx="2687745" cy="2296800"/>
          </a:xfrm>
        </p:spPr>
      </p:pic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33D3DA4F-A4B5-4815-982E-5B7D8A4E9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5584" y="1600205"/>
            <a:ext cx="4914793" cy="4525963"/>
          </a:xfrm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nl-BE" dirty="0">
                <a:latin typeface="Trebuchet MS" panose="020B0603020202020204" pitchFamily="34" charset="0"/>
              </a:rPr>
              <a:t>4</a:t>
            </a:r>
            <a:r>
              <a:rPr lang="nl-BE" baseline="30000" dirty="0">
                <a:latin typeface="Trebuchet MS" panose="020B0603020202020204" pitchFamily="34" charset="0"/>
              </a:rPr>
              <a:t>de</a:t>
            </a:r>
            <a:r>
              <a:rPr lang="nl-BE" dirty="0">
                <a:latin typeface="Trebuchet MS" panose="020B0603020202020204" pitchFamily="34" charset="0"/>
              </a:rPr>
              <a:t> LDC in de gemeente </a:t>
            </a:r>
          </a:p>
          <a:p>
            <a:pPr marL="800088" lvl="1" indent="-342900">
              <a:buFont typeface="Wingdings" panose="05000000000000000000" pitchFamily="2" charset="2"/>
              <a:buChar char="Ø"/>
            </a:pPr>
            <a:endParaRPr lang="nl-BE" dirty="0">
              <a:latin typeface="Trebuchet MS" panose="020B0603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>
                <a:latin typeface="Trebuchet MS" panose="020B0603020202020204" pitchFamily="34" charset="0"/>
              </a:rPr>
              <a:t>829 m² grondoppervlakte, verdeeld over 2 verdiepingen.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>
                <a:latin typeface="Trebuchet MS" panose="020B0603020202020204" pitchFamily="34" charset="0"/>
              </a:rPr>
              <a:t>4 </a:t>
            </a:r>
            <a:r>
              <a:rPr lang="nl-BE" dirty="0" err="1">
                <a:latin typeface="Trebuchet MS" panose="020B0603020202020204" pitchFamily="34" charset="0"/>
              </a:rPr>
              <a:t>petanquebanen</a:t>
            </a:r>
            <a:endParaRPr lang="nl-BE" dirty="0">
              <a:latin typeface="Trebuchet MS" panose="020B0603020202020204" pitchFamily="34" charset="0"/>
            </a:endParaRPr>
          </a:p>
          <a:p>
            <a:pPr marL="800088" lvl="1" indent="-342900">
              <a:buFont typeface="Wingdings" panose="05000000000000000000" pitchFamily="2" charset="2"/>
              <a:buChar char="Ø"/>
            </a:pPr>
            <a:endParaRPr lang="nl-BE" dirty="0">
              <a:latin typeface="Trebuchet MS" panose="020B0603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>
                <a:latin typeface="Trebuchet MS" panose="020B0603020202020204" pitchFamily="34" charset="0"/>
              </a:rPr>
              <a:t>Activiteiten en workshops</a:t>
            </a:r>
          </a:p>
          <a:p>
            <a:pPr marL="800088" lvl="1" indent="-342900">
              <a:buFont typeface="Wingdings" panose="05000000000000000000" pitchFamily="2" charset="2"/>
              <a:buChar char="Ø"/>
            </a:pPr>
            <a:endParaRPr lang="nl-BE" dirty="0">
              <a:latin typeface="Trebuchet MS" panose="020B0603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>
                <a:latin typeface="Trebuchet MS" panose="020B0603020202020204" pitchFamily="34" charset="0"/>
              </a:rPr>
              <a:t>Diensten: kapper, pedicure, wassen, …</a:t>
            </a:r>
          </a:p>
          <a:p>
            <a:endParaRPr lang="nl-BE" dirty="0"/>
          </a:p>
        </p:txBody>
      </p:sp>
      <p:pic>
        <p:nvPicPr>
          <p:cNvPr id="4" name="Afbeelding 3" descr="Afbeelding met tekst, binnen, persoon, tafel&#10;&#10;Automatisch gegenereerde beschrijving">
            <a:extLst>
              <a:ext uri="{FF2B5EF4-FFF2-40B4-BE49-F238E27FC236}">
                <a16:creationId xmlns:a16="http://schemas.microsoft.com/office/drawing/2014/main" id="{D87A7009-C237-4CDC-914C-AF7DEC5F03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1" y="4112232"/>
            <a:ext cx="2688270" cy="179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31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07BCD-E717-497E-81B5-046CB1962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63" y="1254656"/>
            <a:ext cx="10515600" cy="1325563"/>
          </a:xfrm>
        </p:spPr>
        <p:txBody>
          <a:bodyPr/>
          <a:lstStyle/>
          <a:p>
            <a:r>
              <a:rPr lang="nl-BE" b="1" dirty="0">
                <a:solidFill>
                  <a:schemeClr val="accent4">
                    <a:lumMod val="50000"/>
                  </a:schemeClr>
                </a:solidFill>
              </a:rPr>
              <a:t>Dienstencentrum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7AE4FC-A027-4749-B804-62BC2C2BD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27" y="1825625"/>
            <a:ext cx="5376101" cy="4351338"/>
          </a:xfrm>
        </p:spPr>
        <p:txBody>
          <a:bodyPr/>
          <a:lstStyle/>
          <a:p>
            <a:endParaRPr lang="nl-BE" sz="2000" dirty="0"/>
          </a:p>
          <a:p>
            <a:r>
              <a:rPr lang="nl-BE" sz="2400" dirty="0"/>
              <a:t>Gelijkvloers: </a:t>
            </a:r>
          </a:p>
          <a:p>
            <a:endParaRPr lang="nl-BE" sz="2400" dirty="0"/>
          </a:p>
          <a:p>
            <a:pPr marL="0" indent="0">
              <a:buNone/>
            </a:pPr>
            <a:r>
              <a:rPr lang="nl-BE" sz="2400" dirty="0"/>
              <a:t>Onthaal, cafetaria (169 m²), keukens, bureel, bergruimten, sanitair.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endParaRPr lang="nl-BE" sz="2000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C6E6341-0EC3-4FA8-A8EF-50B6101E29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01"/>
          <a:stretch/>
        </p:blipFill>
        <p:spPr>
          <a:xfrm>
            <a:off x="4986671" y="-4185"/>
            <a:ext cx="6937466" cy="6862186"/>
          </a:xfrm>
          <a:prstGeom prst="rect">
            <a:avLst/>
          </a:prstGeom>
        </p:spPr>
      </p:pic>
      <p:pic>
        <p:nvPicPr>
          <p:cNvPr id="5" name="Picture 2" descr="LogoNieuwSPL klein">
            <a:extLst>
              <a:ext uri="{FF2B5EF4-FFF2-40B4-BE49-F238E27FC236}">
                <a16:creationId xmlns:a16="http://schemas.microsoft.com/office/drawing/2014/main" id="{8BF2AB63-28D0-44A3-8296-27611D24C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041" y="-109322"/>
            <a:ext cx="1657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149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64B3052-1B80-48F1-A6D4-1527C2492B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5405" y="10195"/>
            <a:ext cx="7226595" cy="684780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7AE4FC-A027-4749-B804-62BC2C2BD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27" y="1505113"/>
            <a:ext cx="11169073" cy="4351338"/>
          </a:xfrm>
        </p:spPr>
        <p:txBody>
          <a:bodyPr/>
          <a:lstStyle/>
          <a:p>
            <a:endParaRPr lang="nl-BE" sz="2400" dirty="0"/>
          </a:p>
          <a:p>
            <a:r>
              <a:rPr lang="nl-BE" sz="2400" dirty="0"/>
              <a:t>Verdieping:</a:t>
            </a:r>
          </a:p>
          <a:p>
            <a:endParaRPr lang="nl-BE" sz="2400" dirty="0"/>
          </a:p>
          <a:p>
            <a:pPr marL="0" indent="0">
              <a:buNone/>
            </a:pPr>
            <a:r>
              <a:rPr lang="nl-BE" sz="2400" dirty="0"/>
              <a:t>2 Vormingslokalen, activiteitenruimte,</a:t>
            </a:r>
          </a:p>
          <a:p>
            <a:pPr marL="0" indent="0">
              <a:buNone/>
            </a:pPr>
            <a:r>
              <a:rPr lang="nl-BE" sz="2400" dirty="0"/>
              <a:t> pedicure, wassalon, douche, … 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endParaRPr lang="nl-BE" sz="2000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6" name="Picture 2" descr="LogoNieuwSPL klein">
            <a:extLst>
              <a:ext uri="{FF2B5EF4-FFF2-40B4-BE49-F238E27FC236}">
                <a16:creationId xmlns:a16="http://schemas.microsoft.com/office/drawing/2014/main" id="{76004292-243E-4239-9BAE-188081D8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0195"/>
            <a:ext cx="1657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70B84D8-24BD-4CCE-AD8D-6DB351C65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63" y="1254656"/>
            <a:ext cx="10515600" cy="1325563"/>
          </a:xfrm>
        </p:spPr>
        <p:txBody>
          <a:bodyPr/>
          <a:lstStyle/>
          <a:p>
            <a:r>
              <a:rPr lang="nl-BE" b="1" dirty="0">
                <a:solidFill>
                  <a:schemeClr val="accent4">
                    <a:lumMod val="50000"/>
                  </a:schemeClr>
                </a:solidFill>
              </a:rPr>
              <a:t>Dienstencentrum </a:t>
            </a:r>
          </a:p>
        </p:txBody>
      </p:sp>
    </p:spTree>
    <p:extLst>
      <p:ext uri="{BB962C8B-B14F-4D97-AF65-F5344CB8AC3E}">
        <p14:creationId xmlns:p14="http://schemas.microsoft.com/office/powerpoint/2010/main" val="2602589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03503D-8022-4311-88E7-EBB4E0AC2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Kinderdagverblijf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AA7ADEAE-81E6-4633-A219-9F33517BBA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200" y="4240735"/>
            <a:ext cx="2792122" cy="1567883"/>
          </a:xfr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678809B-CE1A-4D76-8980-76CDBDBBD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6636" y="1462675"/>
            <a:ext cx="4764088" cy="4525963"/>
          </a:xfrm>
        </p:spPr>
        <p:txBody>
          <a:bodyPr>
            <a:normAutofit fontScale="55000" lnSpcReduction="2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nl-BE" sz="3800" dirty="0">
                <a:latin typeface="Trebuchet MS" panose="020B0603020202020204" pitchFamily="34" charset="0"/>
              </a:rPr>
              <a:t>4</a:t>
            </a:r>
            <a:r>
              <a:rPr lang="nl-BE" sz="3800" baseline="30000" dirty="0">
                <a:latin typeface="Trebuchet MS" panose="020B0603020202020204" pitchFamily="34" charset="0"/>
              </a:rPr>
              <a:t>de</a:t>
            </a:r>
            <a:r>
              <a:rPr lang="nl-BE" sz="3800" dirty="0">
                <a:latin typeface="Trebuchet MS" panose="020B0603020202020204" pitchFamily="34" charset="0"/>
              </a:rPr>
              <a:t> kinderdagverblijf, uitgebaat door het lokale bestuur.</a:t>
            </a:r>
          </a:p>
          <a:p>
            <a:pPr marL="800088" lvl="1" indent="-342900">
              <a:buFont typeface="Wingdings" panose="05000000000000000000" pitchFamily="2" charset="2"/>
              <a:buChar char="Ø"/>
            </a:pPr>
            <a:endParaRPr lang="nl-BE" sz="3800" dirty="0">
              <a:latin typeface="Trebuchet MS" panose="020B0603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3800" dirty="0">
                <a:latin typeface="Trebuchet MS" panose="020B0603020202020204" pitchFamily="34" charset="0"/>
              </a:rPr>
              <a:t>540 m2 grondoppervlakte, met een buitenspeelruimte van140 m².</a:t>
            </a:r>
          </a:p>
          <a:p>
            <a:pPr marL="800088" lvl="1" indent="-342900">
              <a:buFont typeface="Wingdings" panose="05000000000000000000" pitchFamily="2" charset="2"/>
              <a:buChar char="Ø"/>
            </a:pPr>
            <a:endParaRPr lang="nl-BE" sz="3800" dirty="0">
              <a:latin typeface="Trebuchet MS" panose="020B0603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3800" dirty="0">
                <a:latin typeface="Trebuchet MS" panose="020B0603020202020204" pitchFamily="34" charset="0"/>
              </a:rPr>
              <a:t>36 plaatsen (3 leefgroepen)</a:t>
            </a:r>
          </a:p>
          <a:p>
            <a:pPr marL="457188" lvl="1" indent="0">
              <a:buNone/>
            </a:pPr>
            <a:endParaRPr lang="nl-BE" sz="3800" dirty="0">
              <a:latin typeface="Trebuchet MS" panose="020B0603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3800" dirty="0">
                <a:latin typeface="Trebuchet MS" panose="020B0603020202020204" pitchFamily="34" charset="0"/>
              </a:rPr>
              <a:t>Aanvraag subsidie voor 17 plaatsen groepsopvang inkomenstarief (uitbreidingsronde </a:t>
            </a:r>
            <a:r>
              <a:rPr lang="nl-BE" sz="3800" dirty="0" err="1">
                <a:latin typeface="Trebuchet MS" panose="020B0603020202020204" pitchFamily="34" charset="0"/>
              </a:rPr>
              <a:t>meerjarenprogrammatie</a:t>
            </a:r>
            <a:r>
              <a:rPr lang="nl-BE" sz="3800" dirty="0">
                <a:latin typeface="Trebuchet MS" panose="020B0603020202020204" pitchFamily="34" charset="0"/>
              </a:rPr>
              <a:t> 2021-2024)</a:t>
            </a:r>
          </a:p>
          <a:p>
            <a:endParaRPr lang="nl-BE" dirty="0"/>
          </a:p>
        </p:txBody>
      </p:sp>
      <p:pic>
        <p:nvPicPr>
          <p:cNvPr id="4" name="Afbeelding 3" descr="Afbeelding met tekst, binnen, speelgoed, kamer&#10;&#10;Automatisch gegenereerde beschrijving">
            <a:extLst>
              <a:ext uri="{FF2B5EF4-FFF2-40B4-BE49-F238E27FC236}">
                <a16:creationId xmlns:a16="http://schemas.microsoft.com/office/drawing/2014/main" id="{0FD588C1-DA2D-42F8-9F42-5A8E50EC8B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035" y="1608023"/>
            <a:ext cx="2770141" cy="207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07792"/>
      </p:ext>
    </p:extLst>
  </p:cSld>
  <p:clrMapOvr>
    <a:masterClrMapping/>
  </p:clrMapOvr>
</p:sld>
</file>

<file path=ppt/theme/theme1.xml><?xml version="1.0" encoding="utf-8"?>
<a:theme xmlns:a="http://schemas.openxmlformats.org/drawingml/2006/main" name="ThemaSPLpp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SPLppt" id="{B471A55E-1DF6-4199-9CC3-2FBA6F10F95F}" vid="{5DA468E8-3D08-4C73-9499-0D2CDA7AA176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Presentatie7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204</Words>
  <Application>Microsoft Office PowerPoint</Application>
  <PresentationFormat>Breedbeeld</PresentationFormat>
  <Paragraphs>83</Paragraphs>
  <Slides>15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Trebuchet MS</vt:lpstr>
      <vt:lpstr>Wingdings</vt:lpstr>
      <vt:lpstr>Wingdings 3</vt:lpstr>
      <vt:lpstr>ThemaSPLppt</vt:lpstr>
      <vt:lpstr>Facet</vt:lpstr>
      <vt:lpstr>Presentatie7</vt:lpstr>
      <vt:lpstr>Lokaal dienstencentrum en Kinderdagverblijf</vt:lpstr>
      <vt:lpstr>PowerPoint-presentatie</vt:lpstr>
      <vt:lpstr>PowerPoint-presentatie</vt:lpstr>
      <vt:lpstr>PowerPoint-presentatie</vt:lpstr>
      <vt:lpstr>PowerPoint-presentatie</vt:lpstr>
      <vt:lpstr>Lokaal dienstencentrum </vt:lpstr>
      <vt:lpstr>Dienstencentrum </vt:lpstr>
      <vt:lpstr>Dienstencentrum </vt:lpstr>
      <vt:lpstr>Kinderdagverblijf</vt:lpstr>
      <vt:lpstr>Kinderdagverblijf</vt:lpstr>
      <vt:lpstr>Raming</vt:lpstr>
      <vt:lpstr>PowerPoint-presentatie</vt:lpstr>
      <vt:lpstr>PowerPoint-presentatie</vt:lpstr>
      <vt:lpstr>PowerPoint-presentatie</vt:lpstr>
      <vt:lpstr>Verdere planning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Wilgenhof</dc:title>
  <dc:creator>Yolente Delaunoy</dc:creator>
  <cp:lastModifiedBy>Lieve De Weerdt</cp:lastModifiedBy>
  <cp:revision>21</cp:revision>
  <dcterms:created xsi:type="dcterms:W3CDTF">2021-03-22T08:15:10Z</dcterms:created>
  <dcterms:modified xsi:type="dcterms:W3CDTF">2021-04-13T11:45:23Z</dcterms:modified>
</cp:coreProperties>
</file>