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333" r:id="rId3"/>
    <p:sldId id="336" r:id="rId4"/>
    <p:sldId id="358" r:id="rId5"/>
    <p:sldId id="264" r:id="rId6"/>
    <p:sldId id="259" r:id="rId7"/>
    <p:sldId id="364" r:id="rId8"/>
    <p:sldId id="360" r:id="rId9"/>
    <p:sldId id="361" r:id="rId10"/>
    <p:sldId id="261" r:id="rId11"/>
  </p:sldIdLst>
  <p:sldSz cx="9144000" cy="6858000" type="screen4x3"/>
  <p:notesSz cx="6669088" cy="9872663"/>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D384"/>
    <a:srgbClr val="244A1F"/>
    <a:srgbClr val="DCDCC8"/>
    <a:srgbClr val="5C96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43" autoAdjust="0"/>
  </p:normalViewPr>
  <p:slideViewPr>
    <p:cSldViewPr>
      <p:cViewPr varScale="1">
        <p:scale>
          <a:sx n="114" d="100"/>
          <a:sy n="114" d="100"/>
        </p:scale>
        <p:origin x="150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90515" cy="495619"/>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777002" y="0"/>
            <a:ext cx="2890514" cy="495619"/>
          </a:xfrm>
          <a:prstGeom prst="rect">
            <a:avLst/>
          </a:prstGeom>
        </p:spPr>
        <p:txBody>
          <a:bodyPr vert="horz" lIns="91440" tIns="45720" rIns="91440" bIns="45720" rtlCol="0"/>
          <a:lstStyle>
            <a:lvl1pPr algn="r">
              <a:defRPr sz="1200"/>
            </a:lvl1pPr>
          </a:lstStyle>
          <a:p>
            <a:fld id="{12410DD6-C76D-4B27-AF21-E3ACC933E558}" type="datetimeFigureOut">
              <a:rPr lang="nl-BE" smtClean="0"/>
              <a:t>7/07/2021</a:t>
            </a:fld>
            <a:endParaRPr lang="nl-BE"/>
          </a:p>
        </p:txBody>
      </p:sp>
      <p:sp>
        <p:nvSpPr>
          <p:cNvPr id="4" name="Tijdelijke aanduiding voor dia-afbeelding 3"/>
          <p:cNvSpPr>
            <a:spLocks noGrp="1" noRot="1" noChangeAspect="1"/>
          </p:cNvSpPr>
          <p:nvPr>
            <p:ph type="sldImg" idx="2"/>
          </p:nvPr>
        </p:nvSpPr>
        <p:spPr>
          <a:xfrm>
            <a:off x="1114425" y="1235075"/>
            <a:ext cx="4440238" cy="3330575"/>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66437" y="4751269"/>
            <a:ext cx="5336214" cy="3887112"/>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377044"/>
            <a:ext cx="2890515" cy="495619"/>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777002" y="9377044"/>
            <a:ext cx="2890514" cy="495619"/>
          </a:xfrm>
          <a:prstGeom prst="rect">
            <a:avLst/>
          </a:prstGeom>
        </p:spPr>
        <p:txBody>
          <a:bodyPr vert="horz" lIns="91440" tIns="45720" rIns="91440" bIns="45720" rtlCol="0" anchor="b"/>
          <a:lstStyle>
            <a:lvl1pPr algn="r">
              <a:defRPr sz="1200"/>
            </a:lvl1pPr>
          </a:lstStyle>
          <a:p>
            <a:fld id="{68A5A04A-E47C-4B61-B44A-4860EFA50815}" type="slidenum">
              <a:rPr lang="nl-BE" smtClean="0"/>
              <a:t>‹nr.›</a:t>
            </a:fld>
            <a:endParaRPr lang="nl-BE"/>
          </a:p>
        </p:txBody>
      </p:sp>
    </p:spTree>
    <p:extLst>
      <p:ext uri="{BB962C8B-B14F-4D97-AF65-F5344CB8AC3E}">
        <p14:creationId xmlns:p14="http://schemas.microsoft.com/office/powerpoint/2010/main" val="1773301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3131840" y="3573016"/>
            <a:ext cx="5756176" cy="1181993"/>
          </a:xfrm>
        </p:spPr>
        <p:txBody>
          <a:bodyPr anchor="b">
            <a:normAutofit/>
          </a:bodyPr>
          <a:lstStyle>
            <a:lvl1pPr algn="r">
              <a:defRPr sz="3200" cap="all" baseline="0">
                <a:solidFill>
                  <a:srgbClr val="DCDCC8"/>
                </a:solidFill>
              </a:defRPr>
            </a:lvl1pPr>
          </a:lstStyle>
          <a:p>
            <a:r>
              <a:rPr lang="nl-NL"/>
              <a:t>Klik om stijl te bewerken</a:t>
            </a:r>
            <a:endParaRPr lang="nl-BE" dirty="0"/>
          </a:p>
        </p:txBody>
      </p:sp>
      <p:sp>
        <p:nvSpPr>
          <p:cNvPr id="3" name="Ondertitel 2"/>
          <p:cNvSpPr>
            <a:spLocks noGrp="1"/>
          </p:cNvSpPr>
          <p:nvPr>
            <p:ph type="subTitle" idx="1"/>
          </p:nvPr>
        </p:nvSpPr>
        <p:spPr>
          <a:xfrm>
            <a:off x="3131840" y="4725144"/>
            <a:ext cx="5752728" cy="1129680"/>
          </a:xfrm>
        </p:spPr>
        <p:txBody>
          <a:bodyPr>
            <a:normAutofit/>
          </a:bodyPr>
          <a:lstStyle>
            <a:lvl1pPr marL="0" indent="0" algn="r">
              <a:buNone/>
              <a:defRPr sz="2400" b="1">
                <a:solidFill>
                  <a:srgbClr val="ACD38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BE" dirty="0"/>
          </a:p>
        </p:txBody>
      </p:sp>
      <p:sp>
        <p:nvSpPr>
          <p:cNvPr id="4" name="Tijdelijke aanduiding voor afbeelding 2"/>
          <p:cNvSpPr>
            <a:spLocks noGrp="1"/>
          </p:cNvSpPr>
          <p:nvPr>
            <p:ph type="pic" idx="10"/>
          </p:nvPr>
        </p:nvSpPr>
        <p:spPr>
          <a:xfrm>
            <a:off x="3096000" y="0"/>
            <a:ext cx="5824800" cy="3380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156176" y="274638"/>
            <a:ext cx="1800200" cy="5851525"/>
          </a:xfrm>
        </p:spPr>
        <p:txBody>
          <a:bodyPr vert="eaVert"/>
          <a:lstStyle/>
          <a:p>
            <a:r>
              <a:rPr lang="nl-NL"/>
              <a:t>Klik om stijl te bewerken</a:t>
            </a:r>
            <a:endParaRPr lang="nl-BE"/>
          </a:p>
        </p:txBody>
      </p:sp>
      <p:sp>
        <p:nvSpPr>
          <p:cNvPr id="3" name="Tijdelijke aanduiding voor verticale tekst 2"/>
          <p:cNvSpPr>
            <a:spLocks noGrp="1"/>
          </p:cNvSpPr>
          <p:nvPr>
            <p:ph type="body" orient="vert" idx="1"/>
          </p:nvPr>
        </p:nvSpPr>
        <p:spPr>
          <a:xfrm>
            <a:off x="457200" y="274638"/>
            <a:ext cx="5626968" cy="585152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
        <p:nvSpPr>
          <p:cNvPr id="3" name="Tijdelijke aanduiding voor inhoud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234063" cy="1362075"/>
          </a:xfrm>
        </p:spPr>
        <p:txBody>
          <a:bodyPr anchor="t">
            <a:normAutofit/>
          </a:bodyPr>
          <a:lstStyle>
            <a:lvl1pPr algn="l">
              <a:defRPr sz="3600" b="1" cap="all"/>
            </a:lvl1pPr>
          </a:lstStyle>
          <a:p>
            <a:r>
              <a:rPr lang="nl-NL"/>
              <a:t>Klik om stijl te bewerken</a:t>
            </a:r>
            <a:endParaRPr lang="nl-BE" dirty="0"/>
          </a:p>
        </p:txBody>
      </p:sp>
      <p:sp>
        <p:nvSpPr>
          <p:cNvPr id="3" name="Tijdelijke aanduiding voor tekst 2"/>
          <p:cNvSpPr>
            <a:spLocks noGrp="1"/>
          </p:cNvSpPr>
          <p:nvPr>
            <p:ph type="body" idx="1"/>
          </p:nvPr>
        </p:nvSpPr>
        <p:spPr>
          <a:xfrm>
            <a:off x="722313" y="2906713"/>
            <a:ext cx="7234063" cy="1500187"/>
          </a:xfrm>
        </p:spPr>
        <p:txBody>
          <a:bodyPr anchor="b"/>
          <a:lstStyle>
            <a:lvl1pPr marL="0" indent="0">
              <a:buNone/>
              <a:defRPr sz="2000">
                <a:solidFill>
                  <a:srgbClr val="244A1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
        <p:nvSpPr>
          <p:cNvPr id="3" name="Tijdelijke aanduiding voor inhoud 2"/>
          <p:cNvSpPr>
            <a:spLocks noGrp="1"/>
          </p:cNvSpPr>
          <p:nvPr>
            <p:ph sz="half" idx="1"/>
          </p:nvPr>
        </p:nvSpPr>
        <p:spPr>
          <a:xfrm>
            <a:off x="457200" y="1600200"/>
            <a:ext cx="360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inhoud 3"/>
          <p:cNvSpPr>
            <a:spLocks noGrp="1"/>
          </p:cNvSpPr>
          <p:nvPr>
            <p:ph sz="half" idx="2"/>
          </p:nvPr>
        </p:nvSpPr>
        <p:spPr>
          <a:xfrm>
            <a:off x="4356376" y="1600200"/>
            <a:ext cx="360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stijl te bewerken</a:t>
            </a:r>
            <a:endParaRPr lang="nl-BE"/>
          </a:p>
        </p:txBody>
      </p:sp>
      <p:sp>
        <p:nvSpPr>
          <p:cNvPr id="3" name="Tijdelijke aanduiding voor tekst 2"/>
          <p:cNvSpPr>
            <a:spLocks noGrp="1"/>
          </p:cNvSpPr>
          <p:nvPr>
            <p:ph type="body" idx="1"/>
          </p:nvPr>
        </p:nvSpPr>
        <p:spPr>
          <a:xfrm>
            <a:off x="457200" y="1535113"/>
            <a:ext cx="36000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457200" y="2174875"/>
            <a:ext cx="3600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5" name="Tijdelijke aanduiding voor tekst 4"/>
          <p:cNvSpPr>
            <a:spLocks noGrp="1"/>
          </p:cNvSpPr>
          <p:nvPr>
            <p:ph type="body" sz="quarter" idx="3"/>
          </p:nvPr>
        </p:nvSpPr>
        <p:spPr>
          <a:xfrm>
            <a:off x="4356376" y="1535113"/>
            <a:ext cx="36000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4356376" y="2174875"/>
            <a:ext cx="3600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2962672" cy="1162050"/>
          </a:xfrm>
        </p:spPr>
        <p:txBody>
          <a:bodyPr anchor="b"/>
          <a:lstStyle>
            <a:lvl1pPr algn="l">
              <a:defRPr sz="2000" b="1"/>
            </a:lvl1pPr>
          </a:lstStyle>
          <a:p>
            <a:r>
              <a:rPr lang="nl-NL"/>
              <a:t>Klik om stijl te bewerken</a:t>
            </a:r>
            <a:endParaRPr lang="nl-BE"/>
          </a:p>
        </p:txBody>
      </p:sp>
      <p:sp>
        <p:nvSpPr>
          <p:cNvPr id="3" name="Tijdelijke aanduiding voor inhoud 2"/>
          <p:cNvSpPr>
            <a:spLocks noGrp="1"/>
          </p:cNvSpPr>
          <p:nvPr>
            <p:ph idx="1"/>
          </p:nvPr>
        </p:nvSpPr>
        <p:spPr>
          <a:xfrm>
            <a:off x="3503042" y="273050"/>
            <a:ext cx="4381326" cy="5853113"/>
          </a:xfrm>
        </p:spPr>
        <p:txBody>
          <a:bodyPr/>
          <a:lstStyle>
            <a:lvl1pPr>
              <a:defRPr sz="28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tekst 3"/>
          <p:cNvSpPr>
            <a:spLocks noGrp="1"/>
          </p:cNvSpPr>
          <p:nvPr>
            <p:ph type="body" sz="half" idx="2"/>
          </p:nvPr>
        </p:nvSpPr>
        <p:spPr>
          <a:xfrm>
            <a:off x="457201" y="1435100"/>
            <a:ext cx="296267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259632" y="4800600"/>
            <a:ext cx="5486400" cy="566738"/>
          </a:xfrm>
        </p:spPr>
        <p:txBody>
          <a:bodyPr anchor="b"/>
          <a:lstStyle>
            <a:lvl1pPr algn="l">
              <a:defRPr sz="2000" b="1"/>
            </a:lvl1pPr>
          </a:lstStyle>
          <a:p>
            <a:r>
              <a:rPr lang="nl-NL"/>
              <a:t>Klik om stijl te bewerken</a:t>
            </a:r>
            <a:endParaRPr lang="nl-BE"/>
          </a:p>
        </p:txBody>
      </p:sp>
      <p:sp>
        <p:nvSpPr>
          <p:cNvPr id="3" name="Tijdelijke aanduiding voor afbeelding 2"/>
          <p:cNvSpPr>
            <a:spLocks noGrp="1"/>
          </p:cNvSpPr>
          <p:nvPr>
            <p:ph type="pic" idx="1"/>
          </p:nvPr>
        </p:nvSpPr>
        <p:spPr>
          <a:xfrm>
            <a:off x="1259632"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a:p>
        </p:txBody>
      </p:sp>
      <p:sp>
        <p:nvSpPr>
          <p:cNvPr id="4" name="Tijdelijke aanduiding voor tekst 3"/>
          <p:cNvSpPr>
            <a:spLocks noGrp="1"/>
          </p:cNvSpPr>
          <p:nvPr>
            <p:ph type="body" sz="half" idx="2"/>
          </p:nvPr>
        </p:nvSpPr>
        <p:spPr>
          <a:xfrm>
            <a:off x="1259632"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7499176" cy="1143000"/>
          </a:xfrm>
          <a:prstGeom prst="rect">
            <a:avLst/>
          </a:prstGeom>
        </p:spPr>
        <p:txBody>
          <a:bodyPr vert="horz" lIns="91440" tIns="45720" rIns="91440" bIns="45720" rtlCol="0" anchor="ctr">
            <a:norm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457200" y="1600200"/>
            <a:ext cx="7499176"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b="1" kern="1200">
          <a:solidFill>
            <a:srgbClr val="5C960E"/>
          </a:solidFill>
          <a:latin typeface="Century Gothic"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rgbClr val="244A1F"/>
          </a:solidFill>
          <a:latin typeface="Century Gothic"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a:solidFill>
            <a:srgbClr val="244A1F"/>
          </a:solidFill>
          <a:latin typeface="Century Gothic"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244A1F"/>
          </a:solidFill>
          <a:latin typeface="Century Gothic"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244A1F"/>
          </a:solidFill>
          <a:latin typeface="Century Gothic"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244A1F"/>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Commissie 17 JUNI 2021</a:t>
            </a:r>
          </a:p>
        </p:txBody>
      </p:sp>
      <p:sp>
        <p:nvSpPr>
          <p:cNvPr id="3" name="Ondertitel 2"/>
          <p:cNvSpPr>
            <a:spLocks noGrp="1"/>
          </p:cNvSpPr>
          <p:nvPr>
            <p:ph type="subTitle" idx="1"/>
          </p:nvPr>
        </p:nvSpPr>
        <p:spPr/>
        <p:txBody>
          <a:bodyPr/>
          <a:lstStyle/>
          <a:p>
            <a:r>
              <a:rPr lang="nl-BE" dirty="0"/>
              <a:t>RPR &amp; AR</a:t>
            </a:r>
          </a:p>
        </p:txBody>
      </p:sp>
      <p:sp>
        <p:nvSpPr>
          <p:cNvPr id="5" name="Tijdelijke aanduiding voor afbeelding 4">
            <a:extLst>
              <a:ext uri="{FF2B5EF4-FFF2-40B4-BE49-F238E27FC236}">
                <a16:creationId xmlns:a16="http://schemas.microsoft.com/office/drawing/2014/main" id="{6900C4DA-792F-4FC3-B133-DC510BE756ED}"/>
              </a:ext>
            </a:extLst>
          </p:cNvPr>
          <p:cNvSpPr>
            <a:spLocks noGrp="1"/>
          </p:cNvSpPr>
          <p:nvPr>
            <p:ph type="pic" idx="10"/>
          </p:nvPr>
        </p:nvSpPr>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6B93C2-2869-4248-970B-E01C64E6E8DE}"/>
              </a:ext>
            </a:extLst>
          </p:cNvPr>
          <p:cNvSpPr>
            <a:spLocks noGrp="1"/>
          </p:cNvSpPr>
          <p:nvPr>
            <p:ph type="title"/>
          </p:nvPr>
        </p:nvSpPr>
        <p:spPr/>
        <p:txBody>
          <a:bodyPr/>
          <a:lstStyle/>
          <a:p>
            <a:r>
              <a:rPr lang="nl-BE" dirty="0"/>
              <a:t>Vragen?</a:t>
            </a:r>
          </a:p>
        </p:txBody>
      </p:sp>
      <p:pic>
        <p:nvPicPr>
          <p:cNvPr id="4" name="Tijdelijke aanduiding voor inhoud 3">
            <a:extLst>
              <a:ext uri="{FF2B5EF4-FFF2-40B4-BE49-F238E27FC236}">
                <a16:creationId xmlns:a16="http://schemas.microsoft.com/office/drawing/2014/main" id="{0DBA530A-6A90-41E6-B13E-6BD863EC4CE7}"/>
              </a:ext>
            </a:extLst>
          </p:cNvPr>
          <p:cNvPicPr>
            <a:picLocks noGrp="1" noChangeAspect="1"/>
          </p:cNvPicPr>
          <p:nvPr>
            <p:ph idx="1"/>
          </p:nvPr>
        </p:nvPicPr>
        <p:blipFill rotWithShape="1">
          <a:blip r:embed="rId2"/>
          <a:srcRect l="68311" t="10688" r="11525" b="46636"/>
          <a:stretch/>
        </p:blipFill>
        <p:spPr>
          <a:xfrm>
            <a:off x="2627784" y="1772816"/>
            <a:ext cx="2877454" cy="3425542"/>
          </a:xfrm>
          <a:prstGeom prst="rect">
            <a:avLst/>
          </a:prstGeom>
        </p:spPr>
      </p:pic>
    </p:spTree>
    <p:extLst>
      <p:ext uri="{BB962C8B-B14F-4D97-AF65-F5344CB8AC3E}">
        <p14:creationId xmlns:p14="http://schemas.microsoft.com/office/powerpoint/2010/main" val="2146812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EE752-2692-48AB-A50D-37051CE1062D}"/>
              </a:ext>
            </a:extLst>
          </p:cNvPr>
          <p:cNvSpPr>
            <a:spLocks noGrp="1"/>
          </p:cNvSpPr>
          <p:nvPr>
            <p:ph type="title"/>
          </p:nvPr>
        </p:nvSpPr>
        <p:spPr/>
        <p:txBody>
          <a:bodyPr/>
          <a:lstStyle/>
          <a:p>
            <a:r>
              <a:rPr lang="nl-BE" dirty="0"/>
              <a:t>Wijziging rechtspositieregeling</a:t>
            </a:r>
          </a:p>
        </p:txBody>
      </p:sp>
      <p:sp>
        <p:nvSpPr>
          <p:cNvPr id="3" name="Tijdelijke aanduiding voor tekst 2">
            <a:extLst>
              <a:ext uri="{FF2B5EF4-FFF2-40B4-BE49-F238E27FC236}">
                <a16:creationId xmlns:a16="http://schemas.microsoft.com/office/drawing/2014/main" id="{6D789941-DB29-4ABF-A44C-E2BF8F33230E}"/>
              </a:ext>
            </a:extLst>
          </p:cNvPr>
          <p:cNvSpPr>
            <a:spLocks noGrp="1"/>
          </p:cNvSpPr>
          <p:nvPr>
            <p:ph type="body" idx="1"/>
          </p:nvPr>
        </p:nvSpPr>
        <p:spPr/>
        <p:txBody>
          <a:bodyPr/>
          <a:lstStyle/>
          <a:p>
            <a:endParaRPr lang="nl-BE" dirty="0"/>
          </a:p>
        </p:txBody>
      </p:sp>
    </p:spTree>
    <p:extLst>
      <p:ext uri="{BB962C8B-B14F-4D97-AF65-F5344CB8AC3E}">
        <p14:creationId xmlns:p14="http://schemas.microsoft.com/office/powerpoint/2010/main" val="1248700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7317E3-4D02-4C32-83F9-FFB5442EF811}"/>
              </a:ext>
            </a:extLst>
          </p:cNvPr>
          <p:cNvSpPr>
            <a:spLocks noGrp="1"/>
          </p:cNvSpPr>
          <p:nvPr>
            <p:ph type="title"/>
          </p:nvPr>
        </p:nvSpPr>
        <p:spPr/>
        <p:txBody>
          <a:bodyPr>
            <a:normAutofit/>
          </a:bodyPr>
          <a:lstStyle/>
          <a:p>
            <a:r>
              <a:rPr lang="nl-BE" dirty="0"/>
              <a:t>Belangrijkste wijzigingen</a:t>
            </a:r>
          </a:p>
        </p:txBody>
      </p:sp>
      <p:sp>
        <p:nvSpPr>
          <p:cNvPr id="3" name="Tijdelijke aanduiding voor inhoud 2">
            <a:extLst>
              <a:ext uri="{FF2B5EF4-FFF2-40B4-BE49-F238E27FC236}">
                <a16:creationId xmlns:a16="http://schemas.microsoft.com/office/drawing/2014/main" id="{42673378-2997-45BC-9FA6-2F42E597BFEB}"/>
              </a:ext>
            </a:extLst>
          </p:cNvPr>
          <p:cNvSpPr>
            <a:spLocks noGrp="1"/>
          </p:cNvSpPr>
          <p:nvPr>
            <p:ph idx="1"/>
          </p:nvPr>
        </p:nvSpPr>
        <p:spPr/>
        <p:txBody>
          <a:bodyPr>
            <a:normAutofit/>
          </a:bodyPr>
          <a:lstStyle/>
          <a:p>
            <a:r>
              <a:rPr lang="nl-BE" dirty="0"/>
              <a:t>Relevante beroepservaring bij een overheid, in de privésector of als zelfstandige, wordt meegeteld voor de berekening van de schaalanciënniteit. </a:t>
            </a:r>
          </a:p>
          <a:p>
            <a:r>
              <a:rPr lang="nl-BE" dirty="0"/>
              <a:t>A1a-A1b-A2a  wordt A1a-A2a-A3a</a:t>
            </a:r>
          </a:p>
          <a:p>
            <a:r>
              <a:rPr lang="nl-BE" dirty="0"/>
              <a:t>VIA6: veranderlijk gedeelte </a:t>
            </a:r>
            <a:r>
              <a:rPr lang="nl-BE" dirty="0" err="1"/>
              <a:t>eindejaarstoelage</a:t>
            </a:r>
            <a:r>
              <a:rPr lang="nl-BE" dirty="0"/>
              <a:t> VIA-personeel bedraagt vanaf 2021 3,6 procent van het jaarsalaris </a:t>
            </a:r>
            <a:r>
              <a:rPr lang="nl-BE" dirty="0" err="1"/>
              <a:t>ipv</a:t>
            </a:r>
            <a:r>
              <a:rPr lang="nl-BE" dirty="0"/>
              <a:t> 2,5 procent</a:t>
            </a:r>
          </a:p>
          <a:p>
            <a:pPr marL="0" indent="0">
              <a:buNone/>
            </a:pPr>
            <a:endParaRPr lang="nl-BE" strike="sngStrike" dirty="0">
              <a:solidFill>
                <a:srgbClr val="FF0000"/>
              </a:solidFill>
            </a:endParaRPr>
          </a:p>
          <a:p>
            <a:endParaRPr lang="nl-BE" dirty="0"/>
          </a:p>
        </p:txBody>
      </p:sp>
    </p:spTree>
    <p:extLst>
      <p:ext uri="{BB962C8B-B14F-4D97-AF65-F5344CB8AC3E}">
        <p14:creationId xmlns:p14="http://schemas.microsoft.com/office/powerpoint/2010/main" val="276652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7317E3-4D02-4C32-83F9-FFB5442EF811}"/>
              </a:ext>
            </a:extLst>
          </p:cNvPr>
          <p:cNvSpPr>
            <a:spLocks noGrp="1"/>
          </p:cNvSpPr>
          <p:nvPr>
            <p:ph type="title"/>
          </p:nvPr>
        </p:nvSpPr>
        <p:spPr/>
        <p:txBody>
          <a:bodyPr>
            <a:normAutofit/>
          </a:bodyPr>
          <a:lstStyle/>
          <a:p>
            <a:r>
              <a:rPr lang="nl-BE" dirty="0"/>
              <a:t>Belangrijkste wijzigingen</a:t>
            </a:r>
          </a:p>
        </p:txBody>
      </p:sp>
      <p:sp>
        <p:nvSpPr>
          <p:cNvPr id="3" name="Tijdelijke aanduiding voor inhoud 2">
            <a:extLst>
              <a:ext uri="{FF2B5EF4-FFF2-40B4-BE49-F238E27FC236}">
                <a16:creationId xmlns:a16="http://schemas.microsoft.com/office/drawing/2014/main" id="{42673378-2997-45BC-9FA6-2F42E597BFEB}"/>
              </a:ext>
            </a:extLst>
          </p:cNvPr>
          <p:cNvSpPr>
            <a:spLocks noGrp="1"/>
          </p:cNvSpPr>
          <p:nvPr>
            <p:ph idx="1"/>
          </p:nvPr>
        </p:nvSpPr>
        <p:spPr/>
        <p:txBody>
          <a:bodyPr>
            <a:normAutofit/>
          </a:bodyPr>
          <a:lstStyle/>
          <a:p>
            <a:r>
              <a:rPr lang="nl-BE" dirty="0"/>
              <a:t>Gelijkgestelde periode bevallingsverlof</a:t>
            </a:r>
          </a:p>
          <a:p>
            <a:r>
              <a:rPr lang="nl-BE" dirty="0"/>
              <a:t>Opvangverlof: adoptie- en pleegouderverlof</a:t>
            </a:r>
          </a:p>
          <a:p>
            <a:r>
              <a:rPr lang="nl-BE" dirty="0"/>
              <a:t>Geboorteverlof contractuelen</a:t>
            </a:r>
          </a:p>
          <a:p>
            <a:r>
              <a:rPr lang="nl-BE" dirty="0"/>
              <a:t>Flexibilisering thematische verloven</a:t>
            </a:r>
          </a:p>
          <a:p>
            <a:pPr marL="0" indent="0">
              <a:buNone/>
            </a:pPr>
            <a:endParaRPr lang="nl-BE" strike="sngStrike" dirty="0">
              <a:solidFill>
                <a:srgbClr val="FF0000"/>
              </a:solidFill>
            </a:endParaRPr>
          </a:p>
          <a:p>
            <a:endParaRPr lang="nl-BE" dirty="0"/>
          </a:p>
        </p:txBody>
      </p:sp>
    </p:spTree>
    <p:extLst>
      <p:ext uri="{BB962C8B-B14F-4D97-AF65-F5344CB8AC3E}">
        <p14:creationId xmlns:p14="http://schemas.microsoft.com/office/powerpoint/2010/main" val="4037666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EE752-2692-48AB-A50D-37051CE1062D}"/>
              </a:ext>
            </a:extLst>
          </p:cNvPr>
          <p:cNvSpPr>
            <a:spLocks noGrp="1"/>
          </p:cNvSpPr>
          <p:nvPr>
            <p:ph type="title"/>
          </p:nvPr>
        </p:nvSpPr>
        <p:spPr/>
        <p:txBody>
          <a:bodyPr/>
          <a:lstStyle/>
          <a:p>
            <a:r>
              <a:rPr lang="nl-BE" dirty="0"/>
              <a:t>Wijziging bijlage 3 arbeidsreglement</a:t>
            </a:r>
          </a:p>
        </p:txBody>
      </p:sp>
      <p:sp>
        <p:nvSpPr>
          <p:cNvPr id="3" name="Tijdelijke aanduiding voor tekst 2">
            <a:extLst>
              <a:ext uri="{FF2B5EF4-FFF2-40B4-BE49-F238E27FC236}">
                <a16:creationId xmlns:a16="http://schemas.microsoft.com/office/drawing/2014/main" id="{6D789941-DB29-4ABF-A44C-E2BF8F33230E}"/>
              </a:ext>
            </a:extLst>
          </p:cNvPr>
          <p:cNvSpPr>
            <a:spLocks noGrp="1"/>
          </p:cNvSpPr>
          <p:nvPr>
            <p:ph type="body" idx="1"/>
          </p:nvPr>
        </p:nvSpPr>
        <p:spPr/>
        <p:txBody>
          <a:bodyPr/>
          <a:lstStyle/>
          <a:p>
            <a:endParaRPr lang="nl-BE" dirty="0"/>
          </a:p>
        </p:txBody>
      </p:sp>
    </p:spTree>
    <p:extLst>
      <p:ext uri="{BB962C8B-B14F-4D97-AF65-F5344CB8AC3E}">
        <p14:creationId xmlns:p14="http://schemas.microsoft.com/office/powerpoint/2010/main" val="2535964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60A38A-3213-4E9E-A320-A71F0AD09053}"/>
              </a:ext>
            </a:extLst>
          </p:cNvPr>
          <p:cNvSpPr>
            <a:spLocks noGrp="1"/>
          </p:cNvSpPr>
          <p:nvPr>
            <p:ph type="title"/>
          </p:nvPr>
        </p:nvSpPr>
        <p:spPr/>
        <p:txBody>
          <a:bodyPr>
            <a:normAutofit/>
          </a:bodyPr>
          <a:lstStyle/>
          <a:p>
            <a:r>
              <a:rPr lang="nl-BE" sz="3600" dirty="0"/>
              <a:t>Nieuwe uurroosters administratie</a:t>
            </a:r>
          </a:p>
        </p:txBody>
      </p:sp>
      <p:sp>
        <p:nvSpPr>
          <p:cNvPr id="3" name="Tijdelijke aanduiding voor inhoud 2">
            <a:extLst>
              <a:ext uri="{FF2B5EF4-FFF2-40B4-BE49-F238E27FC236}">
                <a16:creationId xmlns:a16="http://schemas.microsoft.com/office/drawing/2014/main" id="{D8957115-E211-40D5-BE25-B9314D83652B}"/>
              </a:ext>
            </a:extLst>
          </p:cNvPr>
          <p:cNvSpPr>
            <a:spLocks noGrp="1"/>
          </p:cNvSpPr>
          <p:nvPr>
            <p:ph idx="1"/>
          </p:nvPr>
        </p:nvSpPr>
        <p:spPr>
          <a:xfrm>
            <a:off x="457200" y="1600200"/>
            <a:ext cx="7499176" cy="4525963"/>
          </a:xfrm>
        </p:spPr>
        <p:txBody>
          <a:bodyPr>
            <a:normAutofit/>
          </a:bodyPr>
          <a:lstStyle/>
          <a:p>
            <a:pPr lvl="0"/>
            <a:r>
              <a:rPr lang="nl-BE" dirty="0"/>
              <a:t>Openingsuren/servicenormen blijven hetzelfde (als voor corona)</a:t>
            </a:r>
          </a:p>
          <a:p>
            <a:pPr lvl="0"/>
            <a:r>
              <a:rPr lang="nl-BE" dirty="0"/>
              <a:t>Buiten de servicenorm op afspraak</a:t>
            </a:r>
          </a:p>
          <a:p>
            <a:r>
              <a:rPr lang="nl-BE" dirty="0"/>
              <a:t>Geen stamtijden meer</a:t>
            </a:r>
          </a:p>
          <a:p>
            <a:pPr lvl="0"/>
            <a:r>
              <a:rPr lang="nl-BE" dirty="0"/>
              <a:t>Automatische pauze na 6 uur werken</a:t>
            </a:r>
          </a:p>
          <a:p>
            <a:pPr lvl="0"/>
            <a:r>
              <a:rPr lang="nl-BE" dirty="0"/>
              <a:t>Middagpauze mogelijk tussen 11u30 en 14 uur </a:t>
            </a:r>
          </a:p>
        </p:txBody>
      </p:sp>
      <p:graphicFrame>
        <p:nvGraphicFramePr>
          <p:cNvPr id="4" name="Tijdelijke aanduiding voor inhoud 4">
            <a:extLst>
              <a:ext uri="{FF2B5EF4-FFF2-40B4-BE49-F238E27FC236}">
                <a16:creationId xmlns:a16="http://schemas.microsoft.com/office/drawing/2014/main" id="{3B0136BB-FBEA-430A-8DD4-69E9946BC6CB}"/>
              </a:ext>
            </a:extLst>
          </p:cNvPr>
          <p:cNvGraphicFramePr>
            <a:graphicFrameLocks/>
          </p:cNvGraphicFramePr>
          <p:nvPr>
            <p:extLst>
              <p:ext uri="{D42A27DB-BD31-4B8C-83A1-F6EECF244321}">
                <p14:modId xmlns:p14="http://schemas.microsoft.com/office/powerpoint/2010/main" val="1888333500"/>
              </p:ext>
            </p:extLst>
          </p:nvPr>
        </p:nvGraphicFramePr>
        <p:xfrm>
          <a:off x="827584" y="5373216"/>
          <a:ext cx="6336704" cy="667049"/>
        </p:xfrm>
        <a:graphic>
          <a:graphicData uri="http://schemas.openxmlformats.org/drawingml/2006/table">
            <a:tbl>
              <a:tblPr>
                <a:tableStyleId>{5C22544A-7EE6-4342-B048-85BDC9FD1C3A}</a:tableStyleId>
              </a:tblPr>
              <a:tblGrid>
                <a:gridCol w="2042373">
                  <a:extLst>
                    <a:ext uri="{9D8B030D-6E8A-4147-A177-3AD203B41FA5}">
                      <a16:colId xmlns:a16="http://schemas.microsoft.com/office/drawing/2014/main" val="1458010784"/>
                    </a:ext>
                  </a:extLst>
                </a:gridCol>
                <a:gridCol w="2449981">
                  <a:extLst>
                    <a:ext uri="{9D8B030D-6E8A-4147-A177-3AD203B41FA5}">
                      <a16:colId xmlns:a16="http://schemas.microsoft.com/office/drawing/2014/main" val="3199701764"/>
                    </a:ext>
                  </a:extLst>
                </a:gridCol>
                <a:gridCol w="1844350">
                  <a:extLst>
                    <a:ext uri="{9D8B030D-6E8A-4147-A177-3AD203B41FA5}">
                      <a16:colId xmlns:a16="http://schemas.microsoft.com/office/drawing/2014/main" val="3048092146"/>
                    </a:ext>
                  </a:extLst>
                </a:gridCol>
              </a:tblGrid>
              <a:tr h="227393">
                <a:tc>
                  <a:txBody>
                    <a:bodyPr/>
                    <a:lstStyle/>
                    <a:p>
                      <a:pPr>
                        <a:lnSpc>
                          <a:spcPct val="107000"/>
                        </a:lnSpc>
                        <a:spcAft>
                          <a:spcPts val="0"/>
                        </a:spcAft>
                      </a:pPr>
                      <a:r>
                        <a:rPr lang="nl-NL" sz="1800" dirty="0">
                          <a:effectLst/>
                        </a:rPr>
                        <a:t>Jan - dec</a:t>
                      </a:r>
                      <a:endParaRPr lang="nl-BE"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solidFill>
                      <a:srgbClr val="ACD384"/>
                    </a:solidFill>
                  </a:tcPr>
                </a:tc>
                <a:tc>
                  <a:txBody>
                    <a:bodyPr/>
                    <a:lstStyle/>
                    <a:p>
                      <a:pPr>
                        <a:lnSpc>
                          <a:spcPct val="107000"/>
                        </a:lnSpc>
                        <a:spcAft>
                          <a:spcPts val="0"/>
                        </a:spcAft>
                      </a:pPr>
                      <a:r>
                        <a:rPr lang="nl-NL" sz="1800" dirty="0">
                          <a:effectLst/>
                        </a:rPr>
                        <a:t>Glijtijd</a:t>
                      </a:r>
                      <a:endParaRPr lang="nl-BE"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solidFill>
                      <a:srgbClr val="ACD384"/>
                    </a:solidFill>
                  </a:tcPr>
                </a:tc>
                <a:tc>
                  <a:txBody>
                    <a:bodyPr/>
                    <a:lstStyle/>
                    <a:p>
                      <a:pPr>
                        <a:lnSpc>
                          <a:spcPct val="107000"/>
                        </a:lnSpc>
                        <a:spcAft>
                          <a:spcPts val="0"/>
                        </a:spcAft>
                      </a:pPr>
                      <a:r>
                        <a:rPr lang="nl-NL" sz="1800" dirty="0" err="1">
                          <a:effectLst/>
                        </a:rPr>
                        <a:t>dagnorm</a:t>
                      </a:r>
                      <a:endParaRPr lang="nl-BE"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solidFill>
                      <a:srgbClr val="ACD384"/>
                    </a:solidFill>
                  </a:tcPr>
                </a:tc>
                <a:extLst>
                  <a:ext uri="{0D108BD9-81ED-4DB2-BD59-A6C34878D82A}">
                    <a16:rowId xmlns:a16="http://schemas.microsoft.com/office/drawing/2014/main" val="3251826896"/>
                  </a:ext>
                </a:extLst>
              </a:tr>
              <a:tr h="386569">
                <a:tc>
                  <a:txBody>
                    <a:bodyPr/>
                    <a:lstStyle/>
                    <a:p>
                      <a:pPr>
                        <a:lnSpc>
                          <a:spcPct val="107000"/>
                        </a:lnSpc>
                        <a:spcAft>
                          <a:spcPts val="0"/>
                        </a:spcAft>
                      </a:pPr>
                      <a:r>
                        <a:rPr lang="nl-NL" sz="1800" dirty="0">
                          <a:effectLst/>
                        </a:rPr>
                        <a:t>Maandag - vrijdag</a:t>
                      </a:r>
                      <a:endParaRPr lang="nl-BE"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07000"/>
                        </a:lnSpc>
                        <a:spcAft>
                          <a:spcPts val="0"/>
                        </a:spcAft>
                      </a:pPr>
                      <a:r>
                        <a:rPr lang="nl-NL" sz="1800">
                          <a:effectLst/>
                        </a:rPr>
                        <a:t>7u00 – 19u00</a:t>
                      </a:r>
                      <a:endParaRPr lang="nl-BE"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07000"/>
                        </a:lnSpc>
                        <a:spcAft>
                          <a:spcPts val="0"/>
                        </a:spcAft>
                      </a:pPr>
                      <a:r>
                        <a:rPr lang="nl-NL" sz="1800" dirty="0">
                          <a:effectLst/>
                        </a:rPr>
                        <a:t>7u36</a:t>
                      </a:r>
                      <a:endParaRPr lang="nl-BE"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555179803"/>
                  </a:ext>
                </a:extLst>
              </a:tr>
            </a:tbl>
          </a:graphicData>
        </a:graphic>
      </p:graphicFrame>
    </p:spTree>
    <p:extLst>
      <p:ext uri="{BB962C8B-B14F-4D97-AF65-F5344CB8AC3E}">
        <p14:creationId xmlns:p14="http://schemas.microsoft.com/office/powerpoint/2010/main" val="578276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60A38A-3213-4E9E-A320-A71F0AD09053}"/>
              </a:ext>
            </a:extLst>
          </p:cNvPr>
          <p:cNvSpPr>
            <a:spLocks noGrp="1"/>
          </p:cNvSpPr>
          <p:nvPr>
            <p:ph type="title"/>
          </p:nvPr>
        </p:nvSpPr>
        <p:spPr/>
        <p:txBody>
          <a:bodyPr>
            <a:normAutofit/>
          </a:bodyPr>
          <a:lstStyle/>
          <a:p>
            <a:r>
              <a:rPr lang="nl-BE" sz="3600" dirty="0"/>
              <a:t>Nieuwe uurroosters TUD</a:t>
            </a:r>
          </a:p>
        </p:txBody>
      </p:sp>
      <p:sp>
        <p:nvSpPr>
          <p:cNvPr id="3" name="Tijdelijke aanduiding voor inhoud 2">
            <a:extLst>
              <a:ext uri="{FF2B5EF4-FFF2-40B4-BE49-F238E27FC236}">
                <a16:creationId xmlns:a16="http://schemas.microsoft.com/office/drawing/2014/main" id="{D8957115-E211-40D5-BE25-B9314D83652B}"/>
              </a:ext>
            </a:extLst>
          </p:cNvPr>
          <p:cNvSpPr>
            <a:spLocks noGrp="1"/>
          </p:cNvSpPr>
          <p:nvPr>
            <p:ph idx="1"/>
          </p:nvPr>
        </p:nvSpPr>
        <p:spPr>
          <a:xfrm>
            <a:off x="457200" y="1600200"/>
            <a:ext cx="7499176" cy="4525963"/>
          </a:xfrm>
        </p:spPr>
        <p:txBody>
          <a:bodyPr>
            <a:normAutofit/>
          </a:bodyPr>
          <a:lstStyle/>
          <a:p>
            <a:pPr lvl="0"/>
            <a:r>
              <a:rPr lang="nl-BE" dirty="0"/>
              <a:t>Openingsuren en uurroosters o.b.v. huidige coronaroosters</a:t>
            </a:r>
          </a:p>
        </p:txBody>
      </p:sp>
      <p:graphicFrame>
        <p:nvGraphicFramePr>
          <p:cNvPr id="5" name="Tabel 4">
            <a:extLst>
              <a:ext uri="{FF2B5EF4-FFF2-40B4-BE49-F238E27FC236}">
                <a16:creationId xmlns:a16="http://schemas.microsoft.com/office/drawing/2014/main" id="{5B34E24B-A04E-41A3-93F1-645B1A2E0BAF}"/>
              </a:ext>
            </a:extLst>
          </p:cNvPr>
          <p:cNvGraphicFramePr>
            <a:graphicFrameLocks noGrp="1"/>
          </p:cNvGraphicFramePr>
          <p:nvPr>
            <p:extLst>
              <p:ext uri="{D42A27DB-BD31-4B8C-83A1-F6EECF244321}">
                <p14:modId xmlns:p14="http://schemas.microsoft.com/office/powerpoint/2010/main" val="157021417"/>
              </p:ext>
            </p:extLst>
          </p:nvPr>
        </p:nvGraphicFramePr>
        <p:xfrm>
          <a:off x="539552" y="3042512"/>
          <a:ext cx="7289637" cy="2002411"/>
        </p:xfrm>
        <a:graphic>
          <a:graphicData uri="http://schemas.openxmlformats.org/drawingml/2006/table">
            <a:tbl>
              <a:tblPr>
                <a:tableStyleId>{5C22544A-7EE6-4342-B048-85BDC9FD1C3A}</a:tableStyleId>
              </a:tblPr>
              <a:tblGrid>
                <a:gridCol w="3024336">
                  <a:extLst>
                    <a:ext uri="{9D8B030D-6E8A-4147-A177-3AD203B41FA5}">
                      <a16:colId xmlns:a16="http://schemas.microsoft.com/office/drawing/2014/main" val="3070938495"/>
                    </a:ext>
                  </a:extLst>
                </a:gridCol>
                <a:gridCol w="1341936">
                  <a:extLst>
                    <a:ext uri="{9D8B030D-6E8A-4147-A177-3AD203B41FA5}">
                      <a16:colId xmlns:a16="http://schemas.microsoft.com/office/drawing/2014/main" val="2493594846"/>
                    </a:ext>
                  </a:extLst>
                </a:gridCol>
                <a:gridCol w="1667824">
                  <a:extLst>
                    <a:ext uri="{9D8B030D-6E8A-4147-A177-3AD203B41FA5}">
                      <a16:colId xmlns:a16="http://schemas.microsoft.com/office/drawing/2014/main" val="2358043906"/>
                    </a:ext>
                  </a:extLst>
                </a:gridCol>
                <a:gridCol w="1255541">
                  <a:extLst>
                    <a:ext uri="{9D8B030D-6E8A-4147-A177-3AD203B41FA5}">
                      <a16:colId xmlns:a16="http://schemas.microsoft.com/office/drawing/2014/main" val="3166859421"/>
                    </a:ext>
                  </a:extLst>
                </a:gridCol>
              </a:tblGrid>
              <a:tr h="0">
                <a:tc>
                  <a:txBody>
                    <a:bodyPr/>
                    <a:lstStyle/>
                    <a:p>
                      <a:pPr marL="0" algn="l" defTabSz="914400" rtl="0" eaLnBrk="1" latinLnBrk="0" hangingPunct="1">
                        <a:lnSpc>
                          <a:spcPct val="107000"/>
                        </a:lnSpc>
                        <a:spcAft>
                          <a:spcPts val="0"/>
                        </a:spcAft>
                      </a:pPr>
                      <a:r>
                        <a:rPr lang="nl-BE" sz="1800" kern="1200" dirty="0">
                          <a:solidFill>
                            <a:schemeClr val="dk1"/>
                          </a:solidFill>
                          <a:effectLst/>
                          <a:latin typeface="+mn-lt"/>
                          <a:ea typeface="+mn-ea"/>
                          <a:cs typeface="+mn-cs"/>
                        </a:rPr>
                        <a:t>Ploeg</a:t>
                      </a:r>
                    </a:p>
                  </a:txBody>
                  <a:tcPr marL="44450" marR="44450" marT="0" marB="0">
                    <a:solidFill>
                      <a:srgbClr val="ACD384"/>
                    </a:solidFill>
                  </a:tcPr>
                </a:tc>
                <a:tc>
                  <a:txBody>
                    <a:bodyPr/>
                    <a:lstStyle/>
                    <a:p>
                      <a:pPr marL="0" algn="l" defTabSz="914400" rtl="0" eaLnBrk="1" latinLnBrk="0" hangingPunct="1">
                        <a:lnSpc>
                          <a:spcPct val="107000"/>
                        </a:lnSpc>
                        <a:spcAft>
                          <a:spcPts val="0"/>
                        </a:spcAft>
                      </a:pPr>
                      <a:r>
                        <a:rPr lang="nl-NL" sz="1800" kern="1200" dirty="0">
                          <a:solidFill>
                            <a:schemeClr val="dk1"/>
                          </a:solidFill>
                          <a:effectLst/>
                          <a:latin typeface="+mn-lt"/>
                          <a:ea typeface="+mn-ea"/>
                          <a:cs typeface="+mn-cs"/>
                        </a:rPr>
                        <a:t>Jan - dec</a:t>
                      </a:r>
                      <a:endParaRPr lang="nl-BE" sz="1800" kern="1200" dirty="0">
                        <a:solidFill>
                          <a:schemeClr val="dk1"/>
                        </a:solidFill>
                        <a:effectLst/>
                        <a:latin typeface="+mn-lt"/>
                        <a:ea typeface="+mn-ea"/>
                        <a:cs typeface="+mn-cs"/>
                      </a:endParaRPr>
                    </a:p>
                  </a:txBody>
                  <a:tcPr marL="44450" marR="44450" marT="0" marB="0">
                    <a:solidFill>
                      <a:srgbClr val="ACD384"/>
                    </a:solidFill>
                  </a:tcPr>
                </a:tc>
                <a:tc>
                  <a:txBody>
                    <a:bodyPr/>
                    <a:lstStyle/>
                    <a:p>
                      <a:pPr marL="0" algn="l" defTabSz="914400" rtl="0" eaLnBrk="1" latinLnBrk="0" hangingPunct="1">
                        <a:lnSpc>
                          <a:spcPct val="107000"/>
                        </a:lnSpc>
                        <a:spcAft>
                          <a:spcPts val="0"/>
                        </a:spcAft>
                      </a:pPr>
                      <a:r>
                        <a:rPr lang="nl-NL" sz="1800" kern="1200">
                          <a:solidFill>
                            <a:schemeClr val="dk1"/>
                          </a:solidFill>
                          <a:effectLst/>
                          <a:latin typeface="+mn-lt"/>
                          <a:ea typeface="+mn-ea"/>
                          <a:cs typeface="+mn-cs"/>
                        </a:rPr>
                        <a:t>Glijtijd</a:t>
                      </a:r>
                      <a:endParaRPr lang="nl-BE" sz="1800" kern="1200">
                        <a:solidFill>
                          <a:schemeClr val="dk1"/>
                        </a:solidFill>
                        <a:effectLst/>
                        <a:latin typeface="+mn-lt"/>
                        <a:ea typeface="+mn-ea"/>
                        <a:cs typeface="+mn-cs"/>
                      </a:endParaRPr>
                    </a:p>
                  </a:txBody>
                  <a:tcPr marL="44450" marR="44450" marT="0" marB="0">
                    <a:solidFill>
                      <a:srgbClr val="ACD384"/>
                    </a:solidFill>
                  </a:tcPr>
                </a:tc>
                <a:tc>
                  <a:txBody>
                    <a:bodyPr/>
                    <a:lstStyle/>
                    <a:p>
                      <a:pPr marL="0" algn="l" defTabSz="914400" rtl="0" eaLnBrk="1" latinLnBrk="0" hangingPunct="1">
                        <a:lnSpc>
                          <a:spcPct val="107000"/>
                        </a:lnSpc>
                        <a:spcAft>
                          <a:spcPts val="0"/>
                        </a:spcAft>
                      </a:pPr>
                      <a:r>
                        <a:rPr lang="nl-NL" sz="1800" kern="1200" dirty="0" err="1">
                          <a:solidFill>
                            <a:schemeClr val="dk1"/>
                          </a:solidFill>
                          <a:effectLst/>
                          <a:latin typeface="+mn-lt"/>
                          <a:ea typeface="+mn-ea"/>
                          <a:cs typeface="+mn-cs"/>
                        </a:rPr>
                        <a:t>dagnorm</a:t>
                      </a:r>
                      <a:endParaRPr lang="nl-BE" sz="1800" kern="1200" dirty="0">
                        <a:solidFill>
                          <a:schemeClr val="dk1"/>
                        </a:solidFill>
                        <a:effectLst/>
                        <a:latin typeface="+mn-lt"/>
                        <a:ea typeface="+mn-ea"/>
                        <a:cs typeface="+mn-cs"/>
                      </a:endParaRPr>
                    </a:p>
                  </a:txBody>
                  <a:tcPr marL="44450" marR="44450" marT="0" marB="0">
                    <a:solidFill>
                      <a:srgbClr val="ACD384"/>
                    </a:solidFill>
                  </a:tcPr>
                </a:tc>
                <a:extLst>
                  <a:ext uri="{0D108BD9-81ED-4DB2-BD59-A6C34878D82A}">
                    <a16:rowId xmlns:a16="http://schemas.microsoft.com/office/drawing/2014/main" val="966662594"/>
                  </a:ext>
                </a:extLst>
              </a:tr>
              <a:tr h="291465">
                <a:tc>
                  <a:txBody>
                    <a:bodyPr/>
                    <a:lstStyle/>
                    <a:p>
                      <a:pPr marL="0" algn="l" defTabSz="914400" rtl="0" eaLnBrk="1" latinLnBrk="0" hangingPunct="1">
                        <a:lnSpc>
                          <a:spcPct val="107000"/>
                        </a:lnSpc>
                        <a:spcAft>
                          <a:spcPts val="0"/>
                        </a:spcAft>
                      </a:pPr>
                      <a:r>
                        <a:rPr lang="nl-BE" sz="1800" kern="1200" dirty="0">
                          <a:solidFill>
                            <a:schemeClr val="dk1"/>
                          </a:solidFill>
                          <a:effectLst/>
                          <a:latin typeface="+mn-lt"/>
                          <a:ea typeface="+mn-ea"/>
                          <a:cs typeface="+mn-cs"/>
                        </a:rPr>
                        <a:t>Groen</a:t>
                      </a:r>
                    </a:p>
                  </a:txBody>
                  <a:tcPr marL="44450" marR="4445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nl-NL" sz="1800" kern="1200" dirty="0">
                          <a:solidFill>
                            <a:schemeClr val="dk1"/>
                          </a:solidFill>
                          <a:effectLst/>
                          <a:latin typeface="+mn-lt"/>
                          <a:ea typeface="+mn-ea"/>
                          <a:cs typeface="+mn-cs"/>
                        </a:rPr>
                        <a:t>Maandag - vrijdag</a:t>
                      </a:r>
                      <a:endParaRPr lang="nl-BE" sz="1800" kern="1200" dirty="0">
                        <a:solidFill>
                          <a:schemeClr val="dk1"/>
                        </a:solidFill>
                        <a:effectLst/>
                        <a:latin typeface="+mn-lt"/>
                        <a:ea typeface="+mn-ea"/>
                        <a:cs typeface="+mn-cs"/>
                      </a:endParaRPr>
                    </a:p>
                  </a:txBody>
                  <a:tcPr marL="44450" marR="4445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nl-NL" sz="1800" kern="1200" dirty="0">
                          <a:solidFill>
                            <a:schemeClr val="dk1"/>
                          </a:solidFill>
                          <a:effectLst/>
                          <a:latin typeface="+mn-lt"/>
                          <a:ea typeface="+mn-ea"/>
                          <a:cs typeface="+mn-cs"/>
                        </a:rPr>
                        <a:t>7u00u – 15u15</a:t>
                      </a:r>
                      <a:endParaRPr lang="nl-BE" sz="1800" kern="1200" dirty="0">
                        <a:solidFill>
                          <a:schemeClr val="dk1"/>
                        </a:solidFill>
                        <a:effectLst/>
                        <a:latin typeface="+mn-lt"/>
                        <a:ea typeface="+mn-ea"/>
                        <a:cs typeface="+mn-cs"/>
                      </a:endParaRPr>
                    </a:p>
                    <a:p>
                      <a:pPr marL="0" algn="l" defTabSz="914400" rtl="0" eaLnBrk="1" latinLnBrk="0" hangingPunct="1">
                        <a:lnSpc>
                          <a:spcPct val="107000"/>
                        </a:lnSpc>
                        <a:spcAft>
                          <a:spcPts val="0"/>
                        </a:spcAft>
                      </a:pPr>
                      <a:endParaRPr lang="nl-BE" sz="1800" kern="1200" dirty="0">
                        <a:solidFill>
                          <a:schemeClr val="dk1"/>
                        </a:solidFill>
                        <a:effectLst/>
                        <a:latin typeface="+mn-lt"/>
                        <a:ea typeface="+mn-ea"/>
                        <a:cs typeface="+mn-cs"/>
                      </a:endParaRPr>
                    </a:p>
                  </a:txBody>
                  <a:tcPr marL="44450" marR="4445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nl-NL" sz="1800" kern="1200" dirty="0">
                          <a:solidFill>
                            <a:schemeClr val="dk1"/>
                          </a:solidFill>
                          <a:effectLst/>
                          <a:latin typeface="+mn-lt"/>
                          <a:ea typeface="+mn-ea"/>
                          <a:cs typeface="+mn-cs"/>
                        </a:rPr>
                        <a:t>7u36</a:t>
                      </a:r>
                      <a:endParaRPr lang="nl-BE" sz="1800" kern="1200" dirty="0">
                        <a:solidFill>
                          <a:schemeClr val="dk1"/>
                        </a:solidFill>
                        <a:effectLst/>
                        <a:latin typeface="+mn-lt"/>
                        <a:ea typeface="+mn-ea"/>
                        <a:cs typeface="+mn-cs"/>
                      </a:endParaRPr>
                    </a:p>
                    <a:p>
                      <a:pPr marL="0" algn="l" defTabSz="914400" rtl="0" eaLnBrk="1" latinLnBrk="0" hangingPunct="1">
                        <a:lnSpc>
                          <a:spcPct val="107000"/>
                        </a:lnSpc>
                        <a:spcAft>
                          <a:spcPts val="0"/>
                        </a:spcAft>
                      </a:pPr>
                      <a:endParaRPr lang="nl-BE" sz="1800" kern="1200" dirty="0">
                        <a:solidFill>
                          <a:schemeClr val="dk1"/>
                        </a:solidFill>
                        <a:effectLst/>
                        <a:latin typeface="+mn-lt"/>
                        <a:ea typeface="+mn-ea"/>
                        <a:cs typeface="+mn-cs"/>
                      </a:endParaRPr>
                    </a:p>
                  </a:txBody>
                  <a:tcPr marL="44450" marR="44450" marT="0" marB="0"/>
                </a:tc>
                <a:extLst>
                  <a:ext uri="{0D108BD9-81ED-4DB2-BD59-A6C34878D82A}">
                    <a16:rowId xmlns:a16="http://schemas.microsoft.com/office/drawing/2014/main" val="1696551590"/>
                  </a:ext>
                </a:extLst>
              </a:tr>
              <a:tr h="291465">
                <a:tc>
                  <a:txBody>
                    <a:bodyPr/>
                    <a:lstStyle/>
                    <a:p>
                      <a:pPr marL="0" algn="l" defTabSz="914400" rtl="0" eaLnBrk="1" latinLnBrk="0" hangingPunct="1">
                        <a:lnSpc>
                          <a:spcPct val="107000"/>
                        </a:lnSpc>
                        <a:spcAft>
                          <a:spcPts val="0"/>
                        </a:spcAft>
                      </a:pPr>
                      <a:r>
                        <a:rPr lang="nl-BE" sz="1800" kern="1200" dirty="0">
                          <a:solidFill>
                            <a:schemeClr val="dk1"/>
                          </a:solidFill>
                          <a:effectLst/>
                          <a:latin typeface="+mn-lt"/>
                          <a:ea typeface="+mn-ea"/>
                          <a:cs typeface="+mn-cs"/>
                        </a:rPr>
                        <a:t>Openbaar domein</a:t>
                      </a:r>
                    </a:p>
                  </a:txBody>
                  <a:tcPr marL="44450" marR="44450" marT="0" marB="0"/>
                </a:tc>
                <a:tc>
                  <a:txBody>
                    <a:bodyPr/>
                    <a:lstStyle/>
                    <a:p>
                      <a:pPr marL="0" algn="l" defTabSz="914400" rtl="0" eaLnBrk="1" latinLnBrk="0" hangingPunct="1">
                        <a:lnSpc>
                          <a:spcPct val="107000"/>
                        </a:lnSpc>
                        <a:spcAft>
                          <a:spcPts val="0"/>
                        </a:spcAft>
                      </a:pPr>
                      <a:r>
                        <a:rPr lang="nl-NL" sz="1800" kern="1200" dirty="0">
                          <a:solidFill>
                            <a:schemeClr val="dk1"/>
                          </a:solidFill>
                          <a:effectLst/>
                          <a:latin typeface="+mn-lt"/>
                          <a:ea typeface="+mn-ea"/>
                          <a:cs typeface="+mn-cs"/>
                        </a:rPr>
                        <a:t>Maandag - vrijdag</a:t>
                      </a:r>
                      <a:endParaRPr lang="nl-BE" sz="1800" kern="1200" dirty="0">
                        <a:solidFill>
                          <a:schemeClr val="dk1"/>
                        </a:solidFill>
                        <a:effectLst/>
                        <a:latin typeface="+mn-lt"/>
                        <a:ea typeface="+mn-ea"/>
                        <a:cs typeface="+mn-cs"/>
                      </a:endParaRPr>
                    </a:p>
                  </a:txBody>
                  <a:tcPr marL="44450" marR="4445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nl-NL" sz="1800" kern="1200" dirty="0">
                          <a:solidFill>
                            <a:schemeClr val="dk1"/>
                          </a:solidFill>
                          <a:effectLst/>
                          <a:latin typeface="+mn-lt"/>
                          <a:ea typeface="+mn-ea"/>
                          <a:cs typeface="+mn-cs"/>
                        </a:rPr>
                        <a:t>7u30u – 15u45</a:t>
                      </a:r>
                      <a:endParaRPr lang="nl-BE" sz="1800" kern="1200" dirty="0">
                        <a:solidFill>
                          <a:schemeClr val="dk1"/>
                        </a:solidFill>
                        <a:effectLst/>
                        <a:latin typeface="+mn-lt"/>
                        <a:ea typeface="+mn-ea"/>
                        <a:cs typeface="+mn-cs"/>
                      </a:endParaRPr>
                    </a:p>
                    <a:p>
                      <a:pPr marL="0" algn="l" defTabSz="914400" rtl="0" eaLnBrk="1" latinLnBrk="0" hangingPunct="1">
                        <a:lnSpc>
                          <a:spcPct val="107000"/>
                        </a:lnSpc>
                        <a:spcAft>
                          <a:spcPts val="0"/>
                        </a:spcAft>
                      </a:pPr>
                      <a:endParaRPr lang="nl-BE" sz="1800" kern="1200" dirty="0">
                        <a:solidFill>
                          <a:schemeClr val="dk1"/>
                        </a:solidFill>
                        <a:effectLst/>
                        <a:latin typeface="+mn-lt"/>
                        <a:ea typeface="+mn-ea"/>
                        <a:cs typeface="+mn-cs"/>
                      </a:endParaRPr>
                    </a:p>
                  </a:txBody>
                  <a:tcPr marL="44450" marR="44450" marT="0" marB="0"/>
                </a:tc>
                <a:tc>
                  <a:txBody>
                    <a:bodyPr/>
                    <a:lstStyle/>
                    <a:p>
                      <a:pPr marL="0" algn="l" defTabSz="914400" rtl="0" eaLnBrk="1" latinLnBrk="0" hangingPunct="1">
                        <a:lnSpc>
                          <a:spcPct val="107000"/>
                        </a:lnSpc>
                        <a:spcAft>
                          <a:spcPts val="0"/>
                        </a:spcAft>
                      </a:pPr>
                      <a:r>
                        <a:rPr lang="nl-NL" sz="1800" kern="1200" dirty="0">
                          <a:solidFill>
                            <a:schemeClr val="dk1"/>
                          </a:solidFill>
                          <a:effectLst/>
                          <a:latin typeface="+mn-lt"/>
                          <a:ea typeface="+mn-ea"/>
                          <a:cs typeface="+mn-cs"/>
                        </a:rPr>
                        <a:t>7u36</a:t>
                      </a:r>
                      <a:endParaRPr lang="nl-BE" sz="1800" kern="1200" dirty="0">
                        <a:solidFill>
                          <a:schemeClr val="dk1"/>
                        </a:solidFill>
                        <a:effectLst/>
                        <a:latin typeface="+mn-lt"/>
                        <a:ea typeface="+mn-ea"/>
                        <a:cs typeface="+mn-cs"/>
                      </a:endParaRPr>
                    </a:p>
                  </a:txBody>
                  <a:tcPr marL="44450" marR="44450" marT="0" marB="0"/>
                </a:tc>
                <a:extLst>
                  <a:ext uri="{0D108BD9-81ED-4DB2-BD59-A6C34878D82A}">
                    <a16:rowId xmlns:a16="http://schemas.microsoft.com/office/drawing/2014/main" val="3319758357"/>
                  </a:ext>
                </a:extLst>
              </a:tr>
              <a:tr h="291465">
                <a:tc>
                  <a:txBody>
                    <a:bodyPr/>
                    <a:lstStyle/>
                    <a:p>
                      <a:pPr marL="0" algn="l" defTabSz="914400" rtl="0" eaLnBrk="1" latinLnBrk="0" hangingPunct="1">
                        <a:lnSpc>
                          <a:spcPct val="107000"/>
                        </a:lnSpc>
                        <a:spcAft>
                          <a:spcPts val="0"/>
                        </a:spcAft>
                      </a:pPr>
                      <a:r>
                        <a:rPr lang="nl-BE" sz="1800" kern="1200" dirty="0">
                          <a:solidFill>
                            <a:schemeClr val="dk1"/>
                          </a:solidFill>
                          <a:effectLst/>
                          <a:latin typeface="+mn-lt"/>
                          <a:ea typeface="+mn-ea"/>
                          <a:cs typeface="+mn-cs"/>
                        </a:rPr>
                        <a:t>Patrimonium en evenementen</a:t>
                      </a:r>
                    </a:p>
                  </a:txBody>
                  <a:tcPr marL="44450" marR="4445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nl-NL" sz="1800" kern="1200" dirty="0">
                          <a:solidFill>
                            <a:schemeClr val="dk1"/>
                          </a:solidFill>
                          <a:effectLst/>
                          <a:latin typeface="+mn-lt"/>
                          <a:ea typeface="+mn-ea"/>
                          <a:cs typeface="+mn-cs"/>
                        </a:rPr>
                        <a:t>Maandag - vrijdag</a:t>
                      </a:r>
                      <a:endParaRPr lang="nl-BE" sz="1800" kern="1200" dirty="0">
                        <a:solidFill>
                          <a:schemeClr val="dk1"/>
                        </a:solidFill>
                        <a:effectLst/>
                        <a:latin typeface="+mn-lt"/>
                        <a:ea typeface="+mn-ea"/>
                        <a:cs typeface="+mn-cs"/>
                      </a:endParaRPr>
                    </a:p>
                  </a:txBody>
                  <a:tcPr marL="44450" marR="4445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nl-NL" sz="1800" kern="1200" dirty="0">
                          <a:solidFill>
                            <a:schemeClr val="dk1"/>
                          </a:solidFill>
                          <a:effectLst/>
                          <a:latin typeface="+mn-lt"/>
                          <a:ea typeface="+mn-ea"/>
                          <a:cs typeface="+mn-cs"/>
                        </a:rPr>
                        <a:t>8u00 – 16u15</a:t>
                      </a:r>
                      <a:endParaRPr lang="nl-BE" sz="1800" kern="1200" dirty="0">
                        <a:solidFill>
                          <a:schemeClr val="dk1"/>
                        </a:solidFill>
                        <a:effectLst/>
                        <a:latin typeface="+mn-lt"/>
                        <a:ea typeface="+mn-ea"/>
                        <a:cs typeface="+mn-cs"/>
                      </a:endParaRPr>
                    </a:p>
                    <a:p>
                      <a:pPr marL="0" algn="l" defTabSz="914400" rtl="0" eaLnBrk="1" latinLnBrk="0" hangingPunct="1">
                        <a:lnSpc>
                          <a:spcPct val="107000"/>
                        </a:lnSpc>
                        <a:spcAft>
                          <a:spcPts val="0"/>
                        </a:spcAft>
                      </a:pPr>
                      <a:endParaRPr lang="nl-BE" sz="1800" kern="1200" dirty="0">
                        <a:solidFill>
                          <a:schemeClr val="dk1"/>
                        </a:solidFill>
                        <a:effectLst/>
                        <a:latin typeface="+mn-lt"/>
                        <a:ea typeface="+mn-ea"/>
                        <a:cs typeface="+mn-cs"/>
                      </a:endParaRPr>
                    </a:p>
                  </a:txBody>
                  <a:tcPr marL="44450" marR="4445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nl-NL" sz="1800" kern="1200" dirty="0">
                          <a:solidFill>
                            <a:schemeClr val="dk1"/>
                          </a:solidFill>
                          <a:effectLst/>
                          <a:latin typeface="+mn-lt"/>
                          <a:ea typeface="+mn-ea"/>
                          <a:cs typeface="+mn-cs"/>
                        </a:rPr>
                        <a:t>7u36</a:t>
                      </a:r>
                      <a:endParaRPr lang="nl-BE" sz="1800" kern="1200" dirty="0">
                        <a:solidFill>
                          <a:schemeClr val="dk1"/>
                        </a:solidFill>
                        <a:effectLst/>
                        <a:latin typeface="+mn-lt"/>
                        <a:ea typeface="+mn-ea"/>
                        <a:cs typeface="+mn-cs"/>
                      </a:endParaRPr>
                    </a:p>
                    <a:p>
                      <a:pPr marL="0" algn="l" defTabSz="914400" rtl="0" eaLnBrk="1" latinLnBrk="0" hangingPunct="1">
                        <a:lnSpc>
                          <a:spcPct val="107000"/>
                        </a:lnSpc>
                        <a:spcAft>
                          <a:spcPts val="0"/>
                        </a:spcAft>
                      </a:pPr>
                      <a:endParaRPr lang="nl-BE" sz="1800" kern="1200" dirty="0">
                        <a:solidFill>
                          <a:schemeClr val="dk1"/>
                        </a:solidFill>
                        <a:effectLst/>
                        <a:latin typeface="+mn-lt"/>
                        <a:ea typeface="+mn-ea"/>
                        <a:cs typeface="+mn-cs"/>
                      </a:endParaRPr>
                    </a:p>
                  </a:txBody>
                  <a:tcPr marL="44450" marR="44450" marT="0" marB="0"/>
                </a:tc>
                <a:extLst>
                  <a:ext uri="{0D108BD9-81ED-4DB2-BD59-A6C34878D82A}">
                    <a16:rowId xmlns:a16="http://schemas.microsoft.com/office/drawing/2014/main" val="1482362216"/>
                  </a:ext>
                </a:extLst>
              </a:tr>
            </a:tbl>
          </a:graphicData>
        </a:graphic>
      </p:graphicFrame>
    </p:spTree>
    <p:extLst>
      <p:ext uri="{BB962C8B-B14F-4D97-AF65-F5344CB8AC3E}">
        <p14:creationId xmlns:p14="http://schemas.microsoft.com/office/powerpoint/2010/main" val="3837896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EE752-2692-48AB-A50D-37051CE1062D}"/>
              </a:ext>
            </a:extLst>
          </p:cNvPr>
          <p:cNvSpPr>
            <a:spLocks noGrp="1"/>
          </p:cNvSpPr>
          <p:nvPr>
            <p:ph type="title"/>
          </p:nvPr>
        </p:nvSpPr>
        <p:spPr/>
        <p:txBody>
          <a:bodyPr/>
          <a:lstStyle/>
          <a:p>
            <a:r>
              <a:rPr lang="nl-BE" dirty="0"/>
              <a:t>Wijziging arbeidsreglement</a:t>
            </a:r>
            <a:br>
              <a:rPr lang="nl-BE" dirty="0"/>
            </a:br>
            <a:r>
              <a:rPr lang="nl-BE" dirty="0"/>
              <a:t>Neutraliteitsbeginsel</a:t>
            </a:r>
          </a:p>
        </p:txBody>
      </p:sp>
      <p:sp>
        <p:nvSpPr>
          <p:cNvPr id="3" name="Tijdelijke aanduiding voor tekst 2">
            <a:extLst>
              <a:ext uri="{FF2B5EF4-FFF2-40B4-BE49-F238E27FC236}">
                <a16:creationId xmlns:a16="http://schemas.microsoft.com/office/drawing/2014/main" id="{6D789941-DB29-4ABF-A44C-E2BF8F33230E}"/>
              </a:ext>
            </a:extLst>
          </p:cNvPr>
          <p:cNvSpPr>
            <a:spLocks noGrp="1"/>
          </p:cNvSpPr>
          <p:nvPr>
            <p:ph type="body" idx="1"/>
          </p:nvPr>
        </p:nvSpPr>
        <p:spPr/>
        <p:txBody>
          <a:bodyPr/>
          <a:lstStyle/>
          <a:p>
            <a:endParaRPr lang="nl-BE" dirty="0"/>
          </a:p>
        </p:txBody>
      </p:sp>
    </p:spTree>
    <p:extLst>
      <p:ext uri="{BB962C8B-B14F-4D97-AF65-F5344CB8AC3E}">
        <p14:creationId xmlns:p14="http://schemas.microsoft.com/office/powerpoint/2010/main" val="1602510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60A38A-3213-4E9E-A320-A71F0AD09053}"/>
              </a:ext>
            </a:extLst>
          </p:cNvPr>
          <p:cNvSpPr>
            <a:spLocks noGrp="1"/>
          </p:cNvSpPr>
          <p:nvPr>
            <p:ph type="title"/>
          </p:nvPr>
        </p:nvSpPr>
        <p:spPr/>
        <p:txBody>
          <a:bodyPr>
            <a:normAutofit/>
          </a:bodyPr>
          <a:lstStyle/>
          <a:p>
            <a:r>
              <a:rPr lang="nl-BE" sz="3600" dirty="0"/>
              <a:t>Neutraliteitsbeginsel</a:t>
            </a:r>
          </a:p>
        </p:txBody>
      </p:sp>
      <p:sp>
        <p:nvSpPr>
          <p:cNvPr id="3" name="Tijdelijke aanduiding voor inhoud 2">
            <a:extLst>
              <a:ext uri="{FF2B5EF4-FFF2-40B4-BE49-F238E27FC236}">
                <a16:creationId xmlns:a16="http://schemas.microsoft.com/office/drawing/2014/main" id="{D8957115-E211-40D5-BE25-B9314D83652B}"/>
              </a:ext>
            </a:extLst>
          </p:cNvPr>
          <p:cNvSpPr>
            <a:spLocks noGrp="1"/>
          </p:cNvSpPr>
          <p:nvPr>
            <p:ph idx="1"/>
          </p:nvPr>
        </p:nvSpPr>
        <p:spPr>
          <a:xfrm>
            <a:off x="457200" y="1600200"/>
            <a:ext cx="7499176" cy="4525963"/>
          </a:xfrm>
        </p:spPr>
        <p:txBody>
          <a:bodyPr>
            <a:noAutofit/>
          </a:bodyPr>
          <a:lstStyle/>
          <a:p>
            <a:r>
              <a:rPr lang="nl-BE" sz="1500" dirty="0"/>
              <a:t>Personeelsleden zijn neutraal, objectief en onpartijdig in de uitvoering van hun taken. Alleen zo kan het onderlinge vertrouwen groeien en wordt een solide basis voor een open en eerlijke communicatie gelegd.</a:t>
            </a:r>
            <a:br>
              <a:rPr lang="nl-BE" sz="1500" dirty="0"/>
            </a:br>
            <a:r>
              <a:rPr lang="nl-BE" sz="1500" dirty="0"/>
              <a:t>Personeelsleden gaan respectvol om met de mandatarissen, de collega’s en de inwoners.</a:t>
            </a:r>
          </a:p>
          <a:p>
            <a:r>
              <a:rPr lang="nl-BE" sz="1500" dirty="0"/>
              <a:t>In een functie waarbij een personeelslid van het lokaal bestuur op regelmatige basis een individuele dienst verleent aan een externe klant van het lokaal bestuur, vertonen de personeelsleden geen uiterlijke tekenen van levensbeschouwelijke, religieuze, politieke , sportieve of andere overtuigingen, die de neutraliteit in twijfel kunnen trekken. </a:t>
            </a:r>
          </a:p>
          <a:p>
            <a:r>
              <a:rPr lang="nl-BE" sz="1500" dirty="0"/>
              <a:t>Personeelsleden respecteren de wettelijke principes betreffende non-discriminatie en behandelen iedereen op een gelijke wijze ongeacht ras, geslacht, sociale status, nationaliteit, filosofische en/of religieuze overtuigingen, ideologische of politieke voorkeur, persoonlijke gevoelens, taal, seksuele geaardheid, afstamming of andere persoonskenmerken.</a:t>
            </a:r>
            <a:br>
              <a:rPr lang="nl-BE" sz="1500" dirty="0"/>
            </a:br>
            <a:r>
              <a:rPr lang="nl-BE" sz="1500" dirty="0"/>
              <a:t>Tijdens de diensturen is het voor personeelsleden verboden om enige politieke, ideologische, religieuze of filosofische propaganda te voeren.</a:t>
            </a:r>
          </a:p>
        </p:txBody>
      </p:sp>
    </p:spTree>
    <p:extLst>
      <p:ext uri="{BB962C8B-B14F-4D97-AF65-F5344CB8AC3E}">
        <p14:creationId xmlns:p14="http://schemas.microsoft.com/office/powerpoint/2010/main" val="2118931910"/>
      </p:ext>
    </p:extLst>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sjabloon_spl</Template>
  <TotalTime>1382</TotalTime>
  <Words>344</Words>
  <Application>Microsoft Office PowerPoint</Application>
  <PresentationFormat>Diavoorstelling (4:3)</PresentationFormat>
  <Paragraphs>49</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Century Gothic</vt:lpstr>
      <vt:lpstr>Office-thema</vt:lpstr>
      <vt:lpstr>Commissie 17 JUNI 2021</vt:lpstr>
      <vt:lpstr>Wijziging rechtspositieregeling</vt:lpstr>
      <vt:lpstr>Belangrijkste wijzigingen</vt:lpstr>
      <vt:lpstr>Belangrijkste wijzigingen</vt:lpstr>
      <vt:lpstr>Wijziging bijlage 3 arbeidsreglement</vt:lpstr>
      <vt:lpstr>Nieuwe uurroosters administratie</vt:lpstr>
      <vt:lpstr>Nieuwe uurroosters TUD</vt:lpstr>
      <vt:lpstr>Wijziging arbeidsreglement Neutraliteitsbeginsel</vt:lpstr>
      <vt:lpstr>Neutraliteitsbeginsel</vt:lpstr>
      <vt:lpstr>Vragen?</vt:lpstr>
    </vt:vector>
  </TitlesOfParts>
  <Company>Gemeentebestuur Sint-Pieters-Leeuw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Afschaffen referentieperioden</dc:title>
  <dc:creator>Jens Deknop</dc:creator>
  <cp:lastModifiedBy>Lieve De Weerdt</cp:lastModifiedBy>
  <cp:revision>71</cp:revision>
  <cp:lastPrinted>2021-06-03T16:06:50Z</cp:lastPrinted>
  <dcterms:created xsi:type="dcterms:W3CDTF">2019-12-10T08:02:09Z</dcterms:created>
  <dcterms:modified xsi:type="dcterms:W3CDTF">2021-07-07T07:59:00Z</dcterms:modified>
</cp:coreProperties>
</file>