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handoutMasterIdLst>
    <p:handoutMasterId r:id="rId30"/>
  </p:handoutMasterIdLst>
  <p:sldIdLst>
    <p:sldId id="259" r:id="rId2"/>
    <p:sldId id="305" r:id="rId3"/>
    <p:sldId id="345" r:id="rId4"/>
    <p:sldId id="380" r:id="rId5"/>
    <p:sldId id="306" r:id="rId6"/>
    <p:sldId id="384" r:id="rId7"/>
    <p:sldId id="396" r:id="rId8"/>
    <p:sldId id="397" r:id="rId9"/>
    <p:sldId id="353" r:id="rId10"/>
    <p:sldId id="358" r:id="rId11"/>
    <p:sldId id="348" r:id="rId12"/>
    <p:sldId id="349" r:id="rId13"/>
    <p:sldId id="350" r:id="rId14"/>
    <p:sldId id="351" r:id="rId15"/>
    <p:sldId id="359" r:id="rId16"/>
    <p:sldId id="352" r:id="rId17"/>
    <p:sldId id="354" r:id="rId18"/>
    <p:sldId id="357" r:id="rId19"/>
    <p:sldId id="360" r:id="rId20"/>
    <p:sldId id="361" r:id="rId21"/>
    <p:sldId id="383" r:id="rId22"/>
    <p:sldId id="385" r:id="rId23"/>
    <p:sldId id="390" r:id="rId24"/>
    <p:sldId id="391" r:id="rId25"/>
    <p:sldId id="346" r:id="rId26"/>
    <p:sldId id="393" r:id="rId27"/>
    <p:sldId id="394" r:id="rId28"/>
  </p:sldIdLst>
  <p:sldSz cx="9144000" cy="6858000" type="screen4x3"/>
  <p:notesSz cx="6669088" cy="9926638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40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104" d="100"/>
          <a:sy n="104" d="100"/>
        </p:scale>
        <p:origin x="25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indyvd\Downloads\MeerjarenPlanBeleidUDCGrid_export2019121113552786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Map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40A-4BAC-A3FE-83A01A0874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40A-4BAC-A3FE-83A01A0874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40A-4BAC-A3FE-83A01A08744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40A-4BAC-A3FE-83A01A08744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40A-4BAC-A3FE-83A01A08744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40A-4BAC-A3FE-83A01A0874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Blad1!$A$1:$A$6</c:f>
              <c:strCache>
                <c:ptCount val="6"/>
                <c:pt idx="0">
                  <c:v>personeel</c:v>
                </c:pt>
                <c:pt idx="1">
                  <c:v>werking</c:v>
                </c:pt>
                <c:pt idx="2">
                  <c:v>werkingssubsidies</c:v>
                </c:pt>
                <c:pt idx="3">
                  <c:v>hulpverlening</c:v>
                </c:pt>
                <c:pt idx="4">
                  <c:v>andere</c:v>
                </c:pt>
                <c:pt idx="5">
                  <c:v>financiele uitgaven</c:v>
                </c:pt>
              </c:strCache>
            </c:strRef>
          </c:cat>
          <c:val>
            <c:numRef>
              <c:f>Blad1!$B$1:$B$6</c:f>
              <c:numCache>
                <c:formatCode>General</c:formatCode>
                <c:ptCount val="6"/>
                <c:pt idx="0">
                  <c:v>27091913</c:v>
                </c:pt>
                <c:pt idx="1">
                  <c:v>12886713</c:v>
                </c:pt>
                <c:pt idx="2">
                  <c:v>6474421</c:v>
                </c:pt>
                <c:pt idx="3">
                  <c:v>2104300</c:v>
                </c:pt>
                <c:pt idx="4">
                  <c:v>43550</c:v>
                </c:pt>
                <c:pt idx="5">
                  <c:v>977451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40A-4BAC-A3FE-83A01A08744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810850273690391"/>
          <c:y val="0.11943071562891701"/>
          <c:w val="0.20156973604379047"/>
          <c:h val="0.682569433289666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[MeerjarenPlanBeleidUDCGrid_export20191211135527861.xlsx]Blad6!Draaitabel3</c:name>
    <c:fmtId val="-1"/>
  </c:pivotSource>
  <c:chart>
    <c:autoTitleDeleted val="1"/>
    <c:pivotFmts>
      <c:pivotFmt>
        <c:idx val="0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circle"/>
          <c:size val="5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4.7602658897104418E-2"/>
          <c:y val="1.9430119070792226E-3"/>
          <c:w val="0.63417602858914435"/>
          <c:h val="0.9980569880929207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277183794308467"/>
          <c:y val="7.2727558285565125E-2"/>
          <c:w val="0.24538629654152708"/>
          <c:h val="0.885944963627373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E5-4283-9A47-8286C885519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6E5-4283-9A47-8286C885519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6E5-4283-9A47-8286C885519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6E5-4283-9A47-8286C885519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6E5-4283-9A47-8286C885519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6E5-4283-9A47-8286C88551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Blad1!$A$9:$A$14</c:f>
              <c:strCache>
                <c:ptCount val="6"/>
                <c:pt idx="0">
                  <c:v>werking</c:v>
                </c:pt>
                <c:pt idx="1">
                  <c:v>fiscale</c:v>
                </c:pt>
                <c:pt idx="2">
                  <c:v>werkingssubsidies</c:v>
                </c:pt>
                <c:pt idx="3">
                  <c:v>recuperatie hulpverlening</c:v>
                </c:pt>
                <c:pt idx="4">
                  <c:v>andere</c:v>
                </c:pt>
                <c:pt idx="5">
                  <c:v>financiele ontvangsten</c:v>
                </c:pt>
              </c:strCache>
            </c:strRef>
          </c:cat>
          <c:val>
            <c:numRef>
              <c:f>Blad1!$B$9:$B$14</c:f>
              <c:numCache>
                <c:formatCode>General</c:formatCode>
                <c:ptCount val="6"/>
                <c:pt idx="0">
                  <c:v>8048770</c:v>
                </c:pt>
                <c:pt idx="1">
                  <c:v>26623473</c:v>
                </c:pt>
                <c:pt idx="2">
                  <c:v>17970786</c:v>
                </c:pt>
                <c:pt idx="3">
                  <c:v>106500</c:v>
                </c:pt>
                <c:pt idx="4">
                  <c:v>786798</c:v>
                </c:pt>
                <c:pt idx="5">
                  <c:v>1009603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E5-4283-9A47-8286C885519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862281717868816"/>
          <c:y val="0.18030461893122984"/>
          <c:w val="0.2510171090771649"/>
          <c:h val="0.612445453591576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98DFD5F-E3DA-4050-B63C-09B369A838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515" cy="49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59" rIns="91322" bIns="45659" numCol="1" anchor="t" anchorCtr="0" compatLnSpc="1">
            <a:prstTxWarp prst="textNoShape">
              <a:avLst/>
            </a:prstTxWarp>
          </a:bodyPr>
          <a:lstStyle>
            <a:lvl1pPr defTabSz="913569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2FAC746-945E-467B-AABF-5E0D38F89C8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574" y="0"/>
            <a:ext cx="2890515" cy="49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59" rIns="91322" bIns="45659" numCol="1" anchor="t" anchorCtr="0" compatLnSpc="1">
            <a:prstTxWarp prst="textNoShape">
              <a:avLst/>
            </a:prstTxWarp>
          </a:bodyPr>
          <a:lstStyle>
            <a:lvl1pPr algn="r" defTabSz="913569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2FD749EC-A822-40B0-AE3D-E77C1F01299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908"/>
            <a:ext cx="2890515" cy="49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59" rIns="91322" bIns="45659" numCol="1" anchor="b" anchorCtr="0" compatLnSpc="1">
            <a:prstTxWarp prst="textNoShape">
              <a:avLst/>
            </a:prstTxWarp>
          </a:bodyPr>
          <a:lstStyle>
            <a:lvl1pPr defTabSz="913569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r>
              <a:rPr lang="nl-NL"/>
              <a:t>commissie BAO 16/12/2021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063CBF97-9C7E-4AAE-8D2C-0ABF8CEBDF5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574" y="9429908"/>
            <a:ext cx="2890515" cy="49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59" rIns="91322" bIns="45659" numCol="1" anchor="b" anchorCtr="0" compatLnSpc="1">
            <a:prstTxWarp prst="textNoShape">
              <a:avLst/>
            </a:prstTxWarp>
          </a:bodyPr>
          <a:lstStyle>
            <a:lvl1pPr algn="r" defTabSz="912357" eaLnBrk="1" hangingPunct="1">
              <a:defRPr sz="1200" smtClean="0"/>
            </a:lvl1pPr>
          </a:lstStyle>
          <a:p>
            <a:pPr>
              <a:defRPr/>
            </a:pPr>
            <a:fld id="{CC3436CB-93A6-4CAA-B52C-825762F96256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9A26C5D-6AF0-4139-8CCA-81114B83A8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515" cy="49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59" rIns="91322" bIns="45659" numCol="1" anchor="t" anchorCtr="0" compatLnSpc="1">
            <a:prstTxWarp prst="textNoShape">
              <a:avLst/>
            </a:prstTxWarp>
          </a:bodyPr>
          <a:lstStyle>
            <a:lvl1pPr defTabSz="913569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D6B6CE6-A41F-460C-A36A-75D3FE42F15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574" y="0"/>
            <a:ext cx="2890515" cy="49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59" rIns="91322" bIns="45659" numCol="1" anchor="t" anchorCtr="0" compatLnSpc="1">
            <a:prstTxWarp prst="textNoShape">
              <a:avLst/>
            </a:prstTxWarp>
          </a:bodyPr>
          <a:lstStyle>
            <a:lvl1pPr algn="r" defTabSz="913569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F3E3297-F2A5-48B9-9C34-27EFDE11D74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6125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3A936172-1773-4565-A37A-972EA3AB69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061" y="4714954"/>
            <a:ext cx="4892969" cy="446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59" rIns="91322" bIns="45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689041F-ABB0-4B12-AF2E-7A63E3CCE5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908"/>
            <a:ext cx="2890515" cy="49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59" rIns="91322" bIns="45659" numCol="1" anchor="b" anchorCtr="0" compatLnSpc="1">
            <a:prstTxWarp prst="textNoShape">
              <a:avLst/>
            </a:prstTxWarp>
          </a:bodyPr>
          <a:lstStyle>
            <a:lvl1pPr defTabSz="913569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r>
              <a:rPr lang="nl-NL"/>
              <a:t>commissie BAO 16/12/2021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6E302B1C-606F-4687-8C3C-1A50567A89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574" y="9429908"/>
            <a:ext cx="2890515" cy="49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59" rIns="91322" bIns="45659" numCol="1" anchor="b" anchorCtr="0" compatLnSpc="1">
            <a:prstTxWarp prst="textNoShape">
              <a:avLst/>
            </a:prstTxWarp>
          </a:bodyPr>
          <a:lstStyle>
            <a:lvl1pPr algn="r" defTabSz="912357" eaLnBrk="1" hangingPunct="1">
              <a:defRPr sz="1200" smtClean="0"/>
            </a:lvl1pPr>
          </a:lstStyle>
          <a:p>
            <a:pPr>
              <a:defRPr/>
            </a:pPr>
            <a:fld id="{AA7DB20D-4231-4509-A6DB-116176B67CA6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2DEC53E1-17ED-4984-B77B-429BE056CD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0769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578" indent="-285607" defTabSz="910769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428" indent="-228486" defTabSz="910769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9399" indent="-228486" defTabSz="910769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6371" indent="-228486" defTabSz="910769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342" indent="-228486" defTabSz="910769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313" indent="-228486" defTabSz="910769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284" indent="-228486" defTabSz="910769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255" indent="-228486" defTabSz="910769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F1F799C-A0A9-443D-A1E6-6D320B88C035}" type="slidenum">
              <a:rPr lang="nl-NL" altLang="nl-BE" sz="1200"/>
              <a:pPr/>
              <a:t>1</a:t>
            </a:fld>
            <a:endParaRPr lang="nl-NL" altLang="nl-BE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42A3B-0067-4209-96E2-BA1773E078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0" y="749300"/>
            <a:ext cx="4954588" cy="3716338"/>
          </a:xfrm>
          <a:ln w="12700" cap="flat"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0F41A32-A0DB-44F2-8193-75DF5AC79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6488" y="4716551"/>
            <a:ext cx="4896114" cy="446419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11" tIns="46407" rIns="92811" bIns="46407"/>
          <a:lstStyle/>
          <a:p>
            <a:pPr eaLnBrk="1" hangingPunct="1"/>
            <a:endParaRPr lang="en-US" altLang="nl-BE" dirty="0">
              <a:latin typeface="Times New Roman" panose="02020603050405020304" pitchFamily="18" charset="0"/>
            </a:endParaRP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39BF50CF-73FC-4203-9CAE-269263577C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16/12/2021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Alle schema’s zelfde cijfers, anders voorgesteld. </a:t>
            </a:r>
          </a:p>
          <a:p>
            <a:r>
              <a:rPr lang="nl-NL" dirty="0"/>
              <a:t>M1 doelstellingen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543F3-DEC6-4434-84FB-C8A0BA18855D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46F827-6D02-4ACE-BBFA-06E37996DE9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16/12/2021</a:t>
            </a:r>
          </a:p>
        </p:txBody>
      </p:sp>
    </p:spTree>
    <p:extLst>
      <p:ext uri="{BB962C8B-B14F-4D97-AF65-F5344CB8AC3E}">
        <p14:creationId xmlns:p14="http://schemas.microsoft.com/office/powerpoint/2010/main" val="929374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We gaan nu kijken hoe die zijn opgebouwd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7DB20D-4231-4509-A6DB-116176B67CA6}" type="slidenum">
              <a:rPr lang="nl-NL" altLang="nl-BE" smtClean="0"/>
              <a:pPr>
                <a:defRPr/>
              </a:pPr>
              <a:t>6</a:t>
            </a:fld>
            <a:endParaRPr lang="nl-NL" alt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81A7DB-F4BE-481B-B222-DCFB9614D1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16/12/2021</a:t>
            </a:r>
          </a:p>
        </p:txBody>
      </p:sp>
    </p:spTree>
    <p:extLst>
      <p:ext uri="{BB962C8B-B14F-4D97-AF65-F5344CB8AC3E}">
        <p14:creationId xmlns:p14="http://schemas.microsoft.com/office/powerpoint/2010/main" val="1855047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7DB20D-4231-4509-A6DB-116176B67CA6}" type="slidenum">
              <a:rPr lang="nl-NL" altLang="nl-BE" smtClean="0"/>
              <a:pPr>
                <a:defRPr/>
              </a:pPr>
              <a:t>9</a:t>
            </a:fld>
            <a:endParaRPr lang="nl-NL" alt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BBCA62-CAC5-4FD3-A818-3161D2A1317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16/12/2021</a:t>
            </a:r>
          </a:p>
        </p:txBody>
      </p:sp>
    </p:spTree>
    <p:extLst>
      <p:ext uri="{BB962C8B-B14F-4D97-AF65-F5344CB8AC3E}">
        <p14:creationId xmlns:p14="http://schemas.microsoft.com/office/powerpoint/2010/main" val="2799806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Uitgaven: rubrieken iets anders / andere percentages / niet vergelijkbaar</a:t>
            </a:r>
          </a:p>
          <a:p>
            <a:r>
              <a:rPr lang="nl-BE" dirty="0" err="1"/>
              <a:t>Vb</a:t>
            </a:r>
            <a:r>
              <a:rPr lang="nl-BE" dirty="0"/>
              <a:t> subsidies 26% nu 13%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7DB20D-4231-4509-A6DB-116176B67CA6}" type="slidenum">
              <a:rPr lang="nl-NL" altLang="nl-BE" smtClean="0"/>
              <a:pPr>
                <a:defRPr/>
              </a:pPr>
              <a:t>10</a:t>
            </a:fld>
            <a:endParaRPr lang="nl-NL" alt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193AEA-52F6-4DCC-A35B-2314C5B537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16/12/2021</a:t>
            </a:r>
          </a:p>
        </p:txBody>
      </p:sp>
    </p:spTree>
    <p:extLst>
      <p:ext uri="{BB962C8B-B14F-4D97-AF65-F5344CB8AC3E}">
        <p14:creationId xmlns:p14="http://schemas.microsoft.com/office/powerpoint/2010/main" val="1089131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Enkel te zien op M 3 p 9; </a:t>
            </a:r>
          </a:p>
          <a:p>
            <a:r>
              <a:rPr lang="nl-BE" dirty="0"/>
              <a:t>Een boekje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7DB20D-4231-4509-A6DB-116176B67CA6}" type="slidenum">
              <a:rPr lang="nl-NL" altLang="nl-BE" smtClean="0"/>
              <a:pPr>
                <a:defRPr/>
              </a:pPr>
              <a:t>25</a:t>
            </a:fld>
            <a:endParaRPr lang="nl-NL" alt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6002A3-3E5F-4817-9C20-96C5AAE23F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commissie BAO 16/12/2021</a:t>
            </a:r>
          </a:p>
        </p:txBody>
      </p:sp>
    </p:spTree>
    <p:extLst>
      <p:ext uri="{BB962C8B-B14F-4D97-AF65-F5344CB8AC3E}">
        <p14:creationId xmlns:p14="http://schemas.microsoft.com/office/powerpoint/2010/main" val="1842287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31840" y="3573016"/>
            <a:ext cx="5756176" cy="1181993"/>
          </a:xfrm>
        </p:spPr>
        <p:txBody>
          <a:bodyPr anchor="b">
            <a:normAutofit/>
          </a:bodyPr>
          <a:lstStyle>
            <a:lvl1pPr algn="r">
              <a:defRPr sz="3200" cap="all" baseline="0">
                <a:solidFill>
                  <a:srgbClr val="DCDCC8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131840" y="4725144"/>
            <a:ext cx="5752728" cy="112968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ACD3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 dirty="0"/>
          </a:p>
        </p:txBody>
      </p:sp>
      <p:sp>
        <p:nvSpPr>
          <p:cNvPr id="4" name="Tijdelijke aanduiding voor afbeelding 2"/>
          <p:cNvSpPr>
            <a:spLocks noGrp="1"/>
          </p:cNvSpPr>
          <p:nvPr>
            <p:ph type="pic" idx="10"/>
          </p:nvPr>
        </p:nvSpPr>
        <p:spPr>
          <a:xfrm>
            <a:off x="3096000" y="0"/>
            <a:ext cx="5824800" cy="3380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21216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706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156176" y="274638"/>
            <a:ext cx="1800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626968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63278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F57156-F360-48C5-A4EE-28B520944F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E794FD-516A-4E5E-83CD-895C913E6B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nl-NL"/>
              <a:t>Commissie BAO 12/12/2019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4A0944-2F44-4410-B6C6-B4E90F474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729614A8-8434-4BCD-BCB4-0CBA8A9207DB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15138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6050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234063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23406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244A1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50057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56376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34192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356376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356376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931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479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04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96267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03042" y="273050"/>
            <a:ext cx="4381326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96267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20241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259632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25963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90585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0BE51378-7909-4E78-BA41-DC3BEE50617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 om de stijl te bewerken</a:t>
            </a:r>
            <a:endParaRPr lang="nl-BE" altLang="nl-BE"/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259A36D9-2EEB-4460-8A5F-440F3E0CE3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993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 om de modelstijlen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  <a:endParaRPr lang="nl-BE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40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5C960E"/>
          </a:solidFill>
          <a:latin typeface="Century Gothic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5C960E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4218070-C55A-47D9-8735-41AA2D742C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388" y="1341438"/>
            <a:ext cx="8685212" cy="1143000"/>
          </a:xfrm>
        </p:spPr>
        <p:txBody>
          <a:bodyPr lIns="92075" tIns="46038" rIns="92075" bIns="46038" rtlCol="0" anchor="b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bg2"/>
                </a:solidFill>
              </a:rPr>
              <a:t>MEERJARENPLAN 2020-2025</a:t>
            </a:r>
            <a:br>
              <a:rPr lang="nl-NL" dirty="0">
                <a:solidFill>
                  <a:schemeClr val="bg2"/>
                </a:solidFill>
              </a:rPr>
            </a:br>
            <a:r>
              <a:rPr lang="nl-NL" dirty="0">
                <a:solidFill>
                  <a:schemeClr val="bg2"/>
                </a:solidFill>
              </a:rPr>
              <a:t>aanpassing 3 – jaar 2022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26AF668-BD96-4DA8-9C70-C12A02D2F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nl-NL" altLang="nl-BE" sz="4400" b="1" dirty="0">
                <a:solidFill>
                  <a:schemeClr val="bg2"/>
                </a:solidFill>
              </a:rPr>
              <a:t>SINT-PIETERS-LEEUW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B25D3-6717-4AA5-8490-97E45E327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/>
              <a:t>Samenvatting exploitatie - uitgaven</a:t>
            </a:r>
            <a:endParaRPr lang="nl-BE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75BE0314-4FEE-43E9-BD99-0D2D861FBD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870966"/>
              </p:ext>
            </p:extLst>
          </p:nvPr>
        </p:nvGraphicFramePr>
        <p:xfrm>
          <a:off x="457200" y="1600200"/>
          <a:ext cx="74993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8261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59605C-B732-4EB2-9036-1238B020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/>
              <a:t>exploitatie - uitgaven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C824A1-E186-4044-A913-B53E20A8B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/>
              <a:t>Werkingskosten = goederen en diensten = ARK 60-61</a:t>
            </a:r>
          </a:p>
          <a:p>
            <a:pPr lvl="1"/>
            <a:r>
              <a:rPr lang="nl-BE" dirty="0"/>
              <a:t>1% stijging 2023-2025</a:t>
            </a:r>
          </a:p>
          <a:p>
            <a:pPr lvl="1"/>
            <a:r>
              <a:rPr lang="nl-BE" dirty="0"/>
              <a:t>Eenmalige kosten</a:t>
            </a:r>
          </a:p>
          <a:p>
            <a:pPr lvl="1"/>
            <a:endParaRPr lang="nl-BE" dirty="0"/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173B0E39-EF53-4714-A6DC-9CF6924821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447504"/>
              </p:ext>
            </p:extLst>
          </p:nvPr>
        </p:nvGraphicFramePr>
        <p:xfrm>
          <a:off x="771813" y="3068960"/>
          <a:ext cx="6870123" cy="1906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1407">
                  <a:extLst>
                    <a:ext uri="{9D8B030D-6E8A-4147-A177-3AD203B41FA5}">
                      <a16:colId xmlns:a16="http://schemas.microsoft.com/office/drawing/2014/main" val="3149316536"/>
                    </a:ext>
                  </a:extLst>
                </a:gridCol>
                <a:gridCol w="1269447">
                  <a:extLst>
                    <a:ext uri="{9D8B030D-6E8A-4147-A177-3AD203B41FA5}">
                      <a16:colId xmlns:a16="http://schemas.microsoft.com/office/drawing/2014/main" val="4176022456"/>
                    </a:ext>
                  </a:extLst>
                </a:gridCol>
                <a:gridCol w="1194773">
                  <a:extLst>
                    <a:ext uri="{9D8B030D-6E8A-4147-A177-3AD203B41FA5}">
                      <a16:colId xmlns:a16="http://schemas.microsoft.com/office/drawing/2014/main" val="2054016897"/>
                    </a:ext>
                  </a:extLst>
                </a:gridCol>
                <a:gridCol w="1273917">
                  <a:extLst>
                    <a:ext uri="{9D8B030D-6E8A-4147-A177-3AD203B41FA5}">
                      <a16:colId xmlns:a16="http://schemas.microsoft.com/office/drawing/2014/main" val="388920547"/>
                    </a:ext>
                  </a:extLst>
                </a:gridCol>
                <a:gridCol w="1158451">
                  <a:extLst>
                    <a:ext uri="{9D8B030D-6E8A-4147-A177-3AD203B41FA5}">
                      <a16:colId xmlns:a16="http://schemas.microsoft.com/office/drawing/2014/main" val="98150887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234004894"/>
                    </a:ext>
                  </a:extLst>
                </a:gridCol>
              </a:tblGrid>
              <a:tr h="635593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u="none" strike="noStrike" baseline="0" dirty="0">
                          <a:effectLst/>
                        </a:rPr>
                        <a:t>werking</a:t>
                      </a:r>
                      <a:endParaRPr lang="nl-BE" sz="15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500" b="1" u="none" strike="noStrike" baseline="0" dirty="0">
                          <a:effectLst/>
                        </a:rPr>
                        <a:t>2021</a:t>
                      </a:r>
                      <a:endParaRPr lang="nl-BE" sz="15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500" b="1" u="none" strike="noStrike" baseline="0" dirty="0">
                          <a:effectLst/>
                        </a:rPr>
                        <a:t>2022</a:t>
                      </a:r>
                      <a:endParaRPr lang="nl-BE" sz="15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500" b="1" u="none" strike="noStrike" baseline="0" dirty="0">
                          <a:effectLst/>
                        </a:rPr>
                        <a:t>2023</a:t>
                      </a:r>
                      <a:endParaRPr lang="nl-BE" sz="15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500" b="1" u="none" strike="noStrike" baseline="0">
                          <a:effectLst/>
                        </a:rPr>
                        <a:t>2024</a:t>
                      </a:r>
                      <a:endParaRPr lang="nl-BE" sz="1500" b="1" i="0" u="none" strike="noStrike" baseline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500" b="1" u="none" strike="noStrike" baseline="0" dirty="0">
                          <a:effectLst/>
                        </a:rPr>
                        <a:t>2025</a:t>
                      </a:r>
                      <a:endParaRPr lang="nl-BE" sz="15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229961"/>
                  </a:ext>
                </a:extLst>
              </a:tr>
              <a:tr h="635593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Vorig MJP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11.796.953,98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11.568.150,93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11.581.074,72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11.799.634,60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11.871.497,73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012939"/>
                  </a:ext>
                </a:extLst>
              </a:tr>
              <a:tr h="635593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HUIDIG MJP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12.192.529,00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12.886.713,00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12.622.521,00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12.877.076,00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12.802.862,00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0817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66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31DD93-C5E2-434E-B52E-344893B1A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457198"/>
          </a:xfrm>
        </p:spPr>
        <p:txBody>
          <a:bodyPr/>
          <a:lstStyle/>
          <a:p>
            <a:br>
              <a:rPr lang="nl-BE" altLang="nl-BE" dirty="0"/>
            </a:br>
            <a:r>
              <a:rPr lang="nl-BE" altLang="nl-BE" dirty="0"/>
              <a:t>exploitatie -uitgaven</a:t>
            </a:r>
            <a:endParaRPr lang="nl-BE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3F26613-FA6B-4582-9595-CEAC27372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7499350" cy="4929411"/>
          </a:xfrm>
        </p:spPr>
        <p:txBody>
          <a:bodyPr/>
          <a:lstStyle/>
          <a:p>
            <a:r>
              <a:rPr lang="nl-BE" dirty="0"/>
              <a:t>Bezoldigingen = ark 62</a:t>
            </a:r>
          </a:p>
          <a:p>
            <a:pPr lvl="1"/>
            <a:r>
              <a:rPr lang="nl-BE" dirty="0"/>
              <a:t>Personeelskader; </a:t>
            </a:r>
          </a:p>
          <a:p>
            <a:pPr lvl="1"/>
            <a:r>
              <a:rPr lang="nl-BE" dirty="0"/>
              <a:t>2022-2025: 2% indexering</a:t>
            </a:r>
          </a:p>
          <a:p>
            <a:pPr lvl="1"/>
            <a:r>
              <a:rPr lang="nl-BE" dirty="0"/>
              <a:t>Responsabiliseringsbijdrage</a:t>
            </a:r>
          </a:p>
          <a:p>
            <a:endParaRPr lang="nl-BE" dirty="0"/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064002AF-D0A2-479A-B779-55C2AFBD2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687778"/>
              </p:ext>
            </p:extLst>
          </p:nvPr>
        </p:nvGraphicFramePr>
        <p:xfrm>
          <a:off x="755576" y="3429000"/>
          <a:ext cx="6419756" cy="1298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75839564"/>
                    </a:ext>
                  </a:extLst>
                </a:gridCol>
                <a:gridCol w="1111132">
                  <a:extLst>
                    <a:ext uri="{9D8B030D-6E8A-4147-A177-3AD203B41FA5}">
                      <a16:colId xmlns:a16="http://schemas.microsoft.com/office/drawing/2014/main" val="94297"/>
                    </a:ext>
                  </a:extLst>
                </a:gridCol>
                <a:gridCol w="1111132">
                  <a:extLst>
                    <a:ext uri="{9D8B030D-6E8A-4147-A177-3AD203B41FA5}">
                      <a16:colId xmlns:a16="http://schemas.microsoft.com/office/drawing/2014/main" val="1898749798"/>
                    </a:ext>
                  </a:extLst>
                </a:gridCol>
                <a:gridCol w="1111132">
                  <a:extLst>
                    <a:ext uri="{9D8B030D-6E8A-4147-A177-3AD203B41FA5}">
                      <a16:colId xmlns:a16="http://schemas.microsoft.com/office/drawing/2014/main" val="3197362919"/>
                    </a:ext>
                  </a:extLst>
                </a:gridCol>
                <a:gridCol w="1111132">
                  <a:extLst>
                    <a:ext uri="{9D8B030D-6E8A-4147-A177-3AD203B41FA5}">
                      <a16:colId xmlns:a16="http://schemas.microsoft.com/office/drawing/2014/main" val="632687969"/>
                    </a:ext>
                  </a:extLst>
                </a:gridCol>
                <a:gridCol w="1111132">
                  <a:extLst>
                    <a:ext uri="{9D8B030D-6E8A-4147-A177-3AD203B41FA5}">
                      <a16:colId xmlns:a16="http://schemas.microsoft.com/office/drawing/2014/main" val="3280881953"/>
                    </a:ext>
                  </a:extLst>
                </a:gridCol>
              </a:tblGrid>
              <a:tr h="599369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1" u="none" strike="noStrike" baseline="0" dirty="0">
                          <a:effectLst/>
                        </a:rPr>
                        <a:t>personeel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baseline="0" dirty="0">
                          <a:effectLst/>
                        </a:rPr>
                        <a:t>2021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baseline="0" dirty="0">
                          <a:effectLst/>
                        </a:rPr>
                        <a:t>2022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baseline="0" dirty="0">
                          <a:effectLst/>
                        </a:rPr>
                        <a:t>2023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baseline="0" dirty="0">
                          <a:effectLst/>
                        </a:rPr>
                        <a:t>2024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baseline="0" dirty="0">
                          <a:effectLst/>
                        </a:rPr>
                        <a:t>2025</a:t>
                      </a:r>
                      <a:endParaRPr lang="nl-BE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0927314"/>
                  </a:ext>
                </a:extLst>
              </a:tr>
              <a:tr h="699265"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24.963.644,00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27.091.913,00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27.617.527,00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27.778.540,00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28.343.793,00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3220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417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8164D3-D973-4CBD-85B6-E3718876B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778098"/>
          </a:xfrm>
        </p:spPr>
        <p:txBody>
          <a:bodyPr/>
          <a:lstStyle/>
          <a:p>
            <a:r>
              <a:rPr lang="nl-BE" altLang="nl-BE" dirty="0"/>
              <a:t>exploitatie - uitgaven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4F6291-7272-4DA1-BC29-8A0D1B3CE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7499350" cy="5073427"/>
          </a:xfrm>
        </p:spPr>
        <p:txBody>
          <a:bodyPr/>
          <a:lstStyle/>
          <a:p>
            <a:r>
              <a:rPr lang="nl-BE" dirty="0"/>
              <a:t>Subsidies = € 6.474.421,00</a:t>
            </a:r>
          </a:p>
          <a:p>
            <a:pPr lvl="1"/>
            <a:r>
              <a:rPr lang="nl-BE" sz="2000" dirty="0"/>
              <a:t>enkel in gemeente</a:t>
            </a:r>
          </a:p>
          <a:p>
            <a:pPr lvl="1"/>
            <a:r>
              <a:rPr lang="nl-BE" sz="2000" dirty="0"/>
              <a:t>geen dotatie aan het OCMW</a:t>
            </a:r>
          </a:p>
          <a:p>
            <a:pPr lvl="1"/>
            <a:r>
              <a:rPr lang="nl-BE" sz="2000" dirty="0"/>
              <a:t>overzicht:</a:t>
            </a:r>
          </a:p>
          <a:p>
            <a:pPr lvl="1"/>
            <a:endParaRPr lang="nl-BE" dirty="0"/>
          </a:p>
          <a:p>
            <a:pPr lvl="2"/>
            <a:endParaRPr lang="nl-BE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22CA6F58-AA79-4BC0-8B89-66AA51A14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999789"/>
              </p:ext>
            </p:extLst>
          </p:nvPr>
        </p:nvGraphicFramePr>
        <p:xfrm>
          <a:off x="491877" y="2636912"/>
          <a:ext cx="7248475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0205">
                  <a:extLst>
                    <a:ext uri="{9D8B030D-6E8A-4147-A177-3AD203B41FA5}">
                      <a16:colId xmlns:a16="http://schemas.microsoft.com/office/drawing/2014/main" val="3054469713"/>
                    </a:ext>
                  </a:extLst>
                </a:gridCol>
                <a:gridCol w="1182534">
                  <a:extLst>
                    <a:ext uri="{9D8B030D-6E8A-4147-A177-3AD203B41FA5}">
                      <a16:colId xmlns:a16="http://schemas.microsoft.com/office/drawing/2014/main" val="762752967"/>
                    </a:ext>
                  </a:extLst>
                </a:gridCol>
                <a:gridCol w="1261370">
                  <a:extLst>
                    <a:ext uri="{9D8B030D-6E8A-4147-A177-3AD203B41FA5}">
                      <a16:colId xmlns:a16="http://schemas.microsoft.com/office/drawing/2014/main" val="4252965082"/>
                    </a:ext>
                  </a:extLst>
                </a:gridCol>
                <a:gridCol w="1182534">
                  <a:extLst>
                    <a:ext uri="{9D8B030D-6E8A-4147-A177-3AD203B41FA5}">
                      <a16:colId xmlns:a16="http://schemas.microsoft.com/office/drawing/2014/main" val="2980341611"/>
                    </a:ext>
                  </a:extLst>
                </a:gridCol>
                <a:gridCol w="1099108">
                  <a:extLst>
                    <a:ext uri="{9D8B030D-6E8A-4147-A177-3AD203B41FA5}">
                      <a16:colId xmlns:a16="http://schemas.microsoft.com/office/drawing/2014/main" val="1703300393"/>
                    </a:ext>
                  </a:extLst>
                </a:gridCol>
                <a:gridCol w="1182724">
                  <a:extLst>
                    <a:ext uri="{9D8B030D-6E8A-4147-A177-3AD203B41FA5}">
                      <a16:colId xmlns:a16="http://schemas.microsoft.com/office/drawing/2014/main" val="1505644612"/>
                    </a:ext>
                  </a:extLst>
                </a:gridCol>
              </a:tblGrid>
              <a:tr h="524293"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u="none" strike="noStrike" dirty="0">
                          <a:effectLst/>
                        </a:rPr>
                        <a:t>WERKINGS </a:t>
                      </a:r>
                      <a:br>
                        <a:rPr lang="nl-BE" sz="1400" b="1" u="none" strike="noStrike" dirty="0">
                          <a:effectLst/>
                        </a:rPr>
                      </a:br>
                      <a:r>
                        <a:rPr lang="nl-BE" sz="1400" b="1" u="none" strike="noStrike" dirty="0">
                          <a:effectLst/>
                        </a:rPr>
                        <a:t>TOELAGEN</a:t>
                      </a:r>
                      <a:endParaRPr lang="nl-B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3199833547"/>
                  </a:ext>
                </a:extLst>
              </a:tr>
              <a:tr h="452431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AGB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234.000,00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234.000,00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242.000,00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BE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242.000,00</a:t>
                      </a:r>
                      <a:endParaRPr kumimoji="0" lang="nl-B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B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242.000,00</a:t>
                      </a: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3879359990"/>
                  </a:ext>
                </a:extLst>
              </a:tr>
              <a:tr h="655919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politiezone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4.026.043,37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4.026.043,37</a:t>
                      </a:r>
                    </a:p>
                    <a:p>
                      <a:pPr algn="r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4.118.916,04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4.213.677,79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4.310.356,48</a:t>
                      </a: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1538726950"/>
                  </a:ext>
                </a:extLst>
              </a:tr>
              <a:tr h="655919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Hulpverlenings</a:t>
                      </a:r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zone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1.407.301,19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1.448.497,36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1.541.557,84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1.612.069,91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1.675.561,49</a:t>
                      </a: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3257567271"/>
                  </a:ext>
                </a:extLst>
              </a:tr>
              <a:tr h="655919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 err="1">
                          <a:effectLst/>
                        </a:rPr>
                        <a:t>peva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324.000,00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310.000,000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313.100,00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316.231,00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319.393,31</a:t>
                      </a: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568378222"/>
                  </a:ext>
                </a:extLst>
              </a:tr>
              <a:tr h="655919"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kerkfabrieken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42.852,83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31.069,73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64.707,60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62.626,13</a:t>
                      </a:r>
                    </a:p>
                  </a:txBody>
                  <a:tcPr marL="8247" marR="8247" marT="82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68.666,36</a:t>
                      </a:r>
                    </a:p>
                  </a:txBody>
                  <a:tcPr marL="8247" marR="8247" marT="8247" marB="0" anchor="b"/>
                </a:tc>
                <a:extLst>
                  <a:ext uri="{0D108BD9-81ED-4DB2-BD59-A6C34878D82A}">
                    <a16:rowId xmlns:a16="http://schemas.microsoft.com/office/drawing/2014/main" val="74817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177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A8A33C-E0E6-42A4-9A47-A4D08E9CF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634082"/>
          </a:xfrm>
        </p:spPr>
        <p:txBody>
          <a:bodyPr/>
          <a:lstStyle/>
          <a:p>
            <a:r>
              <a:rPr lang="nl-BE" altLang="nl-BE" dirty="0"/>
              <a:t>exploitatie uitgaven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C012DE-7767-40B6-940E-63A2FE37F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7499350" cy="4785395"/>
          </a:xfrm>
        </p:spPr>
        <p:txBody>
          <a:bodyPr/>
          <a:lstStyle/>
          <a:p>
            <a:r>
              <a:rPr lang="nl-BE" dirty="0"/>
              <a:t>Individuele hulpverlening</a:t>
            </a:r>
          </a:p>
          <a:p>
            <a:pPr lvl="1"/>
            <a:r>
              <a:rPr lang="nl-BE" dirty="0"/>
              <a:t>Enkel kredieten in OCMW</a:t>
            </a:r>
          </a:p>
          <a:p>
            <a:pPr lvl="2"/>
            <a:r>
              <a:rPr lang="nl-BE" dirty="0"/>
              <a:t>2,1 </a:t>
            </a:r>
            <a:r>
              <a:rPr lang="nl-BE" dirty="0" err="1"/>
              <a:t>mio</a:t>
            </a:r>
            <a:r>
              <a:rPr lang="nl-BE" dirty="0"/>
              <a:t> euro</a:t>
            </a:r>
          </a:p>
          <a:p>
            <a:r>
              <a:rPr lang="nl-BE" dirty="0"/>
              <a:t>Rente</a:t>
            </a:r>
          </a:p>
          <a:p>
            <a:pPr lvl="1"/>
            <a:r>
              <a:rPr lang="nl-BE" dirty="0"/>
              <a:t>Intrestlasten lopende + nieuwe leningen </a:t>
            </a:r>
            <a:r>
              <a:rPr lang="nl-BE" dirty="0" err="1"/>
              <a:t>i.f.v</a:t>
            </a:r>
            <a:r>
              <a:rPr lang="nl-BE" dirty="0"/>
              <a:t>. investeringen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308DDF79-F119-4E6F-9C2E-2B8481989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666706"/>
              </p:ext>
            </p:extLst>
          </p:nvPr>
        </p:nvGraphicFramePr>
        <p:xfrm>
          <a:off x="1181373" y="4293096"/>
          <a:ext cx="5155908" cy="1008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0814">
                  <a:extLst>
                    <a:ext uri="{9D8B030D-6E8A-4147-A177-3AD203B41FA5}">
                      <a16:colId xmlns:a16="http://schemas.microsoft.com/office/drawing/2014/main" val="272510515"/>
                    </a:ext>
                  </a:extLst>
                </a:gridCol>
                <a:gridCol w="960814">
                  <a:extLst>
                    <a:ext uri="{9D8B030D-6E8A-4147-A177-3AD203B41FA5}">
                      <a16:colId xmlns:a16="http://schemas.microsoft.com/office/drawing/2014/main" val="3733064652"/>
                    </a:ext>
                  </a:extLst>
                </a:gridCol>
                <a:gridCol w="1108787">
                  <a:extLst>
                    <a:ext uri="{9D8B030D-6E8A-4147-A177-3AD203B41FA5}">
                      <a16:colId xmlns:a16="http://schemas.microsoft.com/office/drawing/2014/main" val="3349663661"/>
                    </a:ext>
                  </a:extLst>
                </a:gridCol>
                <a:gridCol w="1108787">
                  <a:extLst>
                    <a:ext uri="{9D8B030D-6E8A-4147-A177-3AD203B41FA5}">
                      <a16:colId xmlns:a16="http://schemas.microsoft.com/office/drawing/2014/main" val="3397419686"/>
                    </a:ext>
                  </a:extLst>
                </a:gridCol>
                <a:gridCol w="1016706">
                  <a:extLst>
                    <a:ext uri="{9D8B030D-6E8A-4147-A177-3AD203B41FA5}">
                      <a16:colId xmlns:a16="http://schemas.microsoft.com/office/drawing/2014/main" val="187192429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14054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973.577,16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977.451,00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999.006,00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1.078.431,00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1.104.075,00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95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26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04F556-DE75-46B2-8DB3-C3DB73A1D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706090"/>
          </a:xfrm>
        </p:spPr>
        <p:txBody>
          <a:bodyPr/>
          <a:lstStyle/>
          <a:p>
            <a:r>
              <a:rPr lang="nl-BE" altLang="nl-BE" dirty="0"/>
              <a:t>exploitatie ontvangsten</a:t>
            </a:r>
            <a:endParaRPr lang="nl-BE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A1FCF879-86B5-409A-BC85-C94EAE4F75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445002"/>
              </p:ext>
            </p:extLst>
          </p:nvPr>
        </p:nvGraphicFramePr>
        <p:xfrm>
          <a:off x="323528" y="1124744"/>
          <a:ext cx="7633022" cy="5030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ek 4">
            <a:extLst>
              <a:ext uri="{FF2B5EF4-FFF2-40B4-BE49-F238E27FC236}">
                <a16:creationId xmlns:a16="http://schemas.microsoft.com/office/drawing/2014/main" id="{75BE0314-4FEE-43E9-BD99-0D2D861FBD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3641857"/>
              </p:ext>
            </p:extLst>
          </p:nvPr>
        </p:nvGraphicFramePr>
        <p:xfrm>
          <a:off x="457200" y="1124744"/>
          <a:ext cx="73551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03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7EEBBC-B69E-4C26-979E-B9100D95C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778098"/>
          </a:xfrm>
        </p:spPr>
        <p:txBody>
          <a:bodyPr/>
          <a:lstStyle/>
          <a:p>
            <a:r>
              <a:rPr lang="nl-BE" altLang="nl-BE" dirty="0"/>
              <a:t>exploitatie ontvangsten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28E467-654D-43A3-A54D-5B64C18CA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7499350" cy="5030019"/>
          </a:xfrm>
        </p:spPr>
        <p:txBody>
          <a:bodyPr/>
          <a:lstStyle/>
          <a:p>
            <a:r>
              <a:rPr lang="nl-BE" dirty="0"/>
              <a:t>Eigen werkingsopbrengsten</a:t>
            </a:r>
          </a:p>
          <a:p>
            <a:pPr lvl="1"/>
            <a:r>
              <a:rPr lang="nl-BE" dirty="0"/>
              <a:t>2022: € 8.048.770,00</a:t>
            </a:r>
          </a:p>
          <a:p>
            <a:pPr lvl="1"/>
            <a:r>
              <a:rPr lang="nl-BE" dirty="0"/>
              <a:t>2023-2025: +1%</a:t>
            </a:r>
          </a:p>
          <a:p>
            <a:pPr lvl="1"/>
            <a:r>
              <a:rPr lang="nl-BE" dirty="0"/>
              <a:t>Impact verhuur nieuwe </a:t>
            </a:r>
            <a:r>
              <a:rPr lang="nl-BE" dirty="0" err="1"/>
              <a:t>assistentiewoningen</a:t>
            </a:r>
            <a:r>
              <a:rPr lang="nl-BE" dirty="0"/>
              <a:t> vanaf 2024</a:t>
            </a:r>
          </a:p>
          <a:p>
            <a:r>
              <a:rPr lang="nl-BE" dirty="0"/>
              <a:t>Werkingssubsidies: </a:t>
            </a:r>
            <a:r>
              <a:rPr lang="nl-BE" sz="2400" dirty="0"/>
              <a:t>€ 17.970.786,00</a:t>
            </a:r>
          </a:p>
          <a:p>
            <a:pPr lvl="1"/>
            <a:r>
              <a:rPr lang="nl-BE" dirty="0"/>
              <a:t>Gemeentefonds</a:t>
            </a:r>
          </a:p>
          <a:p>
            <a:pPr lvl="1"/>
            <a:r>
              <a:rPr lang="nl-BE" dirty="0"/>
              <a:t>Aanvullend gemeentefonds</a:t>
            </a:r>
          </a:p>
          <a:p>
            <a:pPr lvl="1"/>
            <a:r>
              <a:rPr lang="nl-BE" dirty="0"/>
              <a:t>Gemeentefonds open ruimte</a:t>
            </a:r>
          </a:p>
          <a:p>
            <a:pPr lvl="1"/>
            <a:r>
              <a:rPr lang="nl-BE" dirty="0"/>
              <a:t>Subsidie responsabiliseringsbijdrage</a:t>
            </a:r>
          </a:p>
          <a:p>
            <a:pPr lvl="1"/>
            <a:endParaRPr lang="nl-BE" dirty="0"/>
          </a:p>
          <a:p>
            <a:pPr lvl="1"/>
            <a:endParaRPr lang="nl-BE" dirty="0"/>
          </a:p>
          <a:p>
            <a:pPr marL="457200" lvl="1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67350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2A4D3-AB94-4F6D-B9C5-342B72B4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/>
              <a:t>exploitatie ontvangsten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35EE6C-EE74-47B7-B8E0-392FC6DD1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Financiële ontvangsten= </a:t>
            </a:r>
            <a:r>
              <a:rPr lang="nl-BE" sz="2400" dirty="0"/>
              <a:t>€ 1.009.603,00</a:t>
            </a:r>
            <a:endParaRPr lang="nl-BE" dirty="0"/>
          </a:p>
          <a:p>
            <a:pPr lvl="1"/>
            <a:r>
              <a:rPr lang="nl-BE" dirty="0"/>
              <a:t>Dividenden</a:t>
            </a:r>
          </a:p>
          <a:p>
            <a:pPr lvl="1"/>
            <a:r>
              <a:rPr lang="nl-BE" dirty="0"/>
              <a:t>Dalend voor de periode 2023-2025</a:t>
            </a:r>
          </a:p>
          <a:p>
            <a:pPr lvl="1"/>
            <a:r>
              <a:rPr lang="nl-BE" dirty="0"/>
              <a:t>Compensatie Vlaamse overheid; dalend</a:t>
            </a:r>
          </a:p>
          <a:p>
            <a:pPr lvl="1"/>
            <a:endParaRPr lang="nl-BE" dirty="0"/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22542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2A4D3-AB94-4F6D-B9C5-342B72B4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Fiscale ontvangsten – aanvullende belastingen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35EE6C-EE74-47B7-B8E0-392FC6DD1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499350" cy="4983162"/>
          </a:xfrm>
        </p:spPr>
        <p:txBody>
          <a:bodyPr/>
          <a:lstStyle/>
          <a:p>
            <a:r>
              <a:rPr lang="nl-BE" dirty="0" err="1"/>
              <a:t>Opdeciem</a:t>
            </a:r>
            <a:r>
              <a:rPr lang="nl-BE" dirty="0"/>
              <a:t> verkeersbelasting</a:t>
            </a:r>
          </a:p>
          <a:p>
            <a:pPr lvl="2"/>
            <a:r>
              <a:rPr lang="nl-BE" dirty="0"/>
              <a:t>2022: schrijven overheid</a:t>
            </a:r>
          </a:p>
          <a:p>
            <a:pPr lvl="2"/>
            <a:r>
              <a:rPr lang="nl-BE" dirty="0"/>
              <a:t>€ 465.533,00</a:t>
            </a:r>
          </a:p>
          <a:p>
            <a:r>
              <a:rPr lang="nl-BE" dirty="0"/>
              <a:t>Aanvullende personenbelasting: </a:t>
            </a:r>
            <a:br>
              <a:rPr lang="nl-BE" dirty="0"/>
            </a:br>
            <a:r>
              <a:rPr lang="nl-BE" dirty="0"/>
              <a:t>7,4% = ongewijzigd</a:t>
            </a:r>
          </a:p>
          <a:p>
            <a:pPr lvl="2"/>
            <a:r>
              <a:rPr lang="nl-BE" dirty="0"/>
              <a:t>2022-2025 : schrijven overheid</a:t>
            </a:r>
          </a:p>
          <a:p>
            <a:pPr lvl="2"/>
            <a:r>
              <a:rPr lang="nl-BE" dirty="0"/>
              <a:t>€ 10.215.251,00</a:t>
            </a:r>
          </a:p>
          <a:p>
            <a:r>
              <a:rPr lang="nl-BE" dirty="0"/>
              <a:t>Opcentiemen onroerende voorheffing</a:t>
            </a:r>
          </a:p>
          <a:p>
            <a:pPr lvl="2"/>
            <a:r>
              <a:rPr lang="nl-BE" dirty="0"/>
              <a:t>566,75 opcentiemen = ongewijzigd</a:t>
            </a:r>
          </a:p>
          <a:p>
            <a:pPr lvl="2"/>
            <a:r>
              <a:rPr lang="nl-BE" dirty="0"/>
              <a:t>740 opcentiemen voor nijverheid = ongewijzigd</a:t>
            </a:r>
          </a:p>
          <a:p>
            <a:pPr lvl="2"/>
            <a:r>
              <a:rPr lang="nl-BE" dirty="0"/>
              <a:t>€ 10.189.519,00</a:t>
            </a:r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76237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46589-CBA5-4FEA-B414-F5805B169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Fiscale ontvangsten – eigen gemeentebelastingen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E3A0F8-FA6F-42A4-9A7B-739929128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nl-BE" dirty="0"/>
              <a:t>voor jaren 2022-2025 geen indexering van de eigen gemeentebelastingen</a:t>
            </a:r>
          </a:p>
        </p:txBody>
      </p:sp>
    </p:spTree>
    <p:extLst>
      <p:ext uri="{BB962C8B-B14F-4D97-AF65-F5344CB8AC3E}">
        <p14:creationId xmlns:p14="http://schemas.microsoft.com/office/powerpoint/2010/main" val="363256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2D9CDADC-3F70-4891-95A6-C398F528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77809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nl-BE" dirty="0"/>
            </a:br>
            <a:br>
              <a:rPr lang="nl-BE" dirty="0"/>
            </a:br>
            <a:r>
              <a:rPr lang="nl-BE" dirty="0"/>
              <a:t>meerjarenplan 2020-2025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CEF98D-4C1D-4C51-858D-3BA3C67E1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341438"/>
            <a:ext cx="7772400" cy="4114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BE" u="sng" dirty="0"/>
              <a:t>Doel: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BE" dirty="0"/>
              <a:t>alle ontvangsten en uitgaven voorzien die nodig zijn voor een normale werking van het bestuur, rekening houdend met alle vooropgestelde doelstellingen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nl-BE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BE" u="sng" dirty="0"/>
              <a:t>Verplichting:</a:t>
            </a:r>
            <a:r>
              <a:rPr lang="nl-BE" dirty="0"/>
              <a:t> evenwichtsvereiste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nl-B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A6AB9-3F0D-46B7-984C-9CE9F4189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investeringssaldo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A55DCC-34E7-4E65-8516-BC482C8E6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7499350" cy="5035698"/>
          </a:xfrm>
        </p:spPr>
        <p:txBody>
          <a:bodyPr/>
          <a:lstStyle/>
          <a:p>
            <a:r>
              <a:rPr lang="nl-BE" dirty="0"/>
              <a:t>Investeringsuitgaven – investeringsontvangsten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r>
              <a:rPr lang="nl-BE" dirty="0"/>
              <a:t>Totaal netto investeringen = 61,8 </a:t>
            </a:r>
            <a:r>
              <a:rPr lang="nl-BE" dirty="0" err="1"/>
              <a:t>mio</a:t>
            </a:r>
            <a:r>
              <a:rPr lang="nl-BE" dirty="0"/>
              <a:t> euro</a:t>
            </a:r>
          </a:p>
          <a:p>
            <a:r>
              <a:rPr lang="nl-BE" dirty="0"/>
              <a:t>Geconsolideerde lijst met investeringen per jaar  toegevoegd,</a:t>
            </a:r>
          </a:p>
          <a:p>
            <a:r>
              <a:rPr lang="nl-BE" dirty="0"/>
              <a:t>zwaartepunt ligt in 2022</a:t>
            </a:r>
          </a:p>
          <a:p>
            <a:endParaRPr lang="nl-BE" dirty="0"/>
          </a:p>
          <a:p>
            <a:endParaRPr lang="nl-BE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74A4AE15-D713-47EE-9406-28E4BFBC6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288521"/>
              </p:ext>
            </p:extLst>
          </p:nvPr>
        </p:nvGraphicFramePr>
        <p:xfrm>
          <a:off x="179512" y="2481368"/>
          <a:ext cx="7499350" cy="1349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4980">
                  <a:extLst>
                    <a:ext uri="{9D8B030D-6E8A-4147-A177-3AD203B41FA5}">
                      <a16:colId xmlns:a16="http://schemas.microsoft.com/office/drawing/2014/main" val="579026379"/>
                    </a:ext>
                  </a:extLst>
                </a:gridCol>
                <a:gridCol w="1338371">
                  <a:extLst>
                    <a:ext uri="{9D8B030D-6E8A-4147-A177-3AD203B41FA5}">
                      <a16:colId xmlns:a16="http://schemas.microsoft.com/office/drawing/2014/main" val="3051264682"/>
                    </a:ext>
                  </a:extLst>
                </a:gridCol>
                <a:gridCol w="71140">
                  <a:extLst>
                    <a:ext uri="{9D8B030D-6E8A-4147-A177-3AD203B41FA5}">
                      <a16:colId xmlns:a16="http://schemas.microsoft.com/office/drawing/2014/main" val="1267476723"/>
                    </a:ext>
                  </a:extLst>
                </a:gridCol>
                <a:gridCol w="1032282">
                  <a:extLst>
                    <a:ext uri="{9D8B030D-6E8A-4147-A177-3AD203B41FA5}">
                      <a16:colId xmlns:a16="http://schemas.microsoft.com/office/drawing/2014/main" val="897850675"/>
                    </a:ext>
                  </a:extLst>
                </a:gridCol>
                <a:gridCol w="669191">
                  <a:extLst>
                    <a:ext uri="{9D8B030D-6E8A-4147-A177-3AD203B41FA5}">
                      <a16:colId xmlns:a16="http://schemas.microsoft.com/office/drawing/2014/main" val="3944711020"/>
                    </a:ext>
                  </a:extLst>
                </a:gridCol>
                <a:gridCol w="521903">
                  <a:extLst>
                    <a:ext uri="{9D8B030D-6E8A-4147-A177-3AD203B41FA5}">
                      <a16:colId xmlns:a16="http://schemas.microsoft.com/office/drawing/2014/main" val="1841362445"/>
                    </a:ext>
                  </a:extLst>
                </a:gridCol>
                <a:gridCol w="56629">
                  <a:extLst>
                    <a:ext uri="{9D8B030D-6E8A-4147-A177-3AD203B41FA5}">
                      <a16:colId xmlns:a16="http://schemas.microsoft.com/office/drawing/2014/main" val="1000136498"/>
                    </a:ext>
                  </a:extLst>
                </a:gridCol>
                <a:gridCol w="494714">
                  <a:extLst>
                    <a:ext uri="{9D8B030D-6E8A-4147-A177-3AD203B41FA5}">
                      <a16:colId xmlns:a16="http://schemas.microsoft.com/office/drawing/2014/main" val="3457898761"/>
                    </a:ext>
                  </a:extLst>
                </a:gridCol>
                <a:gridCol w="480940">
                  <a:extLst>
                    <a:ext uri="{9D8B030D-6E8A-4147-A177-3AD203B41FA5}">
                      <a16:colId xmlns:a16="http://schemas.microsoft.com/office/drawing/2014/main" val="3556155827"/>
                    </a:ext>
                  </a:extLst>
                </a:gridCol>
                <a:gridCol w="296591">
                  <a:extLst>
                    <a:ext uri="{9D8B030D-6E8A-4147-A177-3AD203B41FA5}">
                      <a16:colId xmlns:a16="http://schemas.microsoft.com/office/drawing/2014/main" val="2282626025"/>
                    </a:ext>
                  </a:extLst>
                </a:gridCol>
                <a:gridCol w="175900">
                  <a:extLst>
                    <a:ext uri="{9D8B030D-6E8A-4147-A177-3AD203B41FA5}">
                      <a16:colId xmlns:a16="http://schemas.microsoft.com/office/drawing/2014/main" val="2728414259"/>
                    </a:ext>
                  </a:extLst>
                </a:gridCol>
                <a:gridCol w="152957">
                  <a:extLst>
                    <a:ext uri="{9D8B030D-6E8A-4147-A177-3AD203B41FA5}">
                      <a16:colId xmlns:a16="http://schemas.microsoft.com/office/drawing/2014/main" val="1505397138"/>
                    </a:ext>
                  </a:extLst>
                </a:gridCol>
                <a:gridCol w="406833">
                  <a:extLst>
                    <a:ext uri="{9D8B030D-6E8A-4147-A177-3AD203B41FA5}">
                      <a16:colId xmlns:a16="http://schemas.microsoft.com/office/drawing/2014/main" val="1504312073"/>
                    </a:ext>
                  </a:extLst>
                </a:gridCol>
                <a:gridCol w="286571">
                  <a:extLst>
                    <a:ext uri="{9D8B030D-6E8A-4147-A177-3AD203B41FA5}">
                      <a16:colId xmlns:a16="http://schemas.microsoft.com/office/drawing/2014/main" val="3280067974"/>
                    </a:ext>
                  </a:extLst>
                </a:gridCol>
                <a:gridCol w="336504">
                  <a:extLst>
                    <a:ext uri="{9D8B030D-6E8A-4147-A177-3AD203B41FA5}">
                      <a16:colId xmlns:a16="http://schemas.microsoft.com/office/drawing/2014/main" val="3313344403"/>
                    </a:ext>
                  </a:extLst>
                </a:gridCol>
                <a:gridCol w="403844">
                  <a:extLst>
                    <a:ext uri="{9D8B030D-6E8A-4147-A177-3AD203B41FA5}">
                      <a16:colId xmlns:a16="http://schemas.microsoft.com/office/drawing/2014/main" val="2913872301"/>
                    </a:ext>
                  </a:extLst>
                </a:gridCol>
              </a:tblGrid>
              <a:tr h="202524">
                <a:tc gridSpan="3">
                  <a:txBody>
                    <a:bodyPr/>
                    <a:lstStyle/>
                    <a:p>
                      <a:pPr algn="l" fontAlgn="t"/>
                      <a:endParaRPr lang="nl-BE" sz="1200" b="1" i="0" u="none" strike="noStrike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308" marR="8308" marT="8308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2021</a:t>
                      </a:r>
                    </a:p>
                  </a:txBody>
                  <a:tcPr marL="8308" marR="8308" marT="8308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nl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2022</a:t>
                      </a:r>
                    </a:p>
                  </a:txBody>
                  <a:tcPr marL="8308" marR="8308" marT="8308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2023</a:t>
                      </a:r>
                    </a:p>
                  </a:txBody>
                  <a:tcPr marL="8308" marR="8308" marT="8308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ctr"/>
                      <a:r>
                        <a:rPr lang="nl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2024</a:t>
                      </a:r>
                    </a:p>
                  </a:txBody>
                  <a:tcPr marL="8308" marR="8308" marT="8308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nl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"/>
                        </a:rPr>
                        <a:t>2025</a:t>
                      </a:r>
                    </a:p>
                  </a:txBody>
                  <a:tcPr marL="8308" marR="8308" marT="8308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106932"/>
                  </a:ext>
                </a:extLst>
              </a:tr>
              <a:tr h="166160">
                <a:tc rowSpan="2" gridSpan="3">
                  <a:txBody>
                    <a:bodyPr/>
                    <a:lstStyle/>
                    <a:p>
                      <a:pPr algn="l" fontAlgn="t"/>
                      <a:r>
                        <a:rPr lang="nl-BE" sz="1200" u="none" strike="noStrike" dirty="0">
                          <a:effectLst/>
                        </a:rPr>
                        <a:t>II. Investeringssaldo</a:t>
                      </a:r>
                      <a:endParaRPr lang="nl-BE" sz="1200" b="1" i="0" u="none" strike="noStrike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308" marR="8308" marT="8308" marB="0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-18.391.374</a:t>
                      </a:r>
                    </a:p>
                  </a:txBody>
                  <a:tcPr marL="8308" marR="8308" marT="8308" marB="0" anchor="ctr"/>
                </a:tc>
                <a:tc gridSpan="3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-16.812.291</a:t>
                      </a:r>
                    </a:p>
                  </a:txBody>
                  <a:tcPr marL="8308" marR="8308" marT="8308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-13.308.714</a:t>
                      </a:r>
                    </a:p>
                  </a:txBody>
                  <a:tcPr marL="8308" marR="8308" marT="8308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-10.988.867</a:t>
                      </a:r>
                    </a:p>
                  </a:txBody>
                  <a:tcPr marL="8308" marR="8308" marT="8308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-2.349.067</a:t>
                      </a:r>
                    </a:p>
                  </a:txBody>
                  <a:tcPr marL="8308" marR="8308" marT="8308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355638"/>
                  </a:ext>
                </a:extLst>
              </a:tr>
              <a:tr h="154529"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08" marR="8308" marT="8308" marB="0" anchor="b"/>
                </a:tc>
                <a:extLst>
                  <a:ext uri="{0D108BD9-81ED-4DB2-BD59-A6C34878D82A}">
                    <a16:rowId xmlns:a16="http://schemas.microsoft.com/office/drawing/2014/main" val="2827240129"/>
                  </a:ext>
                </a:extLst>
              </a:tr>
              <a:tr h="166160">
                <a:tc gridSpan="3">
                  <a:txBody>
                    <a:bodyPr/>
                    <a:lstStyle/>
                    <a:p>
                      <a:pPr algn="l" fontAlgn="t"/>
                      <a:r>
                        <a:rPr lang="nl-BE" sz="1200" u="none" strike="noStrike" dirty="0">
                          <a:effectLst/>
                        </a:rPr>
                        <a:t>a. Ontvangsten</a:t>
                      </a:r>
                      <a:endParaRPr lang="nl-BE" sz="1200" b="0" i="0" u="none" strike="noStrike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308" marR="8308" marT="8308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2.811.630</a:t>
                      </a:r>
                    </a:p>
                  </a:txBody>
                  <a:tcPr marL="8308" marR="8308" marT="8308" marB="0" anchor="ctr"/>
                </a:tc>
                <a:tc rowSpan="2" gridSpan="3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4.357.354</a:t>
                      </a:r>
                    </a:p>
                  </a:txBody>
                  <a:tcPr marL="8308" marR="8308" marT="8308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732.605</a:t>
                      </a:r>
                    </a:p>
                  </a:txBody>
                  <a:tcPr marL="8308" marR="8308" marT="8308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732.605</a:t>
                      </a:r>
                    </a:p>
                  </a:txBody>
                  <a:tcPr marL="8308" marR="8308" marT="8308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732.605</a:t>
                      </a:r>
                    </a:p>
                  </a:txBody>
                  <a:tcPr marL="8308" marR="8308" marT="8308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63955"/>
                  </a:ext>
                </a:extLst>
              </a:tr>
              <a:tr h="154529"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>
                          <a:effectLst/>
                        </a:rPr>
                        <a:t> </a:t>
                      </a:r>
                      <a:endParaRPr lang="nl-B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>
                          <a:effectLst/>
                        </a:rPr>
                        <a:t> </a:t>
                      </a:r>
                      <a:endParaRPr lang="nl-B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dirty="0">
                          <a:effectLst/>
                        </a:rPr>
                        <a:t> </a:t>
                      </a:r>
                      <a:endParaRPr lang="nl-B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8" marR="8308" marT="8308" marB="0" anchor="b"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118938"/>
                  </a:ext>
                </a:extLst>
              </a:tr>
              <a:tr h="166160">
                <a:tc gridSpan="3">
                  <a:txBody>
                    <a:bodyPr/>
                    <a:lstStyle/>
                    <a:p>
                      <a:pPr algn="l" fontAlgn="t"/>
                      <a:r>
                        <a:rPr lang="nl-BE" sz="1200" u="none" strike="noStrike" dirty="0">
                          <a:effectLst/>
                        </a:rPr>
                        <a:t>b. Uitgaven</a:t>
                      </a:r>
                      <a:endParaRPr lang="nl-BE" sz="1200" b="0" i="0" u="none" strike="noStrike" dirty="0">
                        <a:solidFill>
                          <a:srgbClr val="000000"/>
                        </a:solidFill>
                        <a:effectLst/>
                        <a:latin typeface="cal"/>
                      </a:endParaRPr>
                    </a:p>
                  </a:txBody>
                  <a:tcPr marL="8308" marR="8308" marT="8308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21.203.004</a:t>
                      </a:r>
                    </a:p>
                  </a:txBody>
                  <a:tcPr marL="8308" marR="8308" marT="8308" marB="0" anchor="ctr"/>
                </a:tc>
                <a:tc rowSpan="2" gridSpan="3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21.169.645</a:t>
                      </a:r>
                    </a:p>
                  </a:txBody>
                  <a:tcPr marL="8308" marR="8308" marT="8308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14.041.319</a:t>
                      </a:r>
                    </a:p>
                  </a:txBody>
                  <a:tcPr marL="8308" marR="8308" marT="8308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11.721.472</a:t>
                      </a:r>
                    </a:p>
                  </a:txBody>
                  <a:tcPr marL="8308" marR="8308" marT="8308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nl-BE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3.081.672</a:t>
                      </a:r>
                    </a:p>
                  </a:txBody>
                  <a:tcPr marL="8308" marR="8308" marT="8308" marB="0" anchor="ctr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467646"/>
                  </a:ext>
                </a:extLst>
              </a:tr>
              <a:tr h="154529"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dirty="0">
                          <a:effectLst/>
                        </a:rPr>
                        <a:t> </a:t>
                      </a:r>
                      <a:endParaRPr lang="nl-B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>
                          <a:effectLst/>
                        </a:rPr>
                        <a:t> </a:t>
                      </a:r>
                      <a:endParaRPr lang="nl-B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8" marR="8308" marT="8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200" u="none" strike="noStrike" dirty="0">
                          <a:effectLst/>
                        </a:rPr>
                        <a:t> </a:t>
                      </a:r>
                      <a:endParaRPr lang="nl-B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8" marR="8308" marT="8308" marB="0" anchor="b"/>
                </a:tc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011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727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AD01F0-A596-4BB6-8919-ADB986649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financieringssaldo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DE976A-F9D5-4AF7-AAC6-664624644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Ontvangsten = opname nieuwe leningen</a:t>
            </a:r>
          </a:p>
          <a:p>
            <a:r>
              <a:rPr lang="nl-BE" dirty="0"/>
              <a:t>Uitgaven = aflossingen leningen </a:t>
            </a:r>
          </a:p>
          <a:p>
            <a:r>
              <a:rPr lang="nl-BE" dirty="0"/>
              <a:t>Evolutie schema T4 ( p 32)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72182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6EF44-671B-4239-BEDB-8E39E60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evenwichtsresultaten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E674E4-0270-4936-ABC3-3E732D863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7499350" cy="4857403"/>
          </a:xfrm>
        </p:spPr>
        <p:txBody>
          <a:bodyPr/>
          <a:lstStyle/>
          <a:p>
            <a:r>
              <a:rPr lang="nl-BE" dirty="0"/>
              <a:t>Beschikbaar resultaat &gt; groter dan nul</a:t>
            </a:r>
          </a:p>
          <a:p>
            <a:endParaRPr lang="nl-BE" dirty="0"/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3358244C-1C53-4CDE-8497-73AB8D476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421392"/>
              </p:ext>
            </p:extLst>
          </p:nvPr>
        </p:nvGraphicFramePr>
        <p:xfrm>
          <a:off x="678484" y="2081773"/>
          <a:ext cx="705678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5244">
                  <a:extLst>
                    <a:ext uri="{9D8B030D-6E8A-4147-A177-3AD203B41FA5}">
                      <a16:colId xmlns:a16="http://schemas.microsoft.com/office/drawing/2014/main" val="295712872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78365525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67698292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234558514"/>
                    </a:ext>
                  </a:extLst>
                </a:gridCol>
                <a:gridCol w="1363066">
                  <a:extLst>
                    <a:ext uri="{9D8B030D-6E8A-4147-A177-3AD203B41FA5}">
                      <a16:colId xmlns:a16="http://schemas.microsoft.com/office/drawing/2014/main" val="482597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498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B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4.661.808,00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601.169,00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1.005.420,00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201.934,00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657.659,00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557426"/>
                  </a:ext>
                </a:extLst>
              </a:tr>
            </a:tbl>
          </a:graphicData>
        </a:graphic>
      </p:graphicFrame>
      <p:sp>
        <p:nvSpPr>
          <p:cNvPr id="4" name="Rechthoek 3">
            <a:extLst>
              <a:ext uri="{FF2B5EF4-FFF2-40B4-BE49-F238E27FC236}">
                <a16:creationId xmlns:a16="http://schemas.microsoft.com/office/drawing/2014/main" id="{06DFE941-F5A5-4EF3-A0E6-F92C808B2257}"/>
              </a:ext>
            </a:extLst>
          </p:cNvPr>
          <p:cNvSpPr/>
          <p:nvPr/>
        </p:nvSpPr>
        <p:spPr>
          <a:xfrm>
            <a:off x="2195736" y="35897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1386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F3A122-D16C-4C68-967D-9CAF9713C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562074"/>
          </a:xfrm>
        </p:spPr>
        <p:txBody>
          <a:bodyPr/>
          <a:lstStyle/>
          <a:p>
            <a:r>
              <a:rPr lang="nl-BE" dirty="0"/>
              <a:t>evenwichtsresultaten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BB9BA05B-E1BF-47F5-92D1-940B7C5B1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7499350" cy="5145435"/>
          </a:xfrm>
        </p:spPr>
        <p:txBody>
          <a:bodyPr/>
          <a:lstStyle/>
          <a:p>
            <a:r>
              <a:rPr lang="nl-BE" dirty="0"/>
              <a:t>autofinancieringsmarge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B032F266-AAE3-4BB1-8BCA-F26C4E2D1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47263"/>
              </p:ext>
            </p:extLst>
          </p:nvPr>
        </p:nvGraphicFramePr>
        <p:xfrm>
          <a:off x="400050" y="1670744"/>
          <a:ext cx="7200800" cy="463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049">
                  <a:extLst>
                    <a:ext uri="{9D8B030D-6E8A-4147-A177-3AD203B41FA5}">
                      <a16:colId xmlns:a16="http://schemas.microsoft.com/office/drawing/2014/main" val="2246345331"/>
                    </a:ext>
                  </a:extLst>
                </a:gridCol>
                <a:gridCol w="901393">
                  <a:extLst>
                    <a:ext uri="{9D8B030D-6E8A-4147-A177-3AD203B41FA5}">
                      <a16:colId xmlns:a16="http://schemas.microsoft.com/office/drawing/2014/main" val="1734448922"/>
                    </a:ext>
                  </a:extLst>
                </a:gridCol>
                <a:gridCol w="871854">
                  <a:extLst>
                    <a:ext uri="{9D8B030D-6E8A-4147-A177-3AD203B41FA5}">
                      <a16:colId xmlns:a16="http://schemas.microsoft.com/office/drawing/2014/main" val="847317003"/>
                    </a:ext>
                  </a:extLst>
                </a:gridCol>
                <a:gridCol w="930932">
                  <a:extLst>
                    <a:ext uri="{9D8B030D-6E8A-4147-A177-3AD203B41FA5}">
                      <a16:colId xmlns:a16="http://schemas.microsoft.com/office/drawing/2014/main" val="2421933932"/>
                    </a:ext>
                  </a:extLst>
                </a:gridCol>
                <a:gridCol w="901393">
                  <a:extLst>
                    <a:ext uri="{9D8B030D-6E8A-4147-A177-3AD203B41FA5}">
                      <a16:colId xmlns:a16="http://schemas.microsoft.com/office/drawing/2014/main" val="1353363425"/>
                    </a:ext>
                  </a:extLst>
                </a:gridCol>
                <a:gridCol w="901393">
                  <a:extLst>
                    <a:ext uri="{9D8B030D-6E8A-4147-A177-3AD203B41FA5}">
                      <a16:colId xmlns:a16="http://schemas.microsoft.com/office/drawing/2014/main" val="2938740186"/>
                    </a:ext>
                  </a:extLst>
                </a:gridCol>
                <a:gridCol w="901393">
                  <a:extLst>
                    <a:ext uri="{9D8B030D-6E8A-4147-A177-3AD203B41FA5}">
                      <a16:colId xmlns:a16="http://schemas.microsoft.com/office/drawing/2014/main" val="1359126398"/>
                    </a:ext>
                  </a:extLst>
                </a:gridCol>
                <a:gridCol w="901393">
                  <a:extLst>
                    <a:ext uri="{9D8B030D-6E8A-4147-A177-3AD203B41FA5}">
                      <a16:colId xmlns:a16="http://schemas.microsoft.com/office/drawing/2014/main" val="3834946212"/>
                    </a:ext>
                  </a:extLst>
                </a:gridCol>
              </a:tblGrid>
              <a:tr h="243164">
                <a:tc gridSpan="3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Autofinancieringsmarge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9941753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algn="l" fontAlgn="b"/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0624449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098243"/>
                  </a:ext>
                </a:extLst>
              </a:tr>
              <a:tr h="2661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I. Exploitatiesaldo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5.209.210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2.949.281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3.165.505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3.752.852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3.883.416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6081508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1007621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9510374"/>
                  </a:ext>
                </a:extLst>
              </a:tr>
              <a:tr h="2661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II. </a:t>
                      </a:r>
                      <a:r>
                        <a:rPr lang="nl-BE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Netto periodieke aflossingen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2.490.422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2.929.030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2.683.942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3.298.873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3.810.026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7541552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9656296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7935760"/>
                  </a:ext>
                </a:extLst>
              </a:tr>
              <a:tr h="481662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a. Periodieke aflossingen conform de verbintenissen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3.156.829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3.587.029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3.341.554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3.956.114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>
                          <a:effectLst/>
                        </a:rPr>
                        <a:t>4.467.876</a:t>
                      </a:r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3640443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3018199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7242629"/>
                  </a:ext>
                </a:extLst>
              </a:tr>
              <a:tr h="4460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b. Periodieke terugvordering leningen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666.407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657.999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657.612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657.241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400" u="none" strike="noStrike" dirty="0">
                          <a:effectLst/>
                        </a:rPr>
                        <a:t>657.849</a:t>
                      </a:r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5480162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6919669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2766473"/>
                  </a:ext>
                </a:extLst>
              </a:tr>
              <a:tr h="266112">
                <a:tc gridSpan="3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IV. Autofinancieringsmarge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2.718.787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481.564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453.979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l-B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73.390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9521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708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BDB553-413D-4C87-8BC4-F44D8BE5D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850106"/>
          </a:xfrm>
        </p:spPr>
        <p:txBody>
          <a:bodyPr/>
          <a:lstStyle/>
          <a:p>
            <a:r>
              <a:rPr lang="nl-BE" dirty="0"/>
              <a:t>evenwichtsresultaten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532009-2D78-40E1-8AC9-82E7F5C84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7499350" cy="4785395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gecorrigeerde autofinancieringsmarge</a:t>
            </a:r>
          </a:p>
          <a:p>
            <a:pPr lvl="1"/>
            <a:r>
              <a:rPr lang="nl-BE" dirty="0"/>
              <a:t>Indicator</a:t>
            </a:r>
          </a:p>
          <a:p>
            <a:pPr lvl="1"/>
            <a:r>
              <a:rPr lang="nl-BE" dirty="0"/>
              <a:t>Gericht op besturen die geen aflossingen zouden voorzien in hun meerjarenplan</a:t>
            </a:r>
          </a:p>
          <a:p>
            <a:pPr lvl="1"/>
            <a:r>
              <a:rPr lang="nl-BE" dirty="0"/>
              <a:t>8% openstaande schuld n -1</a:t>
            </a:r>
          </a:p>
          <a:p>
            <a:pPr lvl="1"/>
            <a:r>
              <a:rPr lang="nl-BE" dirty="0"/>
              <a:t>Voor 2025 negatief </a:t>
            </a:r>
          </a:p>
          <a:p>
            <a:pPr lvl="1"/>
            <a:r>
              <a:rPr lang="nl-BE" dirty="0"/>
              <a:t>Gap tussen 12,5 jaar en 20 jaar </a:t>
            </a:r>
          </a:p>
          <a:p>
            <a:pPr lvl="1"/>
            <a:r>
              <a:rPr lang="nl-BE" dirty="0"/>
              <a:t>aard van de investeringen en intrestvoeten verantwoorden een leningstermijn van 20 jaar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17920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93D38-29FB-48FF-916C-5E50D2954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738" y="548680"/>
            <a:ext cx="7499350" cy="1143000"/>
          </a:xfrm>
        </p:spPr>
        <p:txBody>
          <a:bodyPr/>
          <a:lstStyle/>
          <a:p>
            <a:r>
              <a:rPr lang="nl-BE" sz="3200" dirty="0"/>
              <a:t>BBC 2020 – belangrijke wijzigingen m.b.t. beleidsrapporten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46CE0D-ADDB-407B-ABE7-EB3D77A9C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Procedure vaststelling beleidsrapporten</a:t>
            </a:r>
          </a:p>
          <a:p>
            <a:pPr lvl="1"/>
            <a:r>
              <a:rPr lang="nl-BE" dirty="0"/>
              <a:t>Zowel GR als RMW stellen hun deel vast</a:t>
            </a:r>
          </a:p>
          <a:p>
            <a:pPr lvl="1"/>
            <a:r>
              <a:rPr lang="nl-BE" dirty="0"/>
              <a:t>Concreet: </a:t>
            </a:r>
          </a:p>
          <a:p>
            <a:pPr lvl="2"/>
            <a:r>
              <a:rPr lang="nl-BE" dirty="0"/>
              <a:t>RMW stelt eerst aandeel OCMW vast;</a:t>
            </a:r>
          </a:p>
          <a:p>
            <a:pPr lvl="2"/>
            <a:r>
              <a:rPr lang="nl-BE" dirty="0"/>
              <a:t>GR stelt aandeel gemeente vast en keurt vervolgens het geheel goed ( staat in één beslissing met 2 artikels).</a:t>
            </a:r>
          </a:p>
        </p:txBody>
      </p:sp>
    </p:spTree>
    <p:extLst>
      <p:ext uri="{BB962C8B-B14F-4D97-AF65-F5344CB8AC3E}">
        <p14:creationId xmlns:p14="http://schemas.microsoft.com/office/powerpoint/2010/main" val="3400302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FD08C-F80D-412D-A17D-151B7B43D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AGB 2020-2025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E75D74-B179-4DC0-9C04-CA1449E9A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BE" altLang="nl-BE" dirty="0"/>
              <a:t>Sportexploitatie</a:t>
            </a:r>
          </a:p>
          <a:p>
            <a:pPr>
              <a:defRPr/>
            </a:pPr>
            <a:r>
              <a:rPr lang="nl-BE" altLang="nl-BE" dirty="0"/>
              <a:t>Ontvangsten = € 467.920,00</a:t>
            </a:r>
            <a:endParaRPr lang="nl-BE" altLang="nl-BE" b="1" dirty="0"/>
          </a:p>
          <a:p>
            <a:pPr lvl="1">
              <a:defRPr/>
            </a:pPr>
            <a:r>
              <a:rPr lang="nl-BE" altLang="nl-BE" dirty="0"/>
              <a:t>prijssubsidies = € 234.000,00</a:t>
            </a:r>
          </a:p>
          <a:p>
            <a:pPr lvl="1">
              <a:defRPr/>
            </a:pPr>
            <a:r>
              <a:rPr lang="nl-BE" altLang="nl-BE" dirty="0"/>
              <a:t>inschrijvingsgelden = € 210.440,00</a:t>
            </a:r>
          </a:p>
          <a:p>
            <a:pPr lvl="1">
              <a:defRPr/>
            </a:pPr>
            <a:r>
              <a:rPr lang="nl-BE" altLang="nl-BE" dirty="0"/>
              <a:t>concessies = € 16.500,00</a:t>
            </a:r>
          </a:p>
          <a:p>
            <a:pPr lvl="1">
              <a:defRPr/>
            </a:pPr>
            <a:r>
              <a:rPr lang="nl-BE" altLang="nl-BE" dirty="0"/>
              <a:t>andere </a:t>
            </a:r>
            <a:r>
              <a:rPr lang="nl-BE" altLang="nl-BE"/>
              <a:t>= € 6.980,00 </a:t>
            </a:r>
            <a:endParaRPr lang="nl-BE" altLang="nl-BE" dirty="0"/>
          </a:p>
          <a:p>
            <a:pPr>
              <a:defRPr/>
            </a:pPr>
            <a:r>
              <a:rPr lang="nl-BE" altLang="nl-BE" dirty="0"/>
              <a:t>Uitgaven: € 438.356,00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22561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19B947-567D-4BD5-B850-803BF5B79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AGB – uitgaven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2B111C95-B589-40D6-B2D1-E528D75A01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282505"/>
              </p:ext>
            </p:extLst>
          </p:nvPr>
        </p:nvGraphicFramePr>
        <p:xfrm>
          <a:off x="251520" y="1268760"/>
          <a:ext cx="7344815" cy="4769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6771">
                  <a:extLst>
                    <a:ext uri="{9D8B030D-6E8A-4147-A177-3AD203B41FA5}">
                      <a16:colId xmlns:a16="http://schemas.microsoft.com/office/drawing/2014/main" val="3142129003"/>
                    </a:ext>
                  </a:extLst>
                </a:gridCol>
                <a:gridCol w="1154511">
                  <a:extLst>
                    <a:ext uri="{9D8B030D-6E8A-4147-A177-3AD203B41FA5}">
                      <a16:colId xmlns:a16="http://schemas.microsoft.com/office/drawing/2014/main" val="1184652819"/>
                    </a:ext>
                  </a:extLst>
                </a:gridCol>
                <a:gridCol w="1154511">
                  <a:extLst>
                    <a:ext uri="{9D8B030D-6E8A-4147-A177-3AD203B41FA5}">
                      <a16:colId xmlns:a16="http://schemas.microsoft.com/office/drawing/2014/main" val="1236824261"/>
                    </a:ext>
                  </a:extLst>
                </a:gridCol>
                <a:gridCol w="1154511">
                  <a:extLst>
                    <a:ext uri="{9D8B030D-6E8A-4147-A177-3AD203B41FA5}">
                      <a16:colId xmlns:a16="http://schemas.microsoft.com/office/drawing/2014/main" val="871500501"/>
                    </a:ext>
                  </a:extLst>
                </a:gridCol>
                <a:gridCol w="1154511">
                  <a:extLst>
                    <a:ext uri="{9D8B030D-6E8A-4147-A177-3AD203B41FA5}">
                      <a16:colId xmlns:a16="http://schemas.microsoft.com/office/drawing/2014/main" val="334293658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5902" marR="5902" marT="5902" marB="0" anchor="b"/>
                </a:tc>
                <a:extLst>
                  <a:ext uri="{0D108BD9-81ED-4DB2-BD59-A6C34878D82A}">
                    <a16:rowId xmlns:a16="http://schemas.microsoft.com/office/drawing/2014/main" val="263211066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elektriciteit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90 900,00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91 809,00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92 727,09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238938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andere technische prestaties </a:t>
                      </a: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70 700,00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71 407,00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72 121,07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1514136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>
                          <a:effectLst/>
                        </a:rPr>
                        <a:t>gas</a:t>
                      </a:r>
                      <a:endParaRPr lang="nl-BE" sz="15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75 750,00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76 507,50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77 272,57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673609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500" b="1" u="none" strike="noStrike" baseline="0" dirty="0">
                          <a:effectLst/>
                        </a:rPr>
                        <a:t>Onderhoud en herstellingen gebouwen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40 400,00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40 804,00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41 212,04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41 624,16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492885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500" b="1" u="none" strike="noStrike" baseline="0" dirty="0">
                        <a:effectLst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500" b="1" u="none" strike="noStrike" baseline="0" dirty="0">
                          <a:effectLst/>
                        </a:rPr>
                        <a:t>organisatie sportkampen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35 350,00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35 703,50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36 060,53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36 421,14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53179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water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35 350,00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35 703,50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36 060,53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36 421,14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906609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>
                          <a:effectLst/>
                        </a:rPr>
                        <a:t>Periodieke erfpachtvergoeding</a:t>
                      </a:r>
                      <a:endParaRPr lang="nl-BE" sz="15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270053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l" fontAlgn="b"/>
                      <a:r>
                        <a:rPr lang="nl-BE" sz="1500" b="1" u="none" strike="noStrike" baseline="0" dirty="0">
                          <a:effectLst/>
                        </a:rPr>
                        <a:t>klein gerief en gereedschap</a:t>
                      </a:r>
                      <a:endParaRPr lang="nl-BE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2" marR="5902" marT="59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7 070,00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7 140,70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7 212,11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7 284,23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3221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12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33AC57-8E8F-40E2-B7E1-E9311838E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803250"/>
            <a:ext cx="7499350" cy="796950"/>
          </a:xfrm>
        </p:spPr>
        <p:txBody>
          <a:bodyPr/>
          <a:lstStyle/>
          <a:p>
            <a:r>
              <a:rPr lang="nl-BE" sz="3200" dirty="0"/>
              <a:t>BBC 2020 – belangrijke wijzigingen m.b.t. beleidsrapporten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25A835-D09E-4FEB-9F7A-F9A306557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Enkel meerjarenplan</a:t>
            </a:r>
          </a:p>
          <a:p>
            <a:r>
              <a:rPr lang="nl-BE" dirty="0"/>
              <a:t>Gemeenschappelijke beleidsrapporten </a:t>
            </a:r>
          </a:p>
          <a:p>
            <a:pPr lvl="1"/>
            <a:r>
              <a:rPr lang="nl-BE" dirty="0"/>
              <a:t>Gedeelde beleidsdoelstellingen</a:t>
            </a:r>
          </a:p>
          <a:p>
            <a:pPr lvl="1"/>
            <a:r>
              <a:rPr lang="nl-BE" dirty="0"/>
              <a:t>Enkel op niveau van kredieten onderscheid</a:t>
            </a:r>
          </a:p>
          <a:p>
            <a:r>
              <a:rPr lang="nl-BE" dirty="0"/>
              <a:t>1 financieel evenwicht</a:t>
            </a:r>
          </a:p>
          <a:p>
            <a:pPr lvl="1"/>
            <a:r>
              <a:rPr lang="nl-BE" dirty="0"/>
              <a:t>Behoud van de norm, maar geconsolideerd</a:t>
            </a:r>
          </a:p>
          <a:p>
            <a:pPr lvl="1"/>
            <a:r>
              <a:rPr lang="nl-BE" dirty="0"/>
              <a:t>Aanvullende indicator</a:t>
            </a:r>
          </a:p>
          <a:p>
            <a:pPr lvl="1"/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8204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E4F13-639C-4056-B4CC-7C41A52E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Structuur strategische nota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F32191-95E7-4543-93E4-6B5EFB178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17639"/>
            <a:ext cx="7344816" cy="4603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BE" sz="4000" dirty="0"/>
              <a:t>Doelstellingen</a:t>
            </a:r>
          </a:p>
          <a:p>
            <a:pPr marL="0" indent="0" algn="ctr">
              <a:buNone/>
            </a:pPr>
            <a:r>
              <a:rPr lang="nl-BE" sz="4000" dirty="0"/>
              <a:t>↓</a:t>
            </a:r>
          </a:p>
          <a:p>
            <a:pPr marL="0" indent="0" algn="ctr">
              <a:buNone/>
            </a:pPr>
            <a:r>
              <a:rPr lang="nl-BE" sz="4000" dirty="0"/>
              <a:t>Actieplannen</a:t>
            </a:r>
          </a:p>
          <a:p>
            <a:pPr marL="0" indent="0" algn="ctr">
              <a:buNone/>
            </a:pPr>
            <a:r>
              <a:rPr lang="nl-BE" sz="4000" dirty="0"/>
              <a:t>↓</a:t>
            </a:r>
          </a:p>
          <a:p>
            <a:pPr marL="0" indent="0" algn="ctr">
              <a:buNone/>
            </a:pPr>
            <a:r>
              <a:rPr lang="nl-BE" sz="4000" dirty="0"/>
              <a:t>Acties </a:t>
            </a:r>
          </a:p>
          <a:p>
            <a:pPr marL="0" indent="0" algn="ctr">
              <a:buNone/>
            </a:pPr>
            <a:endParaRPr lang="nl-BE" sz="4000" dirty="0"/>
          </a:p>
          <a:p>
            <a:pPr marL="0" indent="0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15848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>
            <a:extLst>
              <a:ext uri="{FF2B5EF4-FFF2-40B4-BE49-F238E27FC236}">
                <a16:creationId xmlns:a16="http://schemas.microsoft.com/office/drawing/2014/main" id="{E748047E-A259-4249-ADA9-C171155A5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nl-BE" altLang="nl-BE" dirty="0"/>
            </a:br>
            <a:r>
              <a:rPr lang="nl-BE" altLang="nl-BE" dirty="0"/>
              <a:t>financiële nota – </a:t>
            </a:r>
            <a:br>
              <a:rPr lang="nl-BE" altLang="nl-BE" dirty="0"/>
            </a:br>
            <a:r>
              <a:rPr lang="nl-BE" altLang="nl-BE" dirty="0"/>
              <a:t>evenwichtsvereiste</a:t>
            </a:r>
          </a:p>
        </p:txBody>
      </p:sp>
      <p:sp>
        <p:nvSpPr>
          <p:cNvPr id="12291" name="Tijdelijke aanduiding voor inhoud 2">
            <a:extLst>
              <a:ext uri="{FF2B5EF4-FFF2-40B4-BE49-F238E27FC236}">
                <a16:creationId xmlns:a16="http://schemas.microsoft.com/office/drawing/2014/main" id="{1925851C-C29A-4ED2-BBFE-F1653C003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7499350" cy="4209331"/>
          </a:xfrm>
        </p:spPr>
        <p:txBody>
          <a:bodyPr/>
          <a:lstStyle/>
          <a:p>
            <a:pPr eaLnBrk="1" hangingPunct="1"/>
            <a:r>
              <a:rPr lang="nl-BE" altLang="nl-BE" dirty="0"/>
              <a:t>Tabel M2 </a:t>
            </a:r>
          </a:p>
          <a:p>
            <a:pPr lvl="1" eaLnBrk="1" hangingPunct="1"/>
            <a:r>
              <a:rPr lang="nl-BE" altLang="nl-BE" dirty="0"/>
              <a:t>Beschikbaar budgettair resultaat</a:t>
            </a:r>
          </a:p>
          <a:p>
            <a:pPr lvl="2" eaLnBrk="1" hangingPunct="1"/>
            <a:r>
              <a:rPr lang="nl-BE" altLang="nl-BE" dirty="0"/>
              <a:t>moet verplicht elk jaar positief zijn</a:t>
            </a:r>
          </a:p>
          <a:p>
            <a:pPr lvl="1" eaLnBrk="1" hangingPunct="1"/>
            <a:r>
              <a:rPr lang="nl-BE" altLang="nl-BE" dirty="0"/>
              <a:t>autofinancieringsmarge</a:t>
            </a:r>
          </a:p>
          <a:p>
            <a:pPr lvl="2" eaLnBrk="1" hangingPunct="1"/>
            <a:r>
              <a:rPr lang="nl-BE" altLang="nl-BE" dirty="0"/>
              <a:t>moet per eind 2025 positief zijn</a:t>
            </a:r>
          </a:p>
          <a:p>
            <a:pPr marL="914400" lvl="2" indent="0" eaLnBrk="1" hangingPunct="1">
              <a:buNone/>
            </a:pPr>
            <a:endParaRPr lang="nl-BE" alt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1CE4AA-7327-41D0-B25C-BEADEC6C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Samenvatting financiële nota</a:t>
            </a:r>
            <a:br>
              <a:rPr lang="nl-BE" dirty="0"/>
            </a:br>
            <a:r>
              <a:rPr lang="nl-BE" sz="2000" dirty="0"/>
              <a:t>p.7/76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D33D1F-D44E-4197-9EC1-D6B4AA8C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Exploitatiesaldo</a:t>
            </a:r>
          </a:p>
          <a:p>
            <a:r>
              <a:rPr lang="nl-BE" dirty="0"/>
              <a:t>Investeringssaldo</a:t>
            </a:r>
          </a:p>
          <a:p>
            <a:r>
              <a:rPr lang="nl-BE" dirty="0"/>
              <a:t>Financieringssaldo </a:t>
            </a:r>
          </a:p>
          <a:p>
            <a:r>
              <a:rPr lang="nl-BE" dirty="0"/>
              <a:t>Gecumuleerd budgettair resultaat vorig jaar = geconsolideerd voor OCMW en gemeente</a:t>
            </a:r>
          </a:p>
        </p:txBody>
      </p:sp>
    </p:spTree>
    <p:extLst>
      <p:ext uri="{BB962C8B-B14F-4D97-AF65-F5344CB8AC3E}">
        <p14:creationId xmlns:p14="http://schemas.microsoft.com/office/powerpoint/2010/main" val="310286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261DDD-0983-4322-A9EE-6FA4D390A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Aanpassing 3 / MJP 2020-2025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B9005B-E639-482C-85C3-703DFD30B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4 in 1 document</a:t>
            </a:r>
          </a:p>
          <a:p>
            <a:pPr lvl="1"/>
            <a:r>
              <a:rPr lang="nl-BE" dirty="0"/>
              <a:t>Aanpassing cijfers 2021 ( gemeente en OCMW)</a:t>
            </a:r>
          </a:p>
          <a:p>
            <a:pPr lvl="2"/>
            <a:r>
              <a:rPr lang="nl-BE" dirty="0"/>
              <a:t>Aanpassing die nu gebeurt </a:t>
            </a:r>
            <a:r>
              <a:rPr lang="nl-BE" dirty="0" err="1"/>
              <a:t>i.f.v</a:t>
            </a:r>
            <a:r>
              <a:rPr lang="nl-BE" dirty="0"/>
              <a:t>. gekende cijfers</a:t>
            </a:r>
          </a:p>
          <a:p>
            <a:pPr lvl="1"/>
            <a:r>
              <a:rPr lang="nl-BE" dirty="0"/>
              <a:t>Aanpassing cijfers 2022-2025 ( gemeente en OCMW)</a:t>
            </a:r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6868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63A410-79D4-4B69-8905-680417A50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AMJP 3/2020-2025 – cijfers 2021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058864-EB9A-4AE3-9932-112FCEF96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dirty="0"/>
              <a:t>Aanpassing van de ontvangsten en uitgaven</a:t>
            </a:r>
          </a:p>
          <a:p>
            <a:r>
              <a:rPr lang="nl-BE" dirty="0"/>
              <a:t>Exploitatiesaldo = 5,2 </a:t>
            </a:r>
            <a:r>
              <a:rPr lang="nl-BE" dirty="0" err="1"/>
              <a:t>mio</a:t>
            </a:r>
            <a:r>
              <a:rPr lang="nl-BE" dirty="0"/>
              <a:t> euro</a:t>
            </a:r>
          </a:p>
        </p:txBody>
      </p:sp>
    </p:spTree>
    <p:extLst>
      <p:ext uri="{BB962C8B-B14F-4D97-AF65-F5344CB8AC3E}">
        <p14:creationId xmlns:p14="http://schemas.microsoft.com/office/powerpoint/2010/main" val="26298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ADE866-73D0-434E-8810-9082B5D64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/>
              <a:t>samenvatting exploitatie – cijfers 2022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66B25C-3FD0-487A-BA06-56ED89BD6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Exploitatiesaldo </a:t>
            </a:r>
          </a:p>
          <a:p>
            <a:pPr lvl="1"/>
            <a:r>
              <a:rPr lang="nl-BE" dirty="0"/>
              <a:t>2022: € 2.949.281</a:t>
            </a:r>
          </a:p>
          <a:p>
            <a:pPr lvl="2"/>
            <a:r>
              <a:rPr lang="nl-BE" dirty="0"/>
              <a:t>ontvangsten = € 52.545.930,00</a:t>
            </a:r>
          </a:p>
          <a:p>
            <a:pPr lvl="2"/>
            <a:r>
              <a:rPr lang="nl-BE" dirty="0"/>
              <a:t>uitgaven = € 49.596.649</a:t>
            </a:r>
          </a:p>
          <a:p>
            <a:pPr lvl="1"/>
            <a:r>
              <a:rPr lang="nl-BE" dirty="0"/>
              <a:t>2025: € 3.883.416</a:t>
            </a:r>
          </a:p>
          <a:p>
            <a:pPr lvl="2"/>
            <a:r>
              <a:rPr lang="nl-BE" dirty="0"/>
              <a:t>ontvangsten = € 55.340.548</a:t>
            </a:r>
          </a:p>
          <a:p>
            <a:pPr lvl="2"/>
            <a:r>
              <a:rPr lang="nl-BE" dirty="0"/>
              <a:t>uitgaven = € 51.457.132</a:t>
            </a:r>
          </a:p>
          <a:p>
            <a:pPr lvl="1"/>
            <a:r>
              <a:rPr lang="nl-BE" dirty="0"/>
              <a:t>ontvangsten = 5,3 %</a:t>
            </a:r>
          </a:p>
          <a:p>
            <a:pPr lvl="1"/>
            <a:r>
              <a:rPr lang="nl-BE" dirty="0"/>
              <a:t>uitgaven = 3,75% 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7918974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4475</TotalTime>
  <Words>938</Words>
  <Application>Microsoft Office PowerPoint</Application>
  <PresentationFormat>Diavoorstelling (4:3)</PresentationFormat>
  <Paragraphs>371</Paragraphs>
  <Slides>27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3" baseType="lpstr">
      <vt:lpstr>Arial</vt:lpstr>
      <vt:lpstr>cal</vt:lpstr>
      <vt:lpstr>Calibri</vt:lpstr>
      <vt:lpstr>Century Gothic</vt:lpstr>
      <vt:lpstr>Times New Roman</vt:lpstr>
      <vt:lpstr>Thema1</vt:lpstr>
      <vt:lpstr>MEERJARENPLAN 2020-2025 aanpassing 3 – jaar 2022</vt:lpstr>
      <vt:lpstr>  meerjarenplan 2020-2025 </vt:lpstr>
      <vt:lpstr>BBC 2020 – belangrijke wijzigingen m.b.t. beleidsrapporten </vt:lpstr>
      <vt:lpstr>Structuur strategische nota</vt:lpstr>
      <vt:lpstr> financiële nota –  evenwichtsvereiste</vt:lpstr>
      <vt:lpstr>Samenvatting financiële nota p.7/76</vt:lpstr>
      <vt:lpstr>Aanpassing 3 / MJP 2020-2025</vt:lpstr>
      <vt:lpstr>AMJP 3/2020-2025 – cijfers 2021</vt:lpstr>
      <vt:lpstr>samenvatting exploitatie – cijfers 2022</vt:lpstr>
      <vt:lpstr>Samenvatting exploitatie - uitgaven</vt:lpstr>
      <vt:lpstr>exploitatie - uitgaven</vt:lpstr>
      <vt:lpstr> exploitatie -uitgaven</vt:lpstr>
      <vt:lpstr>exploitatie - uitgaven</vt:lpstr>
      <vt:lpstr>exploitatie uitgaven</vt:lpstr>
      <vt:lpstr>exploitatie ontvangsten</vt:lpstr>
      <vt:lpstr>exploitatie ontvangsten</vt:lpstr>
      <vt:lpstr>exploitatie ontvangsten</vt:lpstr>
      <vt:lpstr>Fiscale ontvangsten – aanvullende belastingen </vt:lpstr>
      <vt:lpstr>Fiscale ontvangsten – eigen gemeentebelastingen</vt:lpstr>
      <vt:lpstr>investeringssaldo</vt:lpstr>
      <vt:lpstr>financieringssaldo</vt:lpstr>
      <vt:lpstr>evenwichtsresultaten</vt:lpstr>
      <vt:lpstr>evenwichtsresultaten</vt:lpstr>
      <vt:lpstr>evenwichtsresultaten</vt:lpstr>
      <vt:lpstr>BBC 2020 – belangrijke wijzigingen m.b.t. beleidsrapporten </vt:lpstr>
      <vt:lpstr>AGB 2020-2025</vt:lpstr>
      <vt:lpstr>AGB – uitgaven</vt:lpstr>
    </vt:vector>
  </TitlesOfParts>
  <Company>Gemeentebestuur Sint-Pieters-Leeuw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huisstijl</dc:title>
  <dc:creator>Elke HEMELINGS</dc:creator>
  <cp:lastModifiedBy>Lieve De Weerdt</cp:lastModifiedBy>
  <cp:revision>434</cp:revision>
  <cp:lastPrinted>2021-12-08T13:31:45Z</cp:lastPrinted>
  <dcterms:created xsi:type="dcterms:W3CDTF">2004-09-09T13:55:56Z</dcterms:created>
  <dcterms:modified xsi:type="dcterms:W3CDTF">2021-12-15T14:06:40Z</dcterms:modified>
</cp:coreProperties>
</file>