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9" r:id="rId3"/>
    <p:sldId id="427" r:id="rId4"/>
    <p:sldId id="407" r:id="rId5"/>
    <p:sldId id="426" r:id="rId6"/>
    <p:sldId id="408" r:id="rId7"/>
    <p:sldId id="417" r:id="rId8"/>
    <p:sldId id="404" r:id="rId9"/>
    <p:sldId id="395" r:id="rId10"/>
    <p:sldId id="402" r:id="rId11"/>
    <p:sldId id="392" r:id="rId12"/>
    <p:sldId id="401" r:id="rId13"/>
    <p:sldId id="430" r:id="rId14"/>
    <p:sldId id="419" r:id="rId15"/>
    <p:sldId id="423" r:id="rId16"/>
    <p:sldId id="399" r:id="rId17"/>
    <p:sldId id="416" r:id="rId18"/>
    <p:sldId id="432" r:id="rId19"/>
    <p:sldId id="431" r:id="rId20"/>
  </p:sldIdLst>
  <p:sldSz cx="9144000" cy="6858000" type="screen4x3"/>
  <p:notesSz cx="6735763" cy="9866313"/>
  <p:defaultTextStyle>
    <a:defPPr>
      <a:defRPr lang="nl-NL"/>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a:srgbClr val="D2ECB6"/>
    <a:srgbClr val="A7011D"/>
    <a:srgbClr val="3366FF"/>
    <a:srgbClr val="01649F"/>
    <a:srgbClr val="041353"/>
    <a:srgbClr val="0367A1"/>
    <a:srgbClr val="0981B4"/>
    <a:srgbClr val="0B1C72"/>
    <a:srgbClr val="0066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82898" autoAdjust="0"/>
  </p:normalViewPr>
  <p:slideViewPr>
    <p:cSldViewPr>
      <p:cViewPr varScale="1">
        <p:scale>
          <a:sx n="71" d="100"/>
          <a:sy n="71" d="100"/>
        </p:scale>
        <p:origin x="1982" y="48"/>
      </p:cViewPr>
      <p:guideLst>
        <p:guide orient="horz" pos="2160"/>
        <p:guide pos="2880"/>
      </p:guideLst>
    </p:cSldViewPr>
  </p:slideViewPr>
  <p:outlineViewPr>
    <p:cViewPr>
      <p:scale>
        <a:sx n="33" d="100"/>
        <a:sy n="33" d="100"/>
      </p:scale>
      <p:origin x="0" y="-68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2966" y="-4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2" name="Rectangle 6"/>
          <p:cNvSpPr>
            <a:spLocks noChangeArrowheads="1"/>
          </p:cNvSpPr>
          <p:nvPr/>
        </p:nvSpPr>
        <p:spPr bwMode="auto">
          <a:xfrm>
            <a:off x="527927" y="9308467"/>
            <a:ext cx="1134411" cy="247406"/>
          </a:xfrm>
          <a:prstGeom prst="rect">
            <a:avLst/>
          </a:prstGeom>
          <a:noFill/>
          <a:ln w="9525">
            <a:noFill/>
            <a:miter lim="800000"/>
            <a:headEnd/>
            <a:tailEnd/>
          </a:ln>
          <a:effectLst/>
        </p:spPr>
        <p:txBody>
          <a:bodyPr lIns="0" tIns="0" rIns="0" bIns="0"/>
          <a:lstStyle/>
          <a:p>
            <a:pPr defTabSz="913890"/>
            <a:r>
              <a:rPr lang="nl-NL" sz="1000" dirty="0"/>
              <a:t>8 november 2019</a:t>
            </a:r>
          </a:p>
        </p:txBody>
      </p:sp>
      <p:sp>
        <p:nvSpPr>
          <p:cNvPr id="4103" name="Rectangle 7"/>
          <p:cNvSpPr>
            <a:spLocks noGrp="1" noChangeArrowheads="1"/>
          </p:cNvSpPr>
          <p:nvPr>
            <p:ph type="ftr" sz="quarter" idx="2"/>
          </p:nvPr>
        </p:nvSpPr>
        <p:spPr bwMode="auto">
          <a:xfrm>
            <a:off x="1667052" y="9308467"/>
            <a:ext cx="3442513" cy="24740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defTabSz="913890">
              <a:defRPr sz="1000"/>
            </a:lvl1pPr>
          </a:lstStyle>
          <a:p>
            <a:r>
              <a:rPr lang="nl-NL" dirty="0"/>
              <a:t>Publiek Toegankelijke Inrichtingen</a:t>
            </a:r>
          </a:p>
        </p:txBody>
      </p:sp>
      <p:sp>
        <p:nvSpPr>
          <p:cNvPr id="4104" name="Rectangle 8"/>
          <p:cNvSpPr>
            <a:spLocks noGrp="1" noChangeArrowheads="1"/>
          </p:cNvSpPr>
          <p:nvPr>
            <p:ph type="sldNum" sz="quarter" idx="3"/>
          </p:nvPr>
        </p:nvSpPr>
        <p:spPr bwMode="auto">
          <a:xfrm>
            <a:off x="5114279" y="9308467"/>
            <a:ext cx="1134411" cy="24740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defTabSz="913890">
              <a:defRPr sz="1000"/>
            </a:lvl1pPr>
          </a:lstStyle>
          <a:p>
            <a:fld id="{18EE7CBA-6FBE-4DE4-AEDE-BCA894655C7A}" type="slidenum">
              <a:rPr lang="nl-NL"/>
              <a:pPr/>
              <a:t>‹nr.›</a:t>
            </a:fld>
            <a:endParaRPr lang="nl-NL"/>
          </a:p>
        </p:txBody>
      </p:sp>
      <p:sp>
        <p:nvSpPr>
          <p:cNvPr id="4105" name="Line 9"/>
          <p:cNvSpPr>
            <a:spLocks noChangeShapeType="1"/>
          </p:cNvSpPr>
          <p:nvPr/>
        </p:nvSpPr>
        <p:spPr bwMode="auto">
          <a:xfrm>
            <a:off x="535782" y="9254888"/>
            <a:ext cx="5719192" cy="0"/>
          </a:xfrm>
          <a:prstGeom prst="line">
            <a:avLst/>
          </a:prstGeom>
          <a:noFill/>
          <a:ln w="9525">
            <a:solidFill>
              <a:schemeClr val="tx1"/>
            </a:solidFill>
            <a:round/>
            <a:headEnd/>
            <a:tailEnd/>
          </a:ln>
          <a:effectLst/>
        </p:spPr>
        <p:txBody>
          <a:bodyPr lIns="0" tIns="0" rIns="0" bIns="0">
            <a:spAutoFit/>
          </a:bodyPr>
          <a:lstStyle/>
          <a:p>
            <a:pPr algn="ctr">
              <a:defRPr/>
            </a:pPr>
            <a:endParaRPr lang="fr-BE">
              <a:cs typeface="+mn-cs"/>
            </a:endParaRPr>
          </a:p>
        </p:txBody>
      </p:sp>
    </p:spTree>
    <p:extLst>
      <p:ext uri="{BB962C8B-B14F-4D97-AF65-F5344CB8AC3E}">
        <p14:creationId xmlns:p14="http://schemas.microsoft.com/office/powerpoint/2010/main" val="9970937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1028"/>
          <p:cNvSpPr>
            <a:spLocks noGrp="1" noRot="1" noChangeAspect="1" noChangeArrowheads="1" noTextEdit="1"/>
          </p:cNvSpPr>
          <p:nvPr>
            <p:ph type="sldImg" idx="2"/>
          </p:nvPr>
        </p:nvSpPr>
        <p:spPr bwMode="auto">
          <a:xfrm>
            <a:off x="922338" y="760413"/>
            <a:ext cx="4876800" cy="3657600"/>
          </a:xfrm>
          <a:prstGeom prst="rect">
            <a:avLst/>
          </a:prstGeom>
          <a:noFill/>
          <a:ln w="9525">
            <a:solidFill>
              <a:srgbClr val="000000"/>
            </a:solidFill>
            <a:miter lim="800000"/>
            <a:headEnd/>
            <a:tailEnd/>
          </a:ln>
        </p:spPr>
      </p:sp>
      <p:sp>
        <p:nvSpPr>
          <p:cNvPr id="5125" name="Rectangle 1029"/>
          <p:cNvSpPr>
            <a:spLocks noGrp="1" noChangeArrowheads="1"/>
          </p:cNvSpPr>
          <p:nvPr>
            <p:ph type="body" sz="quarter" idx="3"/>
          </p:nvPr>
        </p:nvSpPr>
        <p:spPr bwMode="auto">
          <a:xfrm>
            <a:off x="916015" y="4724359"/>
            <a:ext cx="4889594" cy="4418645"/>
          </a:xfrm>
          <a:prstGeom prst="rect">
            <a:avLst/>
          </a:prstGeom>
          <a:noFill/>
          <a:ln w="9525">
            <a:noFill/>
            <a:miter lim="800000"/>
            <a:headEnd/>
            <a:tailEnd/>
          </a:ln>
        </p:spPr>
        <p:txBody>
          <a:bodyPr vert="horz" wrap="square" lIns="91463" tIns="45732" rIns="91463" bIns="45732"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5128" name="Rectangle 1032"/>
          <p:cNvSpPr>
            <a:spLocks noChangeArrowheads="1"/>
          </p:cNvSpPr>
          <p:nvPr/>
        </p:nvSpPr>
        <p:spPr bwMode="auto">
          <a:xfrm>
            <a:off x="906588" y="9449347"/>
            <a:ext cx="3223294" cy="160107"/>
          </a:xfrm>
          <a:prstGeom prst="rect">
            <a:avLst/>
          </a:prstGeom>
          <a:noFill/>
          <a:ln w="9525">
            <a:noFill/>
            <a:miter lim="800000"/>
            <a:headEnd/>
            <a:tailEnd/>
          </a:ln>
          <a:effectLst/>
        </p:spPr>
        <p:txBody>
          <a:bodyPr lIns="0" tIns="0" rIns="0" bIns="0"/>
          <a:lstStyle/>
          <a:p>
            <a:pPr defTabSz="913890"/>
            <a:r>
              <a:rPr lang="nl-NL" sz="1000" dirty="0"/>
              <a:t>Toelichtingsmoment preventionisten dd. 08/11/2019 </a:t>
            </a:r>
          </a:p>
        </p:txBody>
      </p:sp>
      <p:sp>
        <p:nvSpPr>
          <p:cNvPr id="5130" name="Rectangle 1034"/>
          <p:cNvSpPr>
            <a:spLocks noChangeArrowheads="1"/>
          </p:cNvSpPr>
          <p:nvPr/>
        </p:nvSpPr>
        <p:spPr bwMode="auto">
          <a:xfrm>
            <a:off x="4746616" y="9431383"/>
            <a:ext cx="1134411" cy="245831"/>
          </a:xfrm>
          <a:prstGeom prst="rect">
            <a:avLst/>
          </a:prstGeom>
          <a:noFill/>
          <a:ln w="9525">
            <a:noFill/>
            <a:miter lim="800000"/>
            <a:headEnd/>
            <a:tailEnd/>
          </a:ln>
          <a:effectLst/>
        </p:spPr>
        <p:txBody>
          <a:bodyPr lIns="0" tIns="0" rIns="0" bIns="0"/>
          <a:lstStyle/>
          <a:p>
            <a:pPr algn="r" defTabSz="913890"/>
            <a:fld id="{AD6FDE9B-0CFD-4D05-A5E0-5434A7A8936B}" type="slidenum">
              <a:rPr lang="nl-NL" sz="1000"/>
              <a:pPr algn="r" defTabSz="913890"/>
              <a:t>‹nr.›</a:t>
            </a:fld>
            <a:endParaRPr lang="nl-NL" sz="1000" dirty="0"/>
          </a:p>
        </p:txBody>
      </p:sp>
      <p:sp>
        <p:nvSpPr>
          <p:cNvPr id="5131" name="Line 1035"/>
          <p:cNvSpPr>
            <a:spLocks noChangeShapeType="1"/>
          </p:cNvSpPr>
          <p:nvPr/>
        </p:nvSpPr>
        <p:spPr bwMode="auto">
          <a:xfrm>
            <a:off x="903446" y="9376228"/>
            <a:ext cx="4982295" cy="0"/>
          </a:xfrm>
          <a:prstGeom prst="line">
            <a:avLst/>
          </a:prstGeom>
          <a:noFill/>
          <a:ln w="9525">
            <a:solidFill>
              <a:schemeClr val="tx1"/>
            </a:solidFill>
            <a:round/>
            <a:headEnd/>
            <a:tailEnd/>
          </a:ln>
          <a:effectLst/>
        </p:spPr>
        <p:txBody>
          <a:bodyPr lIns="0" tIns="0" rIns="0" bIns="0">
            <a:spAutoFit/>
          </a:bodyPr>
          <a:lstStyle/>
          <a:p>
            <a:pPr algn="ctr">
              <a:defRPr/>
            </a:pPr>
            <a:endParaRPr lang="fr-BE" dirty="0">
              <a:cs typeface="+mn-cs"/>
            </a:endParaRPr>
          </a:p>
        </p:txBody>
      </p:sp>
    </p:spTree>
    <p:extLst>
      <p:ext uri="{BB962C8B-B14F-4D97-AF65-F5344CB8AC3E}">
        <p14:creationId xmlns:p14="http://schemas.microsoft.com/office/powerpoint/2010/main" val="9740019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Calibri" panose="020F0502020204030204" pitchFamily="34" charset="0"/>
              <a:buNone/>
            </a:pPr>
            <a:endParaRPr lang="nl-BE"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1546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Denk aan gericht controlebeleid uit het juridisch advies</a:t>
            </a:r>
          </a:p>
        </p:txBody>
      </p:sp>
    </p:spTree>
    <p:extLst>
      <p:ext uri="{BB962C8B-B14F-4D97-AF65-F5344CB8AC3E}">
        <p14:creationId xmlns:p14="http://schemas.microsoft.com/office/powerpoint/2010/main" val="4021474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921819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Juridisch: een algemeen art. </a:t>
            </a:r>
            <a:r>
              <a:rPr lang="nl-NL" sz="1100" dirty="0" err="1"/>
              <a:t>mbt</a:t>
            </a:r>
            <a:r>
              <a:rPr lang="nl-NL" sz="1100" dirty="0"/>
              <a:t> GAS-</a:t>
            </a:r>
            <a:r>
              <a:rPr lang="nl-NL" sz="1100" dirty="0" err="1"/>
              <a:t>santie</a:t>
            </a:r>
            <a:r>
              <a:rPr lang="nl-NL" sz="1100" dirty="0"/>
              <a:t> in het zonaal reglement is aanwezen omdat een gas-sanctie sneller de mogelijkheid biedt om tegen hardleerse overtreders op te treden dan art. 134 en 135 </a:t>
            </a:r>
            <a:r>
              <a:rPr lang="nl-NL" sz="1100" dirty="0" err="1"/>
              <a:t>vd</a:t>
            </a:r>
            <a:r>
              <a:rPr lang="nl-NL" sz="1100" dirty="0"/>
              <a:t> Nieuwe Gemeentewet (enkel bij openbare veiligheid);</a:t>
            </a:r>
          </a:p>
          <a:p>
            <a:r>
              <a:rPr lang="nl-NL" sz="1100" dirty="0"/>
              <a:t>Meer mogelijkheden </a:t>
            </a:r>
            <a:r>
              <a:rPr lang="nl-NL" sz="1100" dirty="0" err="1"/>
              <a:t>ih</a:t>
            </a:r>
            <a:r>
              <a:rPr lang="nl-NL" sz="1100" dirty="0"/>
              <a:t> GAS</a:t>
            </a:r>
          </a:p>
        </p:txBody>
      </p:sp>
    </p:spTree>
    <p:extLst>
      <p:ext uri="{BB962C8B-B14F-4D97-AF65-F5344CB8AC3E}">
        <p14:creationId xmlns:p14="http://schemas.microsoft.com/office/powerpoint/2010/main" val="93214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Streefdoel: ALLE gemeenteraden bekrachtigen de zonale politieverordening én intrekking van alle huidige gemeentelijke verordeningen</a:t>
            </a:r>
          </a:p>
        </p:txBody>
      </p:sp>
      <p:sp>
        <p:nvSpPr>
          <p:cNvPr id="2" name="Tijdelijke aanduiding voor voettekst 1">
            <a:extLst>
              <a:ext uri="{FF2B5EF4-FFF2-40B4-BE49-F238E27FC236}">
                <a16:creationId xmlns:a16="http://schemas.microsoft.com/office/drawing/2014/main" id="{50E48004-6464-44E1-B385-291A31C0B011}"/>
              </a:ext>
            </a:extLst>
          </p:cNvPr>
          <p:cNvSpPr>
            <a:spLocks noGrp="1"/>
          </p:cNvSpPr>
          <p:nvPr>
            <p:ph type="ftr" sz="quarter" idx="4"/>
          </p:nvPr>
        </p:nvSpPr>
        <p:spPr/>
        <p:txBody>
          <a:bodyPr/>
          <a:lstStyle/>
          <a:p>
            <a:r>
              <a:rPr lang="nl-BE"/>
              <a:t>werkoverleg gemeenten: publiek toegankelijke inrichtingen</a:t>
            </a:r>
          </a:p>
        </p:txBody>
      </p:sp>
    </p:spTree>
    <p:extLst>
      <p:ext uri="{BB962C8B-B14F-4D97-AF65-F5344CB8AC3E}">
        <p14:creationId xmlns:p14="http://schemas.microsoft.com/office/powerpoint/2010/main" val="4151600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Ruim toepassingsgebied: om alles te omvatten</a:t>
            </a:r>
          </a:p>
          <a:p>
            <a:r>
              <a:rPr lang="nl-NL" sz="1100" dirty="0"/>
              <a:t>Duidelijk omschreven procedures: hoe aanvragen, </a:t>
            </a:r>
          </a:p>
          <a:p>
            <a:r>
              <a:rPr lang="nl-NL" sz="1100" dirty="0"/>
              <a:t>Duidelijke definities: wat is een nieuwe inrichting?</a:t>
            </a:r>
          </a:p>
          <a:p>
            <a:r>
              <a:rPr lang="nl-NL" sz="1100" dirty="0"/>
              <a:t>Afwijkingen mogelijk</a:t>
            </a:r>
          </a:p>
          <a:p>
            <a:r>
              <a:rPr lang="nl-NL" sz="1100" dirty="0"/>
              <a:t>Gediversifieerd volgens aantal personen</a:t>
            </a:r>
          </a:p>
          <a:p>
            <a:endParaRPr lang="nl-NL" sz="1100" dirty="0"/>
          </a:p>
        </p:txBody>
      </p:sp>
    </p:spTree>
    <p:extLst>
      <p:ext uri="{BB962C8B-B14F-4D97-AF65-F5344CB8AC3E}">
        <p14:creationId xmlns:p14="http://schemas.microsoft.com/office/powerpoint/2010/main" val="2164583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pPr marL="0" indent="0">
              <a:buFont typeface="Arial" panose="020B0604020202020204" pitchFamily="34" charset="0"/>
              <a:buNone/>
            </a:pPr>
            <a:endParaRPr lang="nl-BE" sz="1100" kern="0" dirty="0">
              <a:latin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nl-BE" sz="1100" kern="0" dirty="0">
                <a:latin typeface="Calibri" panose="020F0502020204030204" pitchFamily="34" charset="0"/>
              </a:rPr>
              <a:t>ORGANISTOR DOET </a:t>
            </a:r>
            <a:r>
              <a:rPr lang="nl-BE" sz="1100" b="1" kern="0" dirty="0">
                <a:latin typeface="Calibri" panose="020F0502020204030204" pitchFamily="34" charset="0"/>
              </a:rPr>
              <a:t>AANVRAAG</a:t>
            </a:r>
            <a:r>
              <a:rPr lang="nl-BE" sz="1100" kern="0" dirty="0">
                <a:latin typeface="Calibri" panose="020F0502020204030204" pitchFamily="34" charset="0"/>
              </a:rPr>
              <a:t> BIJ DE GEMEENTE (niet bij de brandweer)</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nl-BE" sz="1100" kern="0" dirty="0">
              <a:latin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nl-BE" sz="1100" kern="0" dirty="0">
                <a:latin typeface="Calibri" panose="020F0502020204030204" pitchFamily="34" charset="0"/>
              </a:rPr>
              <a:t>Afhankelijk van de nog te bepalen drempels zal er een standaardadvies volgen of een advies op maat of een controle ter plaatse. Voor grote evenementen zal er een veiligheidsoverleg noodzakelijk zijn.</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nl-BE" sz="1100" kern="0" dirty="0">
              <a:latin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nl-BE" sz="1100" kern="0" dirty="0">
                <a:latin typeface="Calibri" panose="020F0502020204030204" pitchFamily="34" charset="0"/>
              </a:rPr>
              <a:t>Voor een evenement in een goedgekeurde publiek toegankelijke inrichting moet er geen aanvraag ingediend worden. De maximum capaciteit van deze PTI mag echter niet overschreden worden.</a:t>
            </a:r>
          </a:p>
          <a:p>
            <a:pPr marL="0" indent="0">
              <a:buFont typeface="Arial" panose="020B0604020202020204" pitchFamily="34" charset="0"/>
              <a:buNone/>
            </a:pPr>
            <a:endParaRPr lang="nl-BE" sz="1100" dirty="0"/>
          </a:p>
        </p:txBody>
      </p:sp>
    </p:spTree>
    <p:extLst>
      <p:ext uri="{BB962C8B-B14F-4D97-AF65-F5344CB8AC3E}">
        <p14:creationId xmlns:p14="http://schemas.microsoft.com/office/powerpoint/2010/main" val="316313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2644128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a:p>
            <a:r>
              <a:rPr lang="nl-NL" sz="1100" dirty="0"/>
              <a:t>Streefdatum 1 juli 2020</a:t>
            </a:r>
          </a:p>
        </p:txBody>
      </p:sp>
    </p:spTree>
    <p:extLst>
      <p:ext uri="{BB962C8B-B14F-4D97-AF65-F5344CB8AC3E}">
        <p14:creationId xmlns:p14="http://schemas.microsoft.com/office/powerpoint/2010/main" val="3834416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sz="1100" dirty="0"/>
          </a:p>
        </p:txBody>
      </p:sp>
    </p:spTree>
    <p:extLst>
      <p:ext uri="{BB962C8B-B14F-4D97-AF65-F5344CB8AC3E}">
        <p14:creationId xmlns:p14="http://schemas.microsoft.com/office/powerpoint/2010/main" val="1559329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eaLnBrk="1" hangingPunct="1"/>
            <a:endParaRPr lang="en-US" sz="1100" dirty="0"/>
          </a:p>
        </p:txBody>
      </p:sp>
    </p:spTree>
    <p:extLst>
      <p:ext uri="{BB962C8B-B14F-4D97-AF65-F5344CB8AC3E}">
        <p14:creationId xmlns:p14="http://schemas.microsoft.com/office/powerpoint/2010/main" val="518869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1938780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3084597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3772321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Streefdoel: ALLE gemeenteraden bekrachtigen de zonale politieverordening én intrekking van alle huidige gemeentelijke verordeningen</a:t>
            </a:r>
          </a:p>
        </p:txBody>
      </p:sp>
      <p:sp>
        <p:nvSpPr>
          <p:cNvPr id="2" name="Tijdelijke aanduiding voor voettekst 1">
            <a:extLst>
              <a:ext uri="{FF2B5EF4-FFF2-40B4-BE49-F238E27FC236}">
                <a16:creationId xmlns:a16="http://schemas.microsoft.com/office/drawing/2014/main" id="{50E48004-6464-44E1-B385-291A31C0B011}"/>
              </a:ext>
            </a:extLst>
          </p:cNvPr>
          <p:cNvSpPr>
            <a:spLocks noGrp="1"/>
          </p:cNvSpPr>
          <p:nvPr>
            <p:ph type="ftr" sz="quarter" idx="4"/>
          </p:nvPr>
        </p:nvSpPr>
        <p:spPr/>
        <p:txBody>
          <a:bodyPr/>
          <a:lstStyle/>
          <a:p>
            <a:r>
              <a:rPr lang="nl-BE"/>
              <a:t>werkoverleg gemeenten: publiek toegankelijke inrichtingen</a:t>
            </a:r>
          </a:p>
        </p:txBody>
      </p:sp>
    </p:spTree>
    <p:extLst>
      <p:ext uri="{BB962C8B-B14F-4D97-AF65-F5344CB8AC3E}">
        <p14:creationId xmlns:p14="http://schemas.microsoft.com/office/powerpoint/2010/main" val="2504797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Doelstellingen: in inleiding meegegeven</a:t>
            </a:r>
          </a:p>
          <a:p>
            <a:endParaRPr lang="nl-NL" sz="1100" dirty="0"/>
          </a:p>
          <a:p>
            <a:r>
              <a:rPr lang="nl-NL" sz="1100" dirty="0"/>
              <a:t>Kijken bij HVZ Rivierenland- 19 gemeenten – unaniem goedgekeurd</a:t>
            </a:r>
          </a:p>
          <a:p>
            <a:r>
              <a:rPr lang="nl-NL" sz="1100" dirty="0"/>
              <a:t>- Overleg met FOD BiZa, juristen, germanisten, werkgroepen</a:t>
            </a:r>
          </a:p>
        </p:txBody>
      </p:sp>
    </p:spTree>
    <p:extLst>
      <p:ext uri="{BB962C8B-B14F-4D97-AF65-F5344CB8AC3E}">
        <p14:creationId xmlns:p14="http://schemas.microsoft.com/office/powerpoint/2010/main" val="2185506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Ruim toepassingsgebied: om alles te omvatten</a:t>
            </a:r>
          </a:p>
          <a:p>
            <a:r>
              <a:rPr lang="nl-NL" sz="1100" dirty="0"/>
              <a:t>Duidelijk omschreven procedures: hoe aanvragen, </a:t>
            </a:r>
          </a:p>
          <a:p>
            <a:r>
              <a:rPr lang="nl-NL" sz="1100" dirty="0"/>
              <a:t>Duidelijke definities: wat is een nieuwe inrichting?</a:t>
            </a:r>
          </a:p>
          <a:p>
            <a:r>
              <a:rPr lang="nl-NL" sz="1100" dirty="0"/>
              <a:t>Afwijkingen mogelijk</a:t>
            </a:r>
          </a:p>
          <a:p>
            <a:r>
              <a:rPr lang="nl-NL" sz="1100" dirty="0"/>
              <a:t>Gediversifieerd volgens aantal personen</a:t>
            </a:r>
          </a:p>
          <a:p>
            <a:endParaRPr lang="nl-NL" sz="1100" dirty="0"/>
          </a:p>
        </p:txBody>
      </p:sp>
    </p:spTree>
    <p:extLst>
      <p:ext uri="{BB962C8B-B14F-4D97-AF65-F5344CB8AC3E}">
        <p14:creationId xmlns:p14="http://schemas.microsoft.com/office/powerpoint/2010/main" val="1198647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r>
              <a:rPr lang="nl-NL" sz="1100" dirty="0"/>
              <a:t>-Ééngemaakt reglement: HVZ geeft aan dat versnipperde én verouderende regelgeving </a:t>
            </a:r>
            <a:r>
              <a:rPr lang="nl-NL" sz="1100" dirty="0" err="1"/>
              <a:t>mbt</a:t>
            </a:r>
            <a:r>
              <a:rPr lang="nl-NL" sz="1100" dirty="0"/>
              <a:t> brandpreventie in de praktijk onwerkbaar is; het is aan de burgemeesters om op beleidsniveau in te grijpen ten einde hun strafrechtelijke verantwoordelijk te vermijden.</a:t>
            </a:r>
          </a:p>
          <a:p>
            <a:r>
              <a:rPr lang="nl-NL" sz="1100" dirty="0"/>
              <a:t>-Ruim toepassingsgebied + incl. bestaande inrichtingen zodat er geen categorieën van inrichtingen van tussen vallen</a:t>
            </a:r>
          </a:p>
          <a:p>
            <a:pPr marL="171450" indent="-171450">
              <a:buFontTx/>
              <a:buChar char="-"/>
            </a:pPr>
            <a:r>
              <a:rPr lang="nl-NL" sz="1100" dirty="0"/>
              <a:t>controle: bij nieuwe inrichtingen gebeurt de aanvraag via de burgemeester/zijn diensten – brandweer controleert – stelt attest voor</a:t>
            </a:r>
          </a:p>
          <a:p>
            <a:pPr marL="171450" indent="-171450">
              <a:buFontTx/>
              <a:buChar char="-"/>
            </a:pPr>
            <a:endParaRPr lang="nl-NL" sz="1100" dirty="0"/>
          </a:p>
          <a:p>
            <a:pPr marL="171450" indent="-171450">
              <a:buFontTx/>
              <a:buChar char="-"/>
            </a:pPr>
            <a:r>
              <a:rPr lang="nl-NL" sz="1100" dirty="0"/>
              <a:t>bestaande inrichtingen – worden op de hoogte gebracht via communicatiekanalen dat ze zullen moeten voldoen</a:t>
            </a:r>
          </a:p>
          <a:p>
            <a:pPr marL="628650" lvl="1" indent="-171450">
              <a:buFontTx/>
              <a:buChar char="-"/>
            </a:pPr>
            <a:r>
              <a:rPr lang="nl-NL" sz="1100" dirty="0"/>
              <a:t>Ze kunnen/moeten zelf een controle aanvragen of de burgemeester (via melding brandonveiligheid)</a:t>
            </a:r>
          </a:p>
          <a:p>
            <a:endParaRPr lang="nl-NL" sz="1100" dirty="0"/>
          </a:p>
          <a:p>
            <a:r>
              <a:rPr lang="nl-NL" sz="1100" dirty="0"/>
              <a:t>Wat zijn de strafrechtelijke risico’s van de burgemeester(s) bij de invoering van het reglement met zulk een groot toepassingsgebied waardoor het niet haalbaar is om alle inrichtingen (raming 40,000) proactief te controleren?</a:t>
            </a:r>
          </a:p>
          <a:p>
            <a:endParaRPr lang="nl-NL" sz="1100" dirty="0"/>
          </a:p>
          <a:p>
            <a:r>
              <a:rPr lang="nl-NL" sz="1100" dirty="0"/>
              <a:t>Melding brandonveiligheid is eigenlijk een klachtenformulier.</a:t>
            </a:r>
          </a:p>
          <a:p>
            <a:r>
              <a:rPr lang="nl-NL" sz="1100" dirty="0"/>
              <a:t>Bij melding komt inrichting op de lijst ‘te controleren inrichtingen’</a:t>
            </a:r>
          </a:p>
        </p:txBody>
      </p:sp>
    </p:spTree>
    <p:extLst>
      <p:ext uri="{BB962C8B-B14F-4D97-AF65-F5344CB8AC3E}">
        <p14:creationId xmlns:p14="http://schemas.microsoft.com/office/powerpoint/2010/main" val="1033294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p:txBody>
          <a:bodyPr/>
          <a:lstStyle/>
          <a:p>
            <a:endParaRPr lang="nl-NL" sz="1100" dirty="0"/>
          </a:p>
        </p:txBody>
      </p:sp>
    </p:spTree>
    <p:extLst>
      <p:ext uri="{BB962C8B-B14F-4D97-AF65-F5344CB8AC3E}">
        <p14:creationId xmlns:p14="http://schemas.microsoft.com/office/powerpoint/2010/main" val="479088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7"/>
          <p:cNvSpPr>
            <a:spLocks noChangeArrowheads="1"/>
          </p:cNvSpPr>
          <p:nvPr/>
        </p:nvSpPr>
        <p:spPr bwMode="auto">
          <a:xfrm>
            <a:off x="793750" y="2260600"/>
            <a:ext cx="1800225" cy="431800"/>
          </a:xfrm>
          <a:prstGeom prst="rect">
            <a:avLst/>
          </a:prstGeom>
          <a:solidFill>
            <a:schemeClr val="tx2"/>
          </a:solidFill>
          <a:ln w="9525">
            <a:noFill/>
            <a:miter lim="800000"/>
            <a:headEnd/>
            <a:tailEnd/>
          </a:ln>
          <a:effectLst/>
        </p:spPr>
        <p:txBody>
          <a:bodyPr wrap="none" anchor="ctr"/>
          <a:lstStyle/>
          <a:p>
            <a:pPr algn="ctr">
              <a:defRPr/>
            </a:pPr>
            <a:endParaRPr lang="fr-BE">
              <a:cs typeface="+mn-cs"/>
            </a:endParaRPr>
          </a:p>
        </p:txBody>
      </p:sp>
      <p:sp>
        <p:nvSpPr>
          <p:cNvPr id="5" name="Rectangle 8"/>
          <p:cNvSpPr>
            <a:spLocks noChangeArrowheads="1"/>
          </p:cNvSpPr>
          <p:nvPr/>
        </p:nvSpPr>
        <p:spPr bwMode="auto">
          <a:xfrm>
            <a:off x="0" y="0"/>
            <a:ext cx="9143999" cy="1462088"/>
          </a:xfrm>
          <a:prstGeom prst="rect">
            <a:avLst/>
          </a:prstGeom>
          <a:solidFill>
            <a:schemeClr val="bg1"/>
          </a:solidFill>
          <a:ln w="9525">
            <a:noFill/>
            <a:miter lim="800000"/>
            <a:headEnd/>
            <a:tailEnd/>
          </a:ln>
          <a:effectLst/>
        </p:spPr>
        <p:txBody>
          <a:bodyPr wrap="none" anchor="ctr"/>
          <a:lstStyle/>
          <a:p>
            <a:pPr algn="ctr">
              <a:defRPr/>
            </a:pPr>
            <a:endParaRPr lang="fr-BE">
              <a:cs typeface="+mn-cs"/>
            </a:endParaRPr>
          </a:p>
        </p:txBody>
      </p:sp>
      <p:sp>
        <p:nvSpPr>
          <p:cNvPr id="6147" name="Rectangle 3"/>
          <p:cNvSpPr>
            <a:spLocks noGrp="1" noChangeArrowheads="1"/>
          </p:cNvSpPr>
          <p:nvPr>
            <p:ph type="ctrTitle"/>
          </p:nvPr>
        </p:nvSpPr>
        <p:spPr>
          <a:xfrm>
            <a:off x="1738313" y="3702050"/>
            <a:ext cx="5727700" cy="990600"/>
          </a:xfrm>
        </p:spPr>
        <p:txBody>
          <a:bodyPr anchor="b"/>
          <a:lstStyle>
            <a:lvl1pPr marL="0" indent="0" algn="r">
              <a:lnSpc>
                <a:spcPts val="3500"/>
              </a:lnSpc>
              <a:buFontTx/>
              <a:buNone/>
              <a:defRPr sz="3100"/>
            </a:lvl1pPr>
          </a:lstStyle>
          <a:p>
            <a:r>
              <a:rPr lang="nl-NL" dirty="0"/>
              <a:t>Klik om het opmaakprofiel van de modeltitel te bewerken</a:t>
            </a:r>
          </a:p>
        </p:txBody>
      </p:sp>
      <p:sp>
        <p:nvSpPr>
          <p:cNvPr id="6148" name="Rectangle 4"/>
          <p:cNvSpPr>
            <a:spLocks noGrp="1" noChangeArrowheads="1"/>
          </p:cNvSpPr>
          <p:nvPr>
            <p:ph type="subTitle" idx="1"/>
          </p:nvPr>
        </p:nvSpPr>
        <p:spPr>
          <a:xfrm>
            <a:off x="1736725" y="4718050"/>
            <a:ext cx="5729288" cy="728663"/>
          </a:xfrm>
          <a:noFill/>
        </p:spPr>
        <p:txBody>
          <a:bodyPr/>
          <a:lstStyle>
            <a:lvl1pPr marL="0" indent="0" algn="r">
              <a:lnSpc>
                <a:spcPts val="2600"/>
              </a:lnSpc>
              <a:spcBef>
                <a:spcPct val="0"/>
              </a:spcBef>
              <a:buFontTx/>
              <a:buNone/>
              <a:defRPr sz="2200" b="0">
                <a:solidFill>
                  <a:schemeClr val="tx2"/>
                </a:solidFill>
                <a:latin typeface="Arial Narrow" pitchFamily="34" charset="0"/>
              </a:defRPr>
            </a:lvl1pPr>
          </a:lstStyle>
          <a:p>
            <a:r>
              <a:rPr lang="nl-NL" dirty="0"/>
              <a:t>Klik om het opmaakprofiel van de modelondertitel te bewerken</a:t>
            </a:r>
          </a:p>
        </p:txBody>
      </p:sp>
      <p:sp>
        <p:nvSpPr>
          <p:cNvPr id="14" name="Rectangle 5"/>
          <p:cNvSpPr>
            <a:spLocks noGrp="1" noChangeArrowheads="1"/>
          </p:cNvSpPr>
          <p:nvPr>
            <p:ph type="dt" sz="half" idx="10"/>
          </p:nvPr>
        </p:nvSpPr>
        <p:spPr>
          <a:xfrm>
            <a:off x="790575" y="2371725"/>
            <a:ext cx="1800225" cy="276225"/>
          </a:xfrm>
          <a:prstGeom prst="rect">
            <a:avLst/>
          </a:prstGeom>
        </p:spPr>
        <p:txBody>
          <a:bodyPr/>
          <a:lstStyle>
            <a:lvl1pPr algn="ctr">
              <a:defRPr sz="1400">
                <a:solidFill>
                  <a:schemeClr val="bg1"/>
                </a:solidFill>
              </a:defRPr>
            </a:lvl1pPr>
          </a:lstStyle>
          <a:p>
            <a:pPr>
              <a:defRPr/>
            </a:pPr>
            <a:endParaRPr lang="nl-NL" dirty="0"/>
          </a:p>
        </p:txBody>
      </p:sp>
      <p:pic>
        <p:nvPicPr>
          <p:cNvPr id="15" name="Afbeelding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190603"/>
            <a:ext cx="2438400" cy="117003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dirty="0" err="1"/>
              <a:t>Klik</a:t>
            </a:r>
            <a:r>
              <a:rPr lang="fr-FR" dirty="0"/>
              <a:t> hier </a:t>
            </a:r>
            <a:r>
              <a:rPr lang="fr-FR" dirty="0" err="1"/>
              <a:t>voor</a:t>
            </a:r>
            <a:r>
              <a:rPr lang="fr-FR" dirty="0"/>
              <a:t> het </a:t>
            </a:r>
            <a:r>
              <a:rPr lang="fr-FR" dirty="0" err="1"/>
              <a:t>aanpassen</a:t>
            </a:r>
            <a:r>
              <a:rPr lang="fr-FR" dirty="0"/>
              <a:t> van de </a:t>
            </a:r>
            <a:r>
              <a:rPr lang="fr-FR" dirty="0" err="1"/>
              <a:t>titel</a:t>
            </a:r>
            <a:endParaRPr lang="fr-BE" dirty="0"/>
          </a:p>
        </p:txBody>
      </p:sp>
      <p:sp>
        <p:nvSpPr>
          <p:cNvPr id="3" name="Espace réservé du texte vertical 2"/>
          <p:cNvSpPr>
            <a:spLocks noGrp="1"/>
          </p:cNvSpPr>
          <p:nvPr>
            <p:ph type="body" orient="vert" idx="1" hasCustomPrompt="1"/>
          </p:nvPr>
        </p:nvSpPr>
        <p:spPr/>
        <p:txBody>
          <a:bodyPr vert="eaVert"/>
          <a:lstStyle>
            <a:lvl1pPr>
              <a:defRPr baseline="0"/>
            </a:lvl1pPr>
            <a:lvl2pPr>
              <a:defRPr/>
            </a:lvl2pPr>
            <a:lvl3pPr>
              <a:defRPr/>
            </a:lvl3pPr>
            <a:lvl4pPr>
              <a:defRPr/>
            </a:lvl4pPr>
            <a:lvl5pPr>
              <a:defRPr/>
            </a:lvl5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vijfdeniveau</a:t>
            </a:r>
            <a:endParaRPr lang="fr-BE" dirty="0"/>
          </a:p>
        </p:txBody>
      </p:sp>
      <p:sp>
        <p:nvSpPr>
          <p:cNvPr id="6" name="Rectangle 6"/>
          <p:cNvSpPr>
            <a:spLocks noGrp="1" noChangeArrowheads="1"/>
          </p:cNvSpPr>
          <p:nvPr>
            <p:ph type="sldNum" sz="quarter" idx="12"/>
          </p:nvPr>
        </p:nvSpPr>
        <p:spPr/>
        <p:txBody>
          <a:bodyPr/>
          <a:lstStyle>
            <a:lvl1pPr>
              <a:defRPr/>
            </a:lvl1pPr>
          </a:lstStyle>
          <a:p>
            <a:pPr>
              <a:defRPr/>
            </a:pPr>
            <a:fld id="{BB4F1CF1-2E5B-4736-AF98-0592A0E9F5B5}"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535738" y="241300"/>
            <a:ext cx="1887537" cy="5749925"/>
          </a:xfrm>
        </p:spPr>
        <p:txBody>
          <a:bodyPr vert="eaVert"/>
          <a:lstStyle>
            <a:lvl1pPr>
              <a:defRPr/>
            </a:lvl1pPr>
          </a:lstStyle>
          <a:p>
            <a:r>
              <a:rPr lang="fr-FR" dirty="0" err="1"/>
              <a:t>Klik</a:t>
            </a:r>
            <a:r>
              <a:rPr lang="fr-FR" dirty="0"/>
              <a:t> </a:t>
            </a:r>
            <a:r>
              <a:rPr lang="fr-FR" dirty="0" err="1"/>
              <a:t>voor</a:t>
            </a:r>
            <a:r>
              <a:rPr lang="fr-FR" dirty="0"/>
              <a:t> </a:t>
            </a:r>
            <a:r>
              <a:rPr lang="fr-FR" dirty="0" err="1"/>
              <a:t>hhet</a:t>
            </a:r>
            <a:r>
              <a:rPr lang="fr-FR" dirty="0"/>
              <a:t> </a:t>
            </a:r>
            <a:r>
              <a:rPr lang="fr-FR" dirty="0" err="1"/>
              <a:t>aanpassen</a:t>
            </a:r>
            <a:r>
              <a:rPr lang="fr-FR" dirty="0"/>
              <a:t> van de </a:t>
            </a:r>
            <a:r>
              <a:rPr lang="fr-FR" dirty="0" err="1"/>
              <a:t>titel</a:t>
            </a:r>
            <a:endParaRPr lang="fr-BE" dirty="0"/>
          </a:p>
        </p:txBody>
      </p:sp>
      <p:sp>
        <p:nvSpPr>
          <p:cNvPr id="3" name="Espace réservé du texte vertical 2"/>
          <p:cNvSpPr>
            <a:spLocks noGrp="1"/>
          </p:cNvSpPr>
          <p:nvPr>
            <p:ph type="body" orient="vert" idx="1" hasCustomPrompt="1"/>
          </p:nvPr>
        </p:nvSpPr>
        <p:spPr>
          <a:xfrm>
            <a:off x="868363" y="241300"/>
            <a:ext cx="5514975" cy="5749925"/>
          </a:xfrm>
        </p:spPr>
        <p:txBody>
          <a:bodyPr vert="eaVert"/>
          <a:lstStyle>
            <a:lvl1pPr>
              <a:defRPr/>
            </a:lvl1pPr>
            <a:lvl2pPr>
              <a:defRPr/>
            </a:lvl2pPr>
            <a:lvl3pPr>
              <a:defRPr/>
            </a:lvl3pPr>
            <a:lvl4pPr>
              <a:defRPr/>
            </a:lvl4pPr>
            <a:lvl5pPr>
              <a:defRPr baseline="0"/>
            </a:lvl5pPr>
          </a:lstStyle>
          <a:p>
            <a:pPr lvl="0"/>
            <a:r>
              <a:rPr lang="fr-FR" dirty="0" err="1"/>
              <a:t>Klik</a:t>
            </a:r>
            <a:r>
              <a:rPr lang="fr-FR" dirty="0"/>
              <a:t>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6" name="Rectangle 6"/>
          <p:cNvSpPr>
            <a:spLocks noGrp="1" noChangeArrowheads="1"/>
          </p:cNvSpPr>
          <p:nvPr>
            <p:ph type="sldNum" sz="quarter" idx="12"/>
          </p:nvPr>
        </p:nvSpPr>
        <p:spPr/>
        <p:txBody>
          <a:bodyPr/>
          <a:lstStyle>
            <a:lvl1pPr>
              <a:defRPr/>
            </a:lvl1pPr>
          </a:lstStyle>
          <a:p>
            <a:pPr>
              <a:defRPr/>
            </a:pPr>
            <a:fld id="{D4B9ADE6-4887-4D16-A64D-D4B11B1DD520}"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nl-NL" dirty="0"/>
              <a:t>Klik om het opmaakprofiel van de modeltitel te bewerken</a:t>
            </a:r>
            <a:endParaRPr lang="fr-BE" dirty="0"/>
          </a:p>
        </p:txBody>
      </p:sp>
      <p:sp>
        <p:nvSpPr>
          <p:cNvPr id="3" name="Espace réservé du contenu 2"/>
          <p:cNvSpPr>
            <a:spLocks noGrp="1"/>
          </p:cNvSpPr>
          <p:nvPr>
            <p:ph idx="1" hasCustomPrompt="1"/>
          </p:nvPr>
        </p:nvSpPr>
        <p:spPr/>
        <p:txBody>
          <a:bodyPr/>
          <a:lstStyle/>
          <a:p>
            <a:pPr lvl="0"/>
            <a:r>
              <a:rPr lang="nl-NL" dirty="0"/>
              <a:t>Klik om de opmaakprofielen van de </a:t>
            </a:r>
            <a:r>
              <a:rPr lang="nl-NL" dirty="0" err="1"/>
              <a:t>modeltekst</a:t>
            </a:r>
            <a:r>
              <a:rPr lang="nl-NL" dirty="0"/>
              <a:t>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Rectangle 6"/>
          <p:cNvSpPr>
            <a:spLocks noGrp="1" noChangeArrowheads="1"/>
          </p:cNvSpPr>
          <p:nvPr>
            <p:ph type="sldNum" sz="quarter" idx="12"/>
          </p:nvPr>
        </p:nvSpPr>
        <p:spPr/>
        <p:txBody>
          <a:bodyPr/>
          <a:lstStyle>
            <a:lvl1pPr>
              <a:defRPr/>
            </a:lvl1pPr>
          </a:lstStyle>
          <a:p>
            <a:pPr>
              <a:defRPr/>
            </a:pPr>
            <a:fld id="{27FE3B29-6249-4E93-B539-DB0DE8E02541}" type="slidenum">
              <a:rPr lang="nl-NL"/>
              <a:pPr>
                <a:defRPr/>
              </a:pPr>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nl-NL" dirty="0"/>
              <a:t>Klik om het opmaakprofiel van de modeltitel te bewerken</a:t>
            </a:r>
            <a:endParaRPr lang="fr-BE" dirty="0"/>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baseline="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dirty="0" err="1"/>
              <a:t>Klik</a:t>
            </a:r>
            <a:r>
              <a:rPr lang="fr-FR" dirty="0"/>
              <a:t> om de </a:t>
            </a:r>
            <a:r>
              <a:rPr lang="fr-FR" dirty="0" err="1"/>
              <a:t>stijl</a:t>
            </a:r>
            <a:r>
              <a:rPr lang="fr-FR" dirty="0"/>
              <a:t> van de </a:t>
            </a:r>
            <a:r>
              <a:rPr lang="fr-FR" dirty="0" err="1"/>
              <a:t>titel</a:t>
            </a:r>
            <a:r>
              <a:rPr lang="fr-FR" dirty="0"/>
              <a:t> </a:t>
            </a:r>
            <a:r>
              <a:rPr lang="fr-FR" dirty="0" err="1"/>
              <a:t>aan</a:t>
            </a:r>
            <a:r>
              <a:rPr lang="fr-FR" dirty="0"/>
              <a:t> te </a:t>
            </a:r>
            <a:r>
              <a:rPr lang="fr-FR" dirty="0" err="1"/>
              <a:t>passen</a:t>
            </a:r>
            <a:endParaRPr lang="fr-FR" dirty="0"/>
          </a:p>
        </p:txBody>
      </p:sp>
      <p:sp>
        <p:nvSpPr>
          <p:cNvPr id="6" name="Rectangle 6"/>
          <p:cNvSpPr>
            <a:spLocks noGrp="1" noChangeArrowheads="1"/>
          </p:cNvSpPr>
          <p:nvPr>
            <p:ph type="sldNum" sz="quarter" idx="12"/>
          </p:nvPr>
        </p:nvSpPr>
        <p:spPr/>
        <p:txBody>
          <a:bodyPr/>
          <a:lstStyle>
            <a:lvl1pPr>
              <a:defRPr/>
            </a:lvl1pPr>
          </a:lstStyle>
          <a:p>
            <a:pPr>
              <a:defRPr/>
            </a:pPr>
            <a:fld id="{FF54C1D7-4E6C-4A87-A330-BD44E685B360}"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dirty="0" err="1"/>
              <a:t>Klik</a:t>
            </a:r>
            <a:r>
              <a:rPr lang="fr-FR" dirty="0"/>
              <a:t> hier </a:t>
            </a:r>
            <a:r>
              <a:rPr lang="fr-FR" dirty="0" err="1"/>
              <a:t>voor</a:t>
            </a:r>
            <a:r>
              <a:rPr lang="fr-FR" dirty="0"/>
              <a:t> het </a:t>
            </a:r>
            <a:r>
              <a:rPr lang="fr-FR" dirty="0" err="1"/>
              <a:t>aanpassen</a:t>
            </a:r>
            <a:r>
              <a:rPr lang="fr-FR" dirty="0"/>
              <a:t> van de </a:t>
            </a:r>
            <a:r>
              <a:rPr lang="fr-FR" dirty="0" err="1"/>
              <a:t>titel</a:t>
            </a:r>
            <a:endParaRPr lang="fr-BE" dirty="0"/>
          </a:p>
        </p:txBody>
      </p:sp>
      <p:sp>
        <p:nvSpPr>
          <p:cNvPr id="3" name="Espace réservé du contenu 2"/>
          <p:cNvSpPr>
            <a:spLocks noGrp="1"/>
          </p:cNvSpPr>
          <p:nvPr>
            <p:ph sz="half" idx="1" hasCustomPrompt="1"/>
          </p:nvPr>
        </p:nvSpPr>
        <p:spPr>
          <a:xfrm>
            <a:off x="1219200" y="1876425"/>
            <a:ext cx="3314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4" name="Espace réservé du contenu 3"/>
          <p:cNvSpPr>
            <a:spLocks noGrp="1"/>
          </p:cNvSpPr>
          <p:nvPr>
            <p:ph sz="half" idx="2" hasCustomPrompt="1"/>
          </p:nvPr>
        </p:nvSpPr>
        <p:spPr>
          <a:xfrm>
            <a:off x="4686300" y="1876425"/>
            <a:ext cx="3314700" cy="4114800"/>
          </a:xfrm>
        </p:spPr>
        <p:txBody>
          <a:bodyPr/>
          <a:lstStyle>
            <a:lvl1pPr>
              <a:defRPr sz="2800"/>
            </a:lvl1pPr>
            <a:lvl2pPr>
              <a:defRPr sz="2400"/>
            </a:lvl2pPr>
            <a:lvl3pPr>
              <a:defRPr sz="2000"/>
            </a:lvl3pPr>
            <a:lvl4pPr>
              <a:defRPr sz="1800" baseline="0"/>
            </a:lvl4pPr>
            <a:lvl5pPr>
              <a:defRPr sz="1800"/>
            </a:lvl5pPr>
            <a:lvl6pPr>
              <a:defRPr sz="1800"/>
            </a:lvl6pPr>
            <a:lvl7pPr>
              <a:defRPr sz="1800"/>
            </a:lvl7pPr>
            <a:lvl8pPr>
              <a:defRPr sz="1800"/>
            </a:lvl8pPr>
            <a:lvl9pPr>
              <a:defRPr sz="18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7" name="Rectangle 6"/>
          <p:cNvSpPr>
            <a:spLocks noGrp="1" noChangeArrowheads="1"/>
          </p:cNvSpPr>
          <p:nvPr>
            <p:ph type="sldNum" sz="quarter" idx="12"/>
          </p:nvPr>
        </p:nvSpPr>
        <p:spPr/>
        <p:txBody>
          <a:bodyPr/>
          <a:lstStyle>
            <a:lvl1pPr>
              <a:defRPr/>
            </a:lvl1pPr>
          </a:lstStyle>
          <a:p>
            <a:pPr>
              <a:defRPr/>
            </a:pPr>
            <a:fld id="{4D6C9CDB-8539-40C0-9E01-26928E40A925}"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1143000"/>
          </a:xfrm>
        </p:spPr>
        <p:txBody>
          <a:bodyPr/>
          <a:lstStyle>
            <a:lvl1pPr>
              <a:defRPr/>
            </a:lvl1pPr>
          </a:lstStyle>
          <a:p>
            <a:r>
              <a:rPr lang="fr-FR" dirty="0" err="1"/>
              <a:t>Klik</a:t>
            </a:r>
            <a:r>
              <a:rPr lang="fr-FR" dirty="0"/>
              <a:t> hier </a:t>
            </a:r>
            <a:r>
              <a:rPr lang="fr-FR" dirty="0" err="1"/>
              <a:t>voor</a:t>
            </a:r>
            <a:r>
              <a:rPr lang="fr-FR" dirty="0"/>
              <a:t> het </a:t>
            </a:r>
            <a:r>
              <a:rPr lang="fr-FR" dirty="0" err="1"/>
              <a:t>aanpassen</a:t>
            </a:r>
            <a:r>
              <a:rPr lang="fr-FR" dirty="0"/>
              <a:t> van de </a:t>
            </a:r>
            <a:r>
              <a:rPr lang="fr-FR" dirty="0" err="1"/>
              <a:t>titel</a:t>
            </a:r>
            <a:endParaRPr lang="fr-BE" dirty="0"/>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9" name="Rectangle 6"/>
          <p:cNvSpPr>
            <a:spLocks noGrp="1" noChangeArrowheads="1"/>
          </p:cNvSpPr>
          <p:nvPr>
            <p:ph type="sldNum" sz="quarter" idx="12"/>
          </p:nvPr>
        </p:nvSpPr>
        <p:spPr/>
        <p:txBody>
          <a:bodyPr/>
          <a:lstStyle>
            <a:lvl1pPr>
              <a:defRPr/>
            </a:lvl1pPr>
          </a:lstStyle>
          <a:p>
            <a:pPr>
              <a:defRPr/>
            </a:pPr>
            <a:fld id="{D3E471D4-FB3F-4972-8840-F95E237366BB}"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dirty="0" err="1"/>
              <a:t>Klik</a:t>
            </a:r>
            <a:r>
              <a:rPr lang="fr-FR" dirty="0"/>
              <a:t> hier </a:t>
            </a:r>
            <a:r>
              <a:rPr lang="fr-FR" dirty="0" err="1"/>
              <a:t>voor</a:t>
            </a:r>
            <a:r>
              <a:rPr lang="fr-FR" dirty="0"/>
              <a:t> het </a:t>
            </a:r>
            <a:r>
              <a:rPr lang="fr-FR" dirty="0" err="1"/>
              <a:t>aanpassen</a:t>
            </a:r>
            <a:r>
              <a:rPr lang="fr-FR" dirty="0"/>
              <a:t> van de </a:t>
            </a:r>
            <a:r>
              <a:rPr lang="fr-FR" dirty="0" err="1"/>
              <a:t>titel</a:t>
            </a:r>
            <a:endParaRPr lang="fr-BE" dirty="0"/>
          </a:p>
        </p:txBody>
      </p:sp>
      <p:sp>
        <p:nvSpPr>
          <p:cNvPr id="5" name="Rectangle 6"/>
          <p:cNvSpPr>
            <a:spLocks noGrp="1" noChangeArrowheads="1"/>
          </p:cNvSpPr>
          <p:nvPr>
            <p:ph type="sldNum" sz="quarter" idx="12"/>
          </p:nvPr>
        </p:nvSpPr>
        <p:spPr/>
        <p:txBody>
          <a:bodyPr/>
          <a:lstStyle>
            <a:lvl1pPr>
              <a:defRPr/>
            </a:lvl1pPr>
          </a:lstStyle>
          <a:p>
            <a:pPr>
              <a:defRPr/>
            </a:pPr>
            <a:fld id="{64285129-E9F8-4DEF-AF70-0C0D9F4599D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fld id="{1CCA751C-3211-4296-B1E2-618C50707E0B}"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dirty="0" err="1"/>
              <a:t>Klik</a:t>
            </a:r>
            <a:r>
              <a:rPr lang="fr-FR" dirty="0"/>
              <a:t> hier </a:t>
            </a:r>
            <a:r>
              <a:rPr lang="fr-FR" dirty="0" err="1"/>
              <a:t>voor</a:t>
            </a:r>
            <a:r>
              <a:rPr lang="fr-FR" dirty="0"/>
              <a:t> het </a:t>
            </a:r>
            <a:r>
              <a:rPr lang="fr-FR" dirty="0" err="1"/>
              <a:t>aanpassen</a:t>
            </a:r>
            <a:r>
              <a:rPr lang="fr-FR" dirty="0"/>
              <a:t> van de </a:t>
            </a:r>
            <a:r>
              <a:rPr lang="fr-FR" dirty="0" err="1"/>
              <a:t>titel</a:t>
            </a:r>
            <a:endParaRPr lang="fr-BE" dirty="0"/>
          </a:p>
        </p:txBody>
      </p:sp>
      <p:sp>
        <p:nvSpPr>
          <p:cNvPr id="3" name="Espace réservé du contenu 2"/>
          <p:cNvSpPr>
            <a:spLocks noGrp="1"/>
          </p:cNvSpPr>
          <p:nvPr>
            <p:ph idx="1" hasCustomPrompt="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a:p>
            <a:pPr lvl="1"/>
            <a:r>
              <a:rPr lang="fr-FR" dirty="0" err="1"/>
              <a:t>Tweede</a:t>
            </a:r>
            <a:r>
              <a:rPr lang="fr-FR" dirty="0"/>
              <a:t> niveau</a:t>
            </a:r>
          </a:p>
          <a:p>
            <a:pPr lvl="2"/>
            <a:r>
              <a:rPr lang="fr-FR" dirty="0" err="1"/>
              <a:t>Derde</a:t>
            </a:r>
            <a:r>
              <a:rPr lang="fr-FR" dirty="0"/>
              <a:t> niveau</a:t>
            </a:r>
          </a:p>
          <a:p>
            <a:pPr lvl="3"/>
            <a:r>
              <a:rPr lang="fr-FR" dirty="0" err="1"/>
              <a:t>Vierde</a:t>
            </a:r>
            <a:r>
              <a:rPr lang="fr-FR" dirty="0"/>
              <a:t> niveau</a:t>
            </a:r>
          </a:p>
          <a:p>
            <a:pPr lvl="4"/>
            <a:r>
              <a:rPr lang="fr-FR" dirty="0" err="1"/>
              <a:t>Vijfde</a:t>
            </a:r>
            <a:r>
              <a:rPr lang="fr-FR" dirty="0"/>
              <a:t> niveau</a:t>
            </a:r>
            <a:endParaRPr lang="fr-BE" dirty="0"/>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err="1"/>
              <a:t>Klik</a:t>
            </a:r>
            <a:r>
              <a:rPr lang="fr-FR" dirty="0"/>
              <a:t> hier </a:t>
            </a:r>
            <a:r>
              <a:rPr lang="fr-FR" dirty="0" err="1"/>
              <a:t>voor</a:t>
            </a:r>
            <a:r>
              <a:rPr lang="fr-FR" dirty="0"/>
              <a:t> het </a:t>
            </a:r>
            <a:r>
              <a:rPr lang="fr-FR" dirty="0" err="1"/>
              <a:t>aanpassen</a:t>
            </a:r>
            <a:r>
              <a:rPr lang="fr-FR" dirty="0"/>
              <a:t> van de </a:t>
            </a:r>
            <a:r>
              <a:rPr lang="fr-FR" dirty="0" err="1"/>
              <a:t>tekst</a:t>
            </a:r>
            <a:endParaRPr lang="fr-FR" dirty="0"/>
          </a:p>
        </p:txBody>
      </p:sp>
      <p:sp>
        <p:nvSpPr>
          <p:cNvPr id="7" name="Rectangle 6"/>
          <p:cNvSpPr>
            <a:spLocks noGrp="1" noChangeArrowheads="1"/>
          </p:cNvSpPr>
          <p:nvPr>
            <p:ph type="sldNum" sz="quarter" idx="12"/>
          </p:nvPr>
        </p:nvSpPr>
        <p:spPr/>
        <p:txBody>
          <a:bodyPr/>
          <a:lstStyle>
            <a:lvl1pPr>
              <a:defRPr/>
            </a:lvl1pPr>
          </a:lstStyle>
          <a:p>
            <a:pPr>
              <a:defRPr/>
            </a:pPr>
            <a:fld id="{E53B493F-F715-4155-9952-1C28F578B909}"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dirty="0" err="1"/>
              <a:t>Klik</a:t>
            </a:r>
            <a:r>
              <a:rPr lang="fr-FR" dirty="0"/>
              <a:t> </a:t>
            </a:r>
            <a:r>
              <a:rPr lang="fr-FR" dirty="0" err="1"/>
              <a:t>voor</a:t>
            </a:r>
            <a:r>
              <a:rPr lang="fr-FR" dirty="0"/>
              <a:t> het </a:t>
            </a:r>
            <a:r>
              <a:rPr lang="fr-FR" dirty="0" err="1"/>
              <a:t>aanpassen</a:t>
            </a:r>
            <a:r>
              <a:rPr lang="fr-FR" dirty="0"/>
              <a:t> van de </a:t>
            </a:r>
            <a:r>
              <a:rPr lang="fr-FR" dirty="0" err="1"/>
              <a:t>titel</a:t>
            </a:r>
            <a:endParaRPr lang="fr-BE" dirty="0"/>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err="1"/>
              <a:t>Klik</a:t>
            </a:r>
            <a:r>
              <a:rPr lang="fr-FR" dirty="0"/>
              <a:t> </a:t>
            </a:r>
            <a:r>
              <a:rPr lang="fr-FR" dirty="0" err="1"/>
              <a:t>voor</a:t>
            </a:r>
            <a:r>
              <a:rPr lang="fr-FR" dirty="0"/>
              <a:t> het </a:t>
            </a:r>
            <a:r>
              <a:rPr lang="fr-FR" dirty="0" err="1"/>
              <a:t>aanpassen</a:t>
            </a:r>
            <a:r>
              <a:rPr lang="fr-FR" dirty="0"/>
              <a:t> van de </a:t>
            </a:r>
            <a:r>
              <a:rPr lang="fr-FR" dirty="0" err="1"/>
              <a:t>tekst</a:t>
            </a:r>
            <a:endParaRPr lang="fr-FR" dirty="0"/>
          </a:p>
        </p:txBody>
      </p:sp>
      <p:sp>
        <p:nvSpPr>
          <p:cNvPr id="7" name="Rectangle 6"/>
          <p:cNvSpPr>
            <a:spLocks noGrp="1" noChangeArrowheads="1"/>
          </p:cNvSpPr>
          <p:nvPr>
            <p:ph type="sldNum" sz="quarter" idx="12"/>
          </p:nvPr>
        </p:nvSpPr>
        <p:spPr/>
        <p:txBody>
          <a:bodyPr/>
          <a:lstStyle>
            <a:lvl1pPr>
              <a:defRPr/>
            </a:lvl1pPr>
          </a:lstStyle>
          <a:p>
            <a:pPr>
              <a:defRPr/>
            </a:pPr>
            <a:fld id="{72222074-370E-43C0-9728-39E32BC0DF16}"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762000" y="1463675"/>
            <a:ext cx="7664450" cy="5394325"/>
          </a:xfrm>
          <a:prstGeom prst="rect">
            <a:avLst/>
          </a:prstGeom>
          <a:solidFill>
            <a:srgbClr val="F3E1E1"/>
          </a:solidFill>
          <a:ln w="9525">
            <a:noFill/>
            <a:miter lim="800000"/>
            <a:headEnd/>
            <a:tailEnd/>
          </a:ln>
          <a:effectLst/>
        </p:spPr>
        <p:txBody>
          <a:bodyPr wrap="none" anchor="ctr"/>
          <a:lstStyle/>
          <a:p>
            <a:pPr algn="ctr">
              <a:defRPr/>
            </a:pPr>
            <a:endParaRPr lang="fr-BE">
              <a:cs typeface="+mn-cs"/>
            </a:endParaRPr>
          </a:p>
        </p:txBody>
      </p:sp>
      <p:sp>
        <p:nvSpPr>
          <p:cNvPr id="1027" name="Rectangle 2"/>
          <p:cNvSpPr>
            <a:spLocks noGrp="1" noChangeArrowheads="1"/>
          </p:cNvSpPr>
          <p:nvPr>
            <p:ph type="title"/>
          </p:nvPr>
        </p:nvSpPr>
        <p:spPr bwMode="auto">
          <a:xfrm>
            <a:off x="868363" y="241300"/>
            <a:ext cx="7554912" cy="9747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nl-NL" dirty="0"/>
              <a:t>Klik om het opmaakprofiel van de modeltitel te bewerken</a:t>
            </a:r>
          </a:p>
        </p:txBody>
      </p:sp>
      <p:sp>
        <p:nvSpPr>
          <p:cNvPr id="1028" name="Rectangle 3"/>
          <p:cNvSpPr>
            <a:spLocks noGrp="1" noChangeArrowheads="1"/>
          </p:cNvSpPr>
          <p:nvPr>
            <p:ph type="body" idx="1"/>
          </p:nvPr>
        </p:nvSpPr>
        <p:spPr bwMode="auto">
          <a:xfrm>
            <a:off x="1219200" y="1876425"/>
            <a:ext cx="6781800"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nl-NL" dirty="0"/>
              <a:t>Klik om de opmaakprofielen van de </a:t>
            </a:r>
            <a:r>
              <a:rPr lang="nl-NL" dirty="0" err="1"/>
              <a:t>modeltekst</a:t>
            </a:r>
            <a:r>
              <a:rPr lang="nl-NL" dirty="0"/>
              <a:t>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30" name="Rectangle 6"/>
          <p:cNvSpPr>
            <a:spLocks noGrp="1" noChangeArrowheads="1"/>
          </p:cNvSpPr>
          <p:nvPr>
            <p:ph type="sldNum" sz="quarter" idx="4"/>
          </p:nvPr>
        </p:nvSpPr>
        <p:spPr bwMode="auto">
          <a:xfrm>
            <a:off x="7400925" y="6530975"/>
            <a:ext cx="762000" cy="234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500" b="1">
                <a:solidFill>
                  <a:srgbClr val="6B645E"/>
                </a:solidFill>
                <a:cs typeface="+mn-cs"/>
              </a:defRPr>
            </a:lvl1pPr>
          </a:lstStyle>
          <a:p>
            <a:pPr>
              <a:defRPr/>
            </a:pPr>
            <a:fld id="{14A1F1EB-8A4F-4B5F-A904-0B52861E7053}" type="slidenum">
              <a:rPr lang="nl-NL"/>
              <a:pPr>
                <a:defRPr/>
              </a:pPr>
              <a:t>‹nr.›</a:t>
            </a:fld>
            <a:endParaRPr lang="nl-NL"/>
          </a:p>
        </p:txBody>
      </p:sp>
      <p:sp>
        <p:nvSpPr>
          <p:cNvPr id="1031" name="Rectangle 7"/>
          <p:cNvSpPr>
            <a:spLocks noChangeArrowheads="1"/>
          </p:cNvSpPr>
          <p:nvPr/>
        </p:nvSpPr>
        <p:spPr bwMode="auto">
          <a:xfrm>
            <a:off x="0" y="1463675"/>
            <a:ext cx="317500" cy="1303338"/>
          </a:xfrm>
          <a:prstGeom prst="rect">
            <a:avLst/>
          </a:prstGeom>
          <a:solidFill>
            <a:schemeClr val="tx2"/>
          </a:solidFill>
          <a:ln w="9525">
            <a:noFill/>
            <a:miter lim="800000"/>
            <a:headEnd/>
            <a:tailEnd/>
          </a:ln>
          <a:effectLst/>
        </p:spPr>
        <p:txBody>
          <a:bodyPr wrap="none" anchor="ctr"/>
          <a:lstStyle/>
          <a:p>
            <a:pPr algn="ctr">
              <a:defRPr/>
            </a:pPr>
            <a:endParaRPr lang="fr-BE">
              <a:cs typeface="+mn-cs"/>
            </a:endParaRPr>
          </a:p>
        </p:txBody>
      </p:sp>
      <p:pic>
        <p:nvPicPr>
          <p:cNvPr id="4" name="Afbeelding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70074" y="6076950"/>
            <a:ext cx="521526" cy="704850"/>
          </a:xfrm>
          <a:prstGeom prst="rect">
            <a:avLst/>
          </a:prstGeom>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sldNum="0" hdr="0" dt="0"/>
  <p:txStyles>
    <p:titleStyle>
      <a:lvl1pPr marL="398463" indent="-398463" algn="l" rtl="0" eaLnBrk="0" fontAlgn="base" hangingPunct="0">
        <a:spcBef>
          <a:spcPct val="0"/>
        </a:spcBef>
        <a:spcAft>
          <a:spcPct val="0"/>
        </a:spcAft>
        <a:buSzPct val="81000"/>
        <a:buBlip>
          <a:blip r:embed="rId14"/>
        </a:buBlip>
        <a:defRPr sz="3300" b="1">
          <a:solidFill>
            <a:schemeClr val="tx2"/>
          </a:solidFill>
          <a:latin typeface="+mj-lt"/>
          <a:ea typeface="+mj-ea"/>
          <a:cs typeface="+mj-cs"/>
        </a:defRPr>
      </a:lvl1pPr>
      <a:lvl2pPr marL="398463" indent="-398463" algn="l" rtl="0" eaLnBrk="0" fontAlgn="base" hangingPunct="0">
        <a:spcBef>
          <a:spcPct val="0"/>
        </a:spcBef>
        <a:spcAft>
          <a:spcPct val="0"/>
        </a:spcAft>
        <a:buSzPct val="81000"/>
        <a:buBlip>
          <a:blip r:embed="rId14"/>
        </a:buBlip>
        <a:defRPr sz="3300" b="1">
          <a:solidFill>
            <a:schemeClr val="tx2"/>
          </a:solidFill>
          <a:latin typeface="Arial Narrow" pitchFamily="34" charset="0"/>
        </a:defRPr>
      </a:lvl2pPr>
      <a:lvl3pPr marL="398463" indent="-398463" algn="l" rtl="0" eaLnBrk="0" fontAlgn="base" hangingPunct="0">
        <a:spcBef>
          <a:spcPct val="0"/>
        </a:spcBef>
        <a:spcAft>
          <a:spcPct val="0"/>
        </a:spcAft>
        <a:buSzPct val="81000"/>
        <a:buBlip>
          <a:blip r:embed="rId14"/>
        </a:buBlip>
        <a:defRPr sz="3300" b="1">
          <a:solidFill>
            <a:schemeClr val="tx2"/>
          </a:solidFill>
          <a:latin typeface="Arial Narrow" pitchFamily="34" charset="0"/>
        </a:defRPr>
      </a:lvl3pPr>
      <a:lvl4pPr marL="398463" indent="-398463" algn="l" rtl="0" eaLnBrk="0" fontAlgn="base" hangingPunct="0">
        <a:spcBef>
          <a:spcPct val="0"/>
        </a:spcBef>
        <a:spcAft>
          <a:spcPct val="0"/>
        </a:spcAft>
        <a:buSzPct val="81000"/>
        <a:buBlip>
          <a:blip r:embed="rId14"/>
        </a:buBlip>
        <a:defRPr sz="3300" b="1">
          <a:solidFill>
            <a:schemeClr val="tx2"/>
          </a:solidFill>
          <a:latin typeface="Arial Narrow" pitchFamily="34" charset="0"/>
        </a:defRPr>
      </a:lvl4pPr>
      <a:lvl5pPr marL="398463" indent="-398463" algn="l" rtl="0" eaLnBrk="0" fontAlgn="base" hangingPunct="0">
        <a:spcBef>
          <a:spcPct val="0"/>
        </a:spcBef>
        <a:spcAft>
          <a:spcPct val="0"/>
        </a:spcAft>
        <a:buSzPct val="81000"/>
        <a:buBlip>
          <a:blip r:embed="rId14"/>
        </a:buBlip>
        <a:defRPr sz="3300" b="1">
          <a:solidFill>
            <a:schemeClr val="tx2"/>
          </a:solidFill>
          <a:latin typeface="Arial Narrow" pitchFamily="34" charset="0"/>
        </a:defRPr>
      </a:lvl5pPr>
      <a:lvl6pPr marL="855663" indent="-398463" algn="l" rtl="0" fontAlgn="base">
        <a:spcBef>
          <a:spcPct val="0"/>
        </a:spcBef>
        <a:spcAft>
          <a:spcPct val="0"/>
        </a:spcAft>
        <a:buSzPct val="81000"/>
        <a:buBlip>
          <a:blip r:embed="rId14"/>
        </a:buBlip>
        <a:defRPr sz="3300" b="1">
          <a:solidFill>
            <a:schemeClr val="tx2"/>
          </a:solidFill>
          <a:latin typeface="Arial Narrow" pitchFamily="34" charset="0"/>
        </a:defRPr>
      </a:lvl6pPr>
      <a:lvl7pPr marL="1312863" indent="-398463" algn="l" rtl="0" fontAlgn="base">
        <a:spcBef>
          <a:spcPct val="0"/>
        </a:spcBef>
        <a:spcAft>
          <a:spcPct val="0"/>
        </a:spcAft>
        <a:buSzPct val="81000"/>
        <a:buBlip>
          <a:blip r:embed="rId14"/>
        </a:buBlip>
        <a:defRPr sz="3300" b="1">
          <a:solidFill>
            <a:schemeClr val="tx2"/>
          </a:solidFill>
          <a:latin typeface="Arial Narrow" pitchFamily="34" charset="0"/>
        </a:defRPr>
      </a:lvl7pPr>
      <a:lvl8pPr marL="1770063" indent="-398463" algn="l" rtl="0" fontAlgn="base">
        <a:spcBef>
          <a:spcPct val="0"/>
        </a:spcBef>
        <a:spcAft>
          <a:spcPct val="0"/>
        </a:spcAft>
        <a:buSzPct val="81000"/>
        <a:buBlip>
          <a:blip r:embed="rId14"/>
        </a:buBlip>
        <a:defRPr sz="3300" b="1">
          <a:solidFill>
            <a:schemeClr val="tx2"/>
          </a:solidFill>
          <a:latin typeface="Arial Narrow" pitchFamily="34" charset="0"/>
        </a:defRPr>
      </a:lvl8pPr>
      <a:lvl9pPr marL="2227263" indent="-398463" algn="l" rtl="0" fontAlgn="base">
        <a:spcBef>
          <a:spcPct val="0"/>
        </a:spcBef>
        <a:spcAft>
          <a:spcPct val="0"/>
        </a:spcAft>
        <a:buSzPct val="81000"/>
        <a:buBlip>
          <a:blip r:embed="rId14"/>
        </a:buBlip>
        <a:defRPr sz="3300" b="1">
          <a:solidFill>
            <a:schemeClr val="tx2"/>
          </a:solidFill>
          <a:latin typeface="Arial Narrow" pitchFamily="34" charset="0"/>
        </a:defRPr>
      </a:lvl9pPr>
    </p:titleStyle>
    <p:bodyStyle>
      <a:lvl1pPr marL="319088" indent="-319088" algn="l" rtl="0" eaLnBrk="0" fontAlgn="base" hangingPunct="0">
        <a:lnSpc>
          <a:spcPts val="2800"/>
        </a:lnSpc>
        <a:spcBef>
          <a:spcPct val="20000"/>
        </a:spcBef>
        <a:spcAft>
          <a:spcPct val="0"/>
        </a:spcAft>
        <a:buClr>
          <a:schemeClr val="tx2"/>
        </a:buClr>
        <a:buChar char="•"/>
        <a:defRPr sz="2300" b="1">
          <a:solidFill>
            <a:schemeClr val="tx1"/>
          </a:solidFill>
          <a:latin typeface="+mn-lt"/>
          <a:ea typeface="+mn-ea"/>
          <a:cs typeface="+mn-cs"/>
        </a:defRPr>
      </a:lvl1pPr>
      <a:lvl2pPr marL="474663" indent="-146050" algn="l" rtl="0" eaLnBrk="0" fontAlgn="base" hangingPunct="0">
        <a:lnSpc>
          <a:spcPts val="2500"/>
        </a:lnSpc>
        <a:spcBef>
          <a:spcPct val="20000"/>
        </a:spcBef>
        <a:spcAft>
          <a:spcPct val="0"/>
        </a:spcAft>
        <a:buClr>
          <a:srgbClr val="FF0000"/>
        </a:buClr>
        <a:buChar char="-"/>
        <a:defRPr sz="2100">
          <a:solidFill>
            <a:schemeClr val="tx1"/>
          </a:solidFill>
          <a:latin typeface="+mn-lt"/>
        </a:defRPr>
      </a:lvl2pPr>
      <a:lvl3pPr marL="638175" indent="-147638" algn="l" rtl="0" eaLnBrk="0" fontAlgn="base" hangingPunct="0">
        <a:spcBef>
          <a:spcPct val="20000"/>
        </a:spcBef>
        <a:spcAft>
          <a:spcPct val="0"/>
        </a:spcAft>
        <a:buClr>
          <a:schemeClr val="accent6">
            <a:lumMod val="75000"/>
            <a:lumOff val="25000"/>
          </a:schemeClr>
        </a:buClr>
        <a:buSzPct val="70000"/>
        <a:buChar char="•"/>
        <a:defRPr sz="2100">
          <a:solidFill>
            <a:schemeClr val="tx1"/>
          </a:solidFill>
          <a:latin typeface="+mn-lt"/>
        </a:defRPr>
      </a:lvl3pPr>
      <a:lvl4pPr marL="1695450" indent="-228600" algn="l" rtl="0" eaLnBrk="0" fontAlgn="base" hangingPunct="0">
        <a:spcBef>
          <a:spcPct val="20000"/>
        </a:spcBef>
        <a:spcAft>
          <a:spcPct val="0"/>
        </a:spcAft>
        <a:buClr>
          <a:srgbClr val="00B050"/>
        </a:buClr>
        <a:buChar char="–"/>
        <a:defRPr sz="2100">
          <a:solidFill>
            <a:schemeClr val="tx1"/>
          </a:solidFill>
          <a:latin typeface="+mn-lt"/>
        </a:defRPr>
      </a:lvl4pPr>
      <a:lvl5pPr marL="2114550" indent="-228600" algn="l" rtl="0" eaLnBrk="0" fontAlgn="base" hangingPunct="0">
        <a:spcBef>
          <a:spcPct val="20000"/>
        </a:spcBef>
        <a:spcAft>
          <a:spcPct val="0"/>
        </a:spcAft>
        <a:buChar char="»"/>
        <a:defRPr sz="2100">
          <a:solidFill>
            <a:schemeClr val="tx1"/>
          </a:solidFill>
          <a:latin typeface="+mn-lt"/>
        </a:defRPr>
      </a:lvl5pPr>
      <a:lvl6pPr marL="2571750" indent="-228600" algn="l" rtl="0" fontAlgn="base">
        <a:spcBef>
          <a:spcPct val="20000"/>
        </a:spcBef>
        <a:spcAft>
          <a:spcPct val="0"/>
        </a:spcAft>
        <a:buChar char="»"/>
        <a:defRPr sz="2100">
          <a:solidFill>
            <a:schemeClr val="tx1"/>
          </a:solidFill>
          <a:latin typeface="+mn-lt"/>
        </a:defRPr>
      </a:lvl6pPr>
      <a:lvl7pPr marL="3028950" indent="-228600" algn="l" rtl="0" fontAlgn="base">
        <a:spcBef>
          <a:spcPct val="20000"/>
        </a:spcBef>
        <a:spcAft>
          <a:spcPct val="0"/>
        </a:spcAft>
        <a:buChar char="»"/>
        <a:defRPr sz="2100">
          <a:solidFill>
            <a:schemeClr val="tx1"/>
          </a:solidFill>
          <a:latin typeface="+mn-lt"/>
        </a:defRPr>
      </a:lvl7pPr>
      <a:lvl8pPr marL="3486150" indent="-228600" algn="l" rtl="0" fontAlgn="base">
        <a:spcBef>
          <a:spcPct val="20000"/>
        </a:spcBef>
        <a:spcAft>
          <a:spcPct val="0"/>
        </a:spcAft>
        <a:buChar char="»"/>
        <a:defRPr sz="2100">
          <a:solidFill>
            <a:schemeClr val="tx1"/>
          </a:solidFill>
          <a:latin typeface="+mn-lt"/>
        </a:defRPr>
      </a:lvl8pPr>
      <a:lvl9pPr marL="3943350" indent="-228600" algn="l" rtl="0" fontAlgn="base">
        <a:spcBef>
          <a:spcPct val="20000"/>
        </a:spcBef>
        <a:spcAft>
          <a:spcPct val="0"/>
        </a:spcAft>
        <a:buChar char="»"/>
        <a:defRPr sz="21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FE77D4DD-C2E5-4A16-8992-FF1BBDFBF4DD}"/>
              </a:ext>
            </a:extLst>
          </p:cNvPr>
          <p:cNvSpPr/>
          <p:nvPr/>
        </p:nvSpPr>
        <p:spPr bwMode="auto">
          <a:xfrm>
            <a:off x="762000" y="1447800"/>
            <a:ext cx="7696200" cy="5410200"/>
          </a:xfrm>
          <a:prstGeom prst="rect">
            <a:avLst/>
          </a:prstGeom>
          <a:solidFill>
            <a:schemeClr val="bg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Arial" charset="0"/>
            </a:endParaRPr>
          </a:p>
        </p:txBody>
      </p:sp>
      <p:sp>
        <p:nvSpPr>
          <p:cNvPr id="13316" name="Rectangle 3"/>
          <p:cNvSpPr>
            <a:spLocks noGrp="1" noChangeArrowheads="1"/>
          </p:cNvSpPr>
          <p:nvPr>
            <p:ph type="subTitle" idx="1"/>
          </p:nvPr>
        </p:nvSpPr>
        <p:spPr>
          <a:xfrm>
            <a:off x="914400" y="1752600"/>
            <a:ext cx="7848600" cy="2345532"/>
          </a:xfrm>
          <a:noFill/>
        </p:spPr>
        <p:txBody>
          <a:bodyPr/>
          <a:lstStyle/>
          <a:p>
            <a:pPr algn="ctr" eaLnBrk="1" hangingPunct="1">
              <a:lnSpc>
                <a:spcPct val="100000"/>
              </a:lnSpc>
            </a:pPr>
            <a:endParaRPr lang="fr-BE" sz="3200" b="1" dirty="0"/>
          </a:p>
          <a:p>
            <a:pPr algn="ctr" eaLnBrk="1" hangingPunct="1">
              <a:lnSpc>
                <a:spcPct val="150000"/>
              </a:lnSpc>
            </a:pPr>
            <a:r>
              <a:rPr lang="fr-BE" sz="3600" b="1" dirty="0">
                <a:latin typeface="+mj-lt"/>
                <a:ea typeface="Verdana" panose="020B0604030504040204" pitchFamily="34" charset="0"/>
                <a:cs typeface="Verdana" panose="020B0604030504040204" pitchFamily="34" charset="0"/>
              </a:rPr>
              <a:t>ZONALE REGLEMENTEN</a:t>
            </a:r>
          </a:p>
          <a:p>
            <a:pPr marL="571500" indent="-571500" algn="l" eaLnBrk="1" hangingPunct="1">
              <a:lnSpc>
                <a:spcPct val="100000"/>
              </a:lnSpc>
              <a:buFont typeface="Wingdings" panose="05000000000000000000" pitchFamily="2" charset="2"/>
              <a:buChar char="Ø"/>
            </a:pPr>
            <a:r>
              <a:rPr lang="fr-BE" sz="3600" b="1" dirty="0" err="1">
                <a:latin typeface="+mj-lt"/>
                <a:ea typeface="Verdana" panose="020B0604030504040204" pitchFamily="34" charset="0"/>
                <a:cs typeface="Verdana" panose="020B0604030504040204" pitchFamily="34" charset="0"/>
              </a:rPr>
              <a:t>Publiek</a:t>
            </a:r>
            <a:r>
              <a:rPr lang="fr-BE" sz="3600" b="1" dirty="0">
                <a:latin typeface="+mj-lt"/>
                <a:ea typeface="Verdana" panose="020B0604030504040204" pitchFamily="34" charset="0"/>
                <a:cs typeface="Verdana" panose="020B0604030504040204" pitchFamily="34" charset="0"/>
              </a:rPr>
              <a:t> </a:t>
            </a:r>
            <a:r>
              <a:rPr lang="fr-BE" sz="3600" b="1" dirty="0" err="1">
                <a:latin typeface="+mj-lt"/>
                <a:ea typeface="Verdana" panose="020B0604030504040204" pitchFamily="34" charset="0"/>
                <a:cs typeface="Verdana" panose="020B0604030504040204" pitchFamily="34" charset="0"/>
              </a:rPr>
              <a:t>toegankelijke</a:t>
            </a:r>
            <a:r>
              <a:rPr lang="fr-BE" sz="3600" b="1" dirty="0">
                <a:latin typeface="+mj-lt"/>
                <a:ea typeface="Verdana" panose="020B0604030504040204" pitchFamily="34" charset="0"/>
                <a:cs typeface="Verdana" panose="020B0604030504040204" pitchFamily="34" charset="0"/>
              </a:rPr>
              <a:t> </a:t>
            </a:r>
            <a:r>
              <a:rPr lang="fr-BE" sz="3600" b="1" dirty="0" err="1">
                <a:latin typeface="+mj-lt"/>
                <a:ea typeface="Verdana" panose="020B0604030504040204" pitchFamily="34" charset="0"/>
                <a:cs typeface="Verdana" panose="020B0604030504040204" pitchFamily="34" charset="0"/>
              </a:rPr>
              <a:t>inrichtingen</a:t>
            </a:r>
            <a:endParaRPr lang="fr-BE" sz="3600" b="1" dirty="0">
              <a:latin typeface="+mj-lt"/>
              <a:ea typeface="Verdana" panose="020B0604030504040204" pitchFamily="34" charset="0"/>
              <a:cs typeface="Verdana" panose="020B0604030504040204" pitchFamily="34" charset="0"/>
            </a:endParaRPr>
          </a:p>
          <a:p>
            <a:pPr marL="571500" indent="-571500" algn="l" eaLnBrk="1" hangingPunct="1">
              <a:lnSpc>
                <a:spcPct val="100000"/>
              </a:lnSpc>
              <a:buFont typeface="Wingdings" panose="05000000000000000000" pitchFamily="2" charset="2"/>
              <a:buChar char="Ø"/>
            </a:pPr>
            <a:r>
              <a:rPr lang="fr-BE" sz="3600" b="1" dirty="0" err="1">
                <a:latin typeface="+mj-lt"/>
                <a:ea typeface="Verdana" panose="020B0604030504040204" pitchFamily="34" charset="0"/>
                <a:cs typeface="Verdana" panose="020B0604030504040204" pitchFamily="34" charset="0"/>
              </a:rPr>
              <a:t>Evenementen</a:t>
            </a:r>
            <a:r>
              <a:rPr lang="fr-BE" sz="3600" b="1" dirty="0">
                <a:latin typeface="+mj-lt"/>
                <a:ea typeface="Verdana" panose="020B0604030504040204" pitchFamily="34" charset="0"/>
                <a:cs typeface="Verdana" panose="020B0604030504040204" pitchFamily="34" charset="0"/>
              </a:rPr>
              <a:t> </a:t>
            </a:r>
          </a:p>
        </p:txBody>
      </p:sp>
      <p:sp>
        <p:nvSpPr>
          <p:cNvPr id="4" name="Rectangle 3">
            <a:extLst>
              <a:ext uri="{FF2B5EF4-FFF2-40B4-BE49-F238E27FC236}">
                <a16:creationId xmlns:a16="http://schemas.microsoft.com/office/drawing/2014/main" id="{B665EB60-CFAC-4BFD-BC56-80257EBE4817}"/>
              </a:ext>
            </a:extLst>
          </p:cNvPr>
          <p:cNvSpPr txBox="1">
            <a:spLocks noChangeArrowheads="1"/>
          </p:cNvSpPr>
          <p:nvPr/>
        </p:nvSpPr>
        <p:spPr bwMode="auto">
          <a:xfrm>
            <a:off x="76200" y="4872036"/>
            <a:ext cx="8812306" cy="23455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0" indent="0" algn="r" rtl="0" eaLnBrk="0" fontAlgn="base" hangingPunct="0">
              <a:lnSpc>
                <a:spcPts val="2600"/>
              </a:lnSpc>
              <a:spcBef>
                <a:spcPct val="0"/>
              </a:spcBef>
              <a:spcAft>
                <a:spcPct val="0"/>
              </a:spcAft>
              <a:buClr>
                <a:schemeClr val="tx2"/>
              </a:buClr>
              <a:buFontTx/>
              <a:buNone/>
              <a:defRPr sz="2200" b="0">
                <a:solidFill>
                  <a:schemeClr val="tx2"/>
                </a:solidFill>
                <a:latin typeface="Arial Narrow" pitchFamily="34" charset="0"/>
                <a:ea typeface="+mn-ea"/>
                <a:cs typeface="+mn-cs"/>
              </a:defRPr>
            </a:lvl1pPr>
            <a:lvl2pPr marL="474663" indent="-146050" algn="l" rtl="0" eaLnBrk="0" fontAlgn="base" hangingPunct="0">
              <a:lnSpc>
                <a:spcPts val="2500"/>
              </a:lnSpc>
              <a:spcBef>
                <a:spcPct val="20000"/>
              </a:spcBef>
              <a:spcAft>
                <a:spcPct val="0"/>
              </a:spcAft>
              <a:buClr>
                <a:srgbClr val="FF0000"/>
              </a:buClr>
              <a:buChar char="-"/>
              <a:defRPr sz="2100">
                <a:solidFill>
                  <a:schemeClr val="tx1"/>
                </a:solidFill>
                <a:latin typeface="+mn-lt"/>
              </a:defRPr>
            </a:lvl2pPr>
            <a:lvl3pPr marL="638175" indent="-147638" algn="l" rtl="0" eaLnBrk="0" fontAlgn="base" hangingPunct="0">
              <a:spcBef>
                <a:spcPct val="20000"/>
              </a:spcBef>
              <a:spcAft>
                <a:spcPct val="0"/>
              </a:spcAft>
              <a:buClr>
                <a:schemeClr val="accent6">
                  <a:lumMod val="75000"/>
                  <a:lumOff val="25000"/>
                </a:schemeClr>
              </a:buClr>
              <a:buSzPct val="70000"/>
              <a:buChar char="•"/>
              <a:defRPr sz="2100">
                <a:solidFill>
                  <a:schemeClr val="tx1"/>
                </a:solidFill>
                <a:latin typeface="+mn-lt"/>
              </a:defRPr>
            </a:lvl3pPr>
            <a:lvl4pPr marL="1695450" indent="-228600" algn="l" rtl="0" eaLnBrk="0" fontAlgn="base" hangingPunct="0">
              <a:spcBef>
                <a:spcPct val="20000"/>
              </a:spcBef>
              <a:spcAft>
                <a:spcPct val="0"/>
              </a:spcAft>
              <a:buClr>
                <a:srgbClr val="00B050"/>
              </a:buClr>
              <a:buChar char="–"/>
              <a:defRPr sz="2100">
                <a:solidFill>
                  <a:schemeClr val="tx1"/>
                </a:solidFill>
                <a:latin typeface="+mn-lt"/>
              </a:defRPr>
            </a:lvl4pPr>
            <a:lvl5pPr marL="2114550" indent="-228600" algn="l" rtl="0" eaLnBrk="0" fontAlgn="base" hangingPunct="0">
              <a:spcBef>
                <a:spcPct val="20000"/>
              </a:spcBef>
              <a:spcAft>
                <a:spcPct val="0"/>
              </a:spcAft>
              <a:buChar char="»"/>
              <a:defRPr sz="2100">
                <a:solidFill>
                  <a:schemeClr val="tx1"/>
                </a:solidFill>
                <a:latin typeface="+mn-lt"/>
              </a:defRPr>
            </a:lvl5pPr>
            <a:lvl6pPr marL="2571750" indent="-228600" algn="l" rtl="0" fontAlgn="base">
              <a:spcBef>
                <a:spcPct val="20000"/>
              </a:spcBef>
              <a:spcAft>
                <a:spcPct val="0"/>
              </a:spcAft>
              <a:buChar char="»"/>
              <a:defRPr sz="2100">
                <a:solidFill>
                  <a:schemeClr val="tx1"/>
                </a:solidFill>
                <a:latin typeface="+mn-lt"/>
              </a:defRPr>
            </a:lvl6pPr>
            <a:lvl7pPr marL="3028950" indent="-228600" algn="l" rtl="0" fontAlgn="base">
              <a:spcBef>
                <a:spcPct val="20000"/>
              </a:spcBef>
              <a:spcAft>
                <a:spcPct val="0"/>
              </a:spcAft>
              <a:buChar char="»"/>
              <a:defRPr sz="2100">
                <a:solidFill>
                  <a:schemeClr val="tx1"/>
                </a:solidFill>
                <a:latin typeface="+mn-lt"/>
              </a:defRPr>
            </a:lvl7pPr>
            <a:lvl8pPr marL="3486150" indent="-228600" algn="l" rtl="0" fontAlgn="base">
              <a:spcBef>
                <a:spcPct val="20000"/>
              </a:spcBef>
              <a:spcAft>
                <a:spcPct val="0"/>
              </a:spcAft>
              <a:buChar char="»"/>
              <a:defRPr sz="2100">
                <a:solidFill>
                  <a:schemeClr val="tx1"/>
                </a:solidFill>
                <a:latin typeface="+mn-lt"/>
              </a:defRPr>
            </a:lvl8pPr>
            <a:lvl9pPr marL="3943350" indent="-228600" algn="l" rtl="0" fontAlgn="base">
              <a:spcBef>
                <a:spcPct val="20000"/>
              </a:spcBef>
              <a:spcAft>
                <a:spcPct val="0"/>
              </a:spcAft>
              <a:buChar char="»"/>
              <a:defRPr sz="2100">
                <a:solidFill>
                  <a:schemeClr val="tx1"/>
                </a:solidFill>
                <a:latin typeface="+mn-lt"/>
              </a:defRPr>
            </a:lvl9pPr>
          </a:lstStyle>
          <a:p>
            <a:pPr algn="ctr" eaLnBrk="1" hangingPunct="1">
              <a:lnSpc>
                <a:spcPct val="100000"/>
              </a:lnSpc>
            </a:pPr>
            <a:r>
              <a:rPr lang="fr-BE" sz="2400" b="1" kern="0" dirty="0" err="1">
                <a:solidFill>
                  <a:schemeClr val="tx1">
                    <a:lumMod val="95000"/>
                    <a:lumOff val="5000"/>
                  </a:schemeClr>
                </a:solidFill>
                <a:latin typeface="+mj-lt"/>
                <a:ea typeface="Verdana" panose="020B0604030504040204" pitchFamily="34" charset="0"/>
                <a:cs typeface="Verdana" panose="020B0604030504040204" pitchFamily="34" charset="0"/>
              </a:rPr>
              <a:t>Commissie</a:t>
            </a:r>
            <a:r>
              <a:rPr lang="fr-BE" sz="2400" b="1" kern="0" dirty="0">
                <a:solidFill>
                  <a:schemeClr val="tx1">
                    <a:lumMod val="95000"/>
                    <a:lumOff val="5000"/>
                  </a:schemeClr>
                </a:solidFill>
                <a:latin typeface="+mj-lt"/>
                <a:ea typeface="Verdana" panose="020B0604030504040204" pitchFamily="34" charset="0"/>
                <a:cs typeface="Verdana" panose="020B0604030504040204" pitchFamily="34" charset="0"/>
              </a:rPr>
              <a:t> Sint-Pieters-Leeuw</a:t>
            </a:r>
          </a:p>
          <a:p>
            <a:pPr algn="ctr" eaLnBrk="1" hangingPunct="1">
              <a:lnSpc>
                <a:spcPct val="100000"/>
              </a:lnSpc>
            </a:pPr>
            <a:r>
              <a:rPr lang="fr-BE" sz="2000" b="1" kern="0" dirty="0">
                <a:latin typeface="+mj-lt"/>
                <a:ea typeface="Verdana" panose="020B0604030504040204" pitchFamily="34" charset="0"/>
                <a:cs typeface="Verdana" panose="020B0604030504040204" pitchFamily="34" charset="0"/>
              </a:rPr>
              <a:t>     </a:t>
            </a:r>
          </a:p>
          <a:p>
            <a:pPr algn="ctr" eaLnBrk="1" hangingPunct="1">
              <a:lnSpc>
                <a:spcPct val="100000"/>
              </a:lnSpc>
            </a:pPr>
            <a:r>
              <a:rPr lang="fr-BE" sz="1800" kern="0" dirty="0">
                <a:latin typeface="+mj-lt"/>
                <a:ea typeface="Verdana" panose="020B0604030504040204" pitchFamily="34" charset="0"/>
                <a:cs typeface="Verdana" panose="020B0604030504040204" pitchFamily="34" charset="0"/>
              </a:rPr>
              <a:t>15 </a:t>
            </a:r>
            <a:r>
              <a:rPr lang="fr-BE" sz="1800" kern="0" dirty="0" err="1">
                <a:latin typeface="+mj-lt"/>
                <a:ea typeface="Verdana" panose="020B0604030504040204" pitchFamily="34" charset="0"/>
                <a:cs typeface="Verdana" panose="020B0604030504040204" pitchFamily="34" charset="0"/>
              </a:rPr>
              <a:t>oktober</a:t>
            </a:r>
            <a:r>
              <a:rPr lang="fr-BE" sz="1800" kern="0" dirty="0">
                <a:latin typeface="+mj-lt"/>
                <a:ea typeface="Verdana" panose="020B0604030504040204" pitchFamily="34" charset="0"/>
                <a:cs typeface="Verdana" panose="020B0604030504040204" pitchFamily="34" charset="0"/>
              </a:rPr>
              <a:t> 2020</a:t>
            </a:r>
          </a:p>
          <a:p>
            <a:pPr algn="ctr" eaLnBrk="1" hangingPunct="1">
              <a:lnSpc>
                <a:spcPct val="100000"/>
              </a:lnSpc>
            </a:pPr>
            <a:endParaRPr lang="fr-BE" sz="3600" b="1" kern="0" dirty="0"/>
          </a:p>
          <a:p>
            <a:pPr eaLnBrk="1" hangingPunct="1"/>
            <a:endParaRPr lang="fr-BE" sz="2800" b="1"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2">
            <a:extLst>
              <a:ext uri="{FF2B5EF4-FFF2-40B4-BE49-F238E27FC236}">
                <a16:creationId xmlns:a16="http://schemas.microsoft.com/office/drawing/2014/main" id="{7D7CD83F-BD45-426E-8CEC-07CCFC2F7977}"/>
              </a:ext>
            </a:extLst>
          </p:cNvPr>
          <p:cNvSpPr txBox="1">
            <a:spLocks/>
          </p:cNvSpPr>
          <p:nvPr/>
        </p:nvSpPr>
        <p:spPr bwMode="auto">
          <a:xfrm>
            <a:off x="838200" y="1631525"/>
            <a:ext cx="8229600"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FontTx/>
              <a:buNone/>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Systematische controles</a:t>
            </a:r>
          </a:p>
          <a:p>
            <a:pPr marL="0" indent="0">
              <a:buFontTx/>
              <a:buNone/>
            </a:pPr>
            <a:endParaRPr lang="nl-BE" altLang="nl-BE" sz="1400" b="1"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Aanvang van systematische controles bestaande inrichtingen</a:t>
            </a: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In samenspraak met de gemeenten</a:t>
            </a: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Verdeelsleutel is nog uit te werken</a:t>
            </a: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Aantal extra controles per jaar is toekomstgericht te plannen</a:t>
            </a: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Prioriteitenlijst volgens “objectieve criteria”</a:t>
            </a:r>
          </a:p>
          <a:p>
            <a:pPr>
              <a:lnSpc>
                <a:spcPct val="150000"/>
              </a:lnSpc>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Locaties en coördinaten worden aangeleverd door de gemeenten</a:t>
            </a:r>
            <a:endParaRPr lang="nl-BE" altLang="nl-BE" sz="18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4277469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5D9E6C6-EB74-461C-B393-D2458B38315D}"/>
              </a:ext>
            </a:extLst>
          </p:cNvPr>
          <p:cNvPicPr>
            <a:picLocks noChangeAspect="1"/>
          </p:cNvPicPr>
          <p:nvPr/>
        </p:nvPicPr>
        <p:blipFill>
          <a:blip r:embed="rId3"/>
          <a:stretch>
            <a:fillRect/>
          </a:stretch>
        </p:blipFill>
        <p:spPr>
          <a:xfrm>
            <a:off x="4495800" y="1139456"/>
            <a:ext cx="4566300" cy="5718544"/>
          </a:xfrm>
          <a:prstGeom prst="rect">
            <a:avLst/>
          </a:prstGeom>
        </p:spPr>
      </p:pic>
      <p:sp>
        <p:nvSpPr>
          <p:cNvPr id="5" name="Tijdelijke aanduiding voor inhoud 2">
            <a:extLst>
              <a:ext uri="{FF2B5EF4-FFF2-40B4-BE49-F238E27FC236}">
                <a16:creationId xmlns:a16="http://schemas.microsoft.com/office/drawing/2014/main" id="{33188FF8-5611-4DF2-A50C-0428B8F258F9}"/>
              </a:ext>
            </a:extLst>
          </p:cNvPr>
          <p:cNvSpPr txBox="1">
            <a:spLocks/>
          </p:cNvSpPr>
          <p:nvPr/>
        </p:nvSpPr>
        <p:spPr bwMode="auto">
          <a:xfrm>
            <a:off x="762000" y="1524000"/>
            <a:ext cx="7467600" cy="7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FontTx/>
              <a:buNone/>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Brandveiligheidsattest</a:t>
            </a:r>
          </a:p>
          <a:p>
            <a:pPr marL="0" indent="0">
              <a:buFontTx/>
              <a:buNone/>
            </a:pPr>
            <a:endParaRPr lang="nl-BE" altLang="nl-BE" sz="1400" b="1"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endParaRPr lang="nl-BE" altLang="nl-BE" sz="16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6" name="Tijdelijke aanduiding voor inhoud 2">
            <a:extLst>
              <a:ext uri="{FF2B5EF4-FFF2-40B4-BE49-F238E27FC236}">
                <a16:creationId xmlns:a16="http://schemas.microsoft.com/office/drawing/2014/main" id="{D3EF81F3-0983-410F-9B64-98598173E317}"/>
              </a:ext>
            </a:extLst>
          </p:cNvPr>
          <p:cNvSpPr>
            <a:spLocks/>
          </p:cNvSpPr>
          <p:nvPr/>
        </p:nvSpPr>
        <p:spPr bwMode="auto">
          <a:xfrm>
            <a:off x="782246" y="1701006"/>
            <a:ext cx="3720481" cy="4751387"/>
          </a:xfrm>
          <a:prstGeom prst="rect">
            <a:avLst/>
          </a:prstGeom>
          <a:noFill/>
          <a:ln w="9525">
            <a:noFill/>
            <a:miter lim="800000"/>
            <a:headEnd/>
            <a:tailEnd/>
          </a:ln>
        </p:spPr>
        <p:txBody>
          <a:bodyPr/>
          <a:lstStyle/>
          <a:p>
            <a:pPr eaLnBrk="0" hangingPunct="0">
              <a:spcBef>
                <a:spcPct val="20000"/>
              </a:spcBef>
            </a:pPr>
            <a:endParaRPr lang="nl-BE" altLang="nl-BE" sz="1800" b="1" dirty="0"/>
          </a:p>
          <a:p>
            <a:r>
              <a:rPr lang="nl-BE" sz="2000" dirty="0">
                <a:latin typeface="+mn-lt"/>
                <a:ea typeface="Verdana" panose="020B0604030504040204" pitchFamily="34" charset="0"/>
                <a:cs typeface="Verdana" panose="020B0604030504040204" pitchFamily="34" charset="0"/>
              </a:rPr>
              <a:t>3 soorten:</a:t>
            </a:r>
          </a:p>
          <a:p>
            <a:pPr marL="285750" indent="-285750">
              <a:buFont typeface="Wingdings" panose="05000000000000000000" pitchFamily="2" charset="2"/>
              <a:buChar char="§"/>
            </a:pPr>
            <a:r>
              <a:rPr lang="nl-BE" sz="2000" dirty="0">
                <a:solidFill>
                  <a:srgbClr val="00B050"/>
                </a:solidFill>
                <a:latin typeface="+mn-lt"/>
                <a:ea typeface="Verdana" panose="020B0604030504040204" pitchFamily="34" charset="0"/>
                <a:cs typeface="Verdana" panose="020B0604030504040204" pitchFamily="34" charset="0"/>
              </a:rPr>
              <a:t>Brandveiligheidsattest A</a:t>
            </a:r>
          </a:p>
          <a:p>
            <a:pPr marL="742950" lvl="1" indent="-285750">
              <a:buFont typeface="Wingdings" panose="05000000000000000000" pitchFamily="2" charset="2"/>
              <a:buChar char="§"/>
            </a:pPr>
            <a:r>
              <a:rPr lang="nl-BE" sz="1600" dirty="0">
                <a:latin typeface="+mn-lt"/>
                <a:ea typeface="Verdana" panose="020B0604030504040204" pitchFamily="34" charset="0"/>
                <a:cs typeface="Verdana" panose="020B0604030504040204" pitchFamily="34" charset="0"/>
              </a:rPr>
              <a:t>Inrichting voldoet</a:t>
            </a:r>
          </a:p>
          <a:p>
            <a:pPr marL="742950" lvl="1" indent="-285750">
              <a:buFont typeface="Wingdings" panose="05000000000000000000" pitchFamily="2" charset="2"/>
              <a:buChar char="§"/>
            </a:pPr>
            <a:r>
              <a:rPr lang="nl-BE" sz="1600" dirty="0">
                <a:latin typeface="+mn-lt"/>
                <a:ea typeface="Verdana" panose="020B0604030504040204" pitchFamily="34" charset="0"/>
                <a:cs typeface="Verdana" panose="020B0604030504040204" pitchFamily="34" charset="0"/>
              </a:rPr>
              <a:t>“onbepaalde” duur</a:t>
            </a:r>
          </a:p>
          <a:p>
            <a:pPr marL="742950" lvl="1" indent="-285750">
              <a:buFont typeface="Wingdings" panose="05000000000000000000" pitchFamily="2" charset="2"/>
              <a:buChar char="§"/>
            </a:pPr>
            <a:endParaRPr lang="nl-BE" sz="1600" dirty="0">
              <a:latin typeface="+mn-lt"/>
              <a:ea typeface="Verdana" panose="020B0604030504040204" pitchFamily="34" charset="0"/>
              <a:cs typeface="Verdana" panose="020B0604030504040204" pitchFamily="34" charset="0"/>
            </a:endParaRPr>
          </a:p>
          <a:p>
            <a:pPr marL="285750" indent="-285750">
              <a:buFont typeface="Wingdings" panose="05000000000000000000" pitchFamily="2" charset="2"/>
              <a:buChar char="§"/>
            </a:pPr>
            <a:r>
              <a:rPr lang="nl-BE" sz="2000" dirty="0">
                <a:solidFill>
                  <a:schemeClr val="bg2">
                    <a:lumMod val="75000"/>
                  </a:schemeClr>
                </a:solidFill>
                <a:latin typeface="+mn-lt"/>
                <a:ea typeface="Verdana" panose="020B0604030504040204" pitchFamily="34" charset="0"/>
                <a:cs typeface="Verdana" panose="020B0604030504040204" pitchFamily="34" charset="0"/>
              </a:rPr>
              <a:t>Brandveiligheidsattest B</a:t>
            </a:r>
          </a:p>
          <a:p>
            <a:pPr marL="742950" lvl="1" indent="-285750">
              <a:buFont typeface="Wingdings" panose="05000000000000000000" pitchFamily="2" charset="2"/>
              <a:buChar char="§"/>
            </a:pPr>
            <a:r>
              <a:rPr lang="nl-BE" sz="1600" dirty="0">
                <a:latin typeface="+mn-lt"/>
                <a:ea typeface="Verdana" panose="020B0604030504040204" pitchFamily="34" charset="0"/>
                <a:cs typeface="Verdana" panose="020B0604030504040204" pitchFamily="34" charset="0"/>
              </a:rPr>
              <a:t>Inrichting voldoet niet volledig, maar herstelperiode wordt toegestaan</a:t>
            </a:r>
          </a:p>
          <a:p>
            <a:pPr marL="742950" lvl="1" indent="-285750">
              <a:buFont typeface="Wingdings" panose="05000000000000000000" pitchFamily="2" charset="2"/>
              <a:buChar char="§"/>
            </a:pPr>
            <a:endParaRPr lang="nl-BE" sz="1600" dirty="0">
              <a:latin typeface="+mn-lt"/>
              <a:ea typeface="Verdana" panose="020B0604030504040204" pitchFamily="34" charset="0"/>
              <a:cs typeface="Verdana" panose="020B0604030504040204" pitchFamily="34" charset="0"/>
            </a:endParaRPr>
          </a:p>
          <a:p>
            <a:pPr marL="285750" indent="-285750">
              <a:buFont typeface="Wingdings" panose="05000000000000000000" pitchFamily="2" charset="2"/>
              <a:buChar char="§"/>
            </a:pPr>
            <a:r>
              <a:rPr lang="nl-BE" sz="2000" dirty="0">
                <a:solidFill>
                  <a:srgbClr val="FF0000"/>
                </a:solidFill>
                <a:latin typeface="+mn-lt"/>
                <a:ea typeface="Verdana" panose="020B0604030504040204" pitchFamily="34" charset="0"/>
                <a:cs typeface="Verdana" panose="020B0604030504040204" pitchFamily="34" charset="0"/>
              </a:rPr>
              <a:t>Brandveiligheidsattest C</a:t>
            </a:r>
          </a:p>
          <a:p>
            <a:pPr marL="742950" lvl="1" indent="-285750">
              <a:buFont typeface="Wingdings" panose="05000000000000000000" pitchFamily="2" charset="2"/>
              <a:buChar char="§"/>
            </a:pPr>
            <a:r>
              <a:rPr lang="nl-BE" sz="1600" dirty="0">
                <a:latin typeface="+mn-lt"/>
                <a:ea typeface="Verdana" panose="020B0604030504040204" pitchFamily="34" charset="0"/>
                <a:cs typeface="Verdana" panose="020B0604030504040204" pitchFamily="34" charset="0"/>
              </a:rPr>
              <a:t>Inrichting voldoet niet</a:t>
            </a:r>
          </a:p>
          <a:p>
            <a:pPr marL="1200150" lvl="2" indent="-285750">
              <a:buFont typeface="Wingdings" panose="05000000000000000000" pitchFamily="2" charset="2"/>
              <a:buChar char="§"/>
            </a:pPr>
            <a:endParaRPr lang="nl-BE" sz="1600" dirty="0">
              <a:latin typeface="+mn-lt"/>
              <a:ea typeface="Verdana" panose="020B0604030504040204" pitchFamily="34" charset="0"/>
              <a:cs typeface="Verdana" panose="020B0604030504040204" pitchFamily="34" charset="0"/>
            </a:endParaRPr>
          </a:p>
          <a:p>
            <a:pPr marL="0" lvl="2"/>
            <a:r>
              <a:rPr lang="nl-BE" sz="1600" dirty="0">
                <a:ea typeface="Verdana" panose="020B0604030504040204" pitchFamily="34" charset="0"/>
                <a:cs typeface="Verdana" panose="020B0604030504040204" pitchFamily="34" charset="0"/>
                <a:sym typeface="Wingdings" panose="05000000000000000000" pitchFamily="2" charset="2"/>
              </a:rPr>
              <a:t> Brandveiligheidsattest af te leveren door burgemeester op voorstel van de hulpverleningszone.</a:t>
            </a:r>
            <a:endParaRPr lang="nl-BE" sz="1600" dirty="0">
              <a:ea typeface="Verdana" panose="020B0604030504040204" pitchFamily="34" charset="0"/>
              <a:cs typeface="Verdana" panose="020B0604030504040204" pitchFamily="34" charset="0"/>
            </a:endParaRPr>
          </a:p>
          <a:p>
            <a:pPr marL="0" lvl="2"/>
            <a:endParaRPr lang="nl-BE" sz="1600" dirty="0">
              <a:latin typeface="+mn-lt"/>
              <a:ea typeface="Verdana" panose="020B0604030504040204" pitchFamily="34" charset="0"/>
              <a:cs typeface="Verdana" panose="020B0604030504040204" pitchFamily="34" charset="0"/>
            </a:endParaRPr>
          </a:p>
          <a:p>
            <a:pPr eaLnBrk="0" hangingPunct="0">
              <a:spcBef>
                <a:spcPct val="20000"/>
              </a:spcBef>
            </a:pPr>
            <a:endParaRPr lang="nl-NL" sz="1600" dirty="0"/>
          </a:p>
        </p:txBody>
      </p:sp>
      <p:sp>
        <p:nvSpPr>
          <p:cNvPr id="7"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2648017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8C34BC-AF61-4824-A2A9-4C496A72D45E}"/>
              </a:ext>
            </a:extLst>
          </p:cNvPr>
          <p:cNvSpPr txBox="1">
            <a:spLocks noChangeArrowheads="1"/>
          </p:cNvSpPr>
          <p:nvPr/>
        </p:nvSpPr>
        <p:spPr bwMode="auto">
          <a:xfrm>
            <a:off x="999946" y="1752599"/>
            <a:ext cx="7423329" cy="4784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19088" indent="-319088" algn="l" rtl="0" eaLnBrk="0" fontAlgn="base" hangingPunct="0">
              <a:lnSpc>
                <a:spcPts val="2800"/>
              </a:lnSpc>
              <a:spcBef>
                <a:spcPct val="20000"/>
              </a:spcBef>
              <a:spcAft>
                <a:spcPct val="0"/>
              </a:spcAft>
              <a:buClr>
                <a:schemeClr val="tx2"/>
              </a:buClr>
              <a:buChar char="•"/>
              <a:defRPr sz="2300" b="1">
                <a:solidFill>
                  <a:schemeClr val="tx1"/>
                </a:solidFill>
                <a:latin typeface="+mn-lt"/>
                <a:ea typeface="+mn-ea"/>
                <a:cs typeface="+mn-cs"/>
              </a:defRPr>
            </a:lvl1pPr>
            <a:lvl2pPr marL="474663" indent="-146050" algn="l" rtl="0" eaLnBrk="0" fontAlgn="base" hangingPunct="0">
              <a:lnSpc>
                <a:spcPts val="2500"/>
              </a:lnSpc>
              <a:spcBef>
                <a:spcPct val="20000"/>
              </a:spcBef>
              <a:spcAft>
                <a:spcPct val="0"/>
              </a:spcAft>
              <a:buClr>
                <a:srgbClr val="FF0000"/>
              </a:buClr>
              <a:buChar char="-"/>
              <a:defRPr sz="2100">
                <a:solidFill>
                  <a:schemeClr val="tx1"/>
                </a:solidFill>
                <a:latin typeface="+mn-lt"/>
              </a:defRPr>
            </a:lvl2pPr>
            <a:lvl3pPr marL="638175" indent="-147638" algn="l" rtl="0" eaLnBrk="0" fontAlgn="base" hangingPunct="0">
              <a:spcBef>
                <a:spcPct val="20000"/>
              </a:spcBef>
              <a:spcAft>
                <a:spcPct val="0"/>
              </a:spcAft>
              <a:buClr>
                <a:schemeClr val="accent6">
                  <a:lumMod val="75000"/>
                  <a:lumOff val="25000"/>
                </a:schemeClr>
              </a:buClr>
              <a:buSzPct val="70000"/>
              <a:buChar char="•"/>
              <a:defRPr sz="2100">
                <a:solidFill>
                  <a:schemeClr val="tx1"/>
                </a:solidFill>
                <a:latin typeface="+mn-lt"/>
              </a:defRPr>
            </a:lvl3pPr>
            <a:lvl4pPr marL="1695450" indent="-228600" algn="l" rtl="0" eaLnBrk="0" fontAlgn="base" hangingPunct="0">
              <a:spcBef>
                <a:spcPct val="20000"/>
              </a:spcBef>
              <a:spcAft>
                <a:spcPct val="0"/>
              </a:spcAft>
              <a:buClr>
                <a:srgbClr val="00B050"/>
              </a:buClr>
              <a:buChar char="–"/>
              <a:defRPr sz="2100">
                <a:solidFill>
                  <a:schemeClr val="tx1"/>
                </a:solidFill>
                <a:latin typeface="+mn-lt"/>
              </a:defRPr>
            </a:lvl4pPr>
            <a:lvl5pPr marL="2114550" indent="-228600" algn="l" rtl="0" eaLnBrk="0" fontAlgn="base" hangingPunct="0">
              <a:spcBef>
                <a:spcPct val="20000"/>
              </a:spcBef>
              <a:spcAft>
                <a:spcPct val="0"/>
              </a:spcAft>
              <a:buChar char="»"/>
              <a:defRPr sz="2100">
                <a:solidFill>
                  <a:schemeClr val="tx1"/>
                </a:solidFill>
                <a:latin typeface="+mn-lt"/>
              </a:defRPr>
            </a:lvl5pPr>
            <a:lvl6pPr marL="2571750" indent="-228600" algn="l" rtl="0" fontAlgn="base">
              <a:spcBef>
                <a:spcPct val="20000"/>
              </a:spcBef>
              <a:spcAft>
                <a:spcPct val="0"/>
              </a:spcAft>
              <a:buChar char="»"/>
              <a:defRPr sz="2100">
                <a:solidFill>
                  <a:schemeClr val="tx1"/>
                </a:solidFill>
                <a:latin typeface="+mn-lt"/>
              </a:defRPr>
            </a:lvl6pPr>
            <a:lvl7pPr marL="3028950" indent="-228600" algn="l" rtl="0" fontAlgn="base">
              <a:spcBef>
                <a:spcPct val="20000"/>
              </a:spcBef>
              <a:spcAft>
                <a:spcPct val="0"/>
              </a:spcAft>
              <a:buChar char="»"/>
              <a:defRPr sz="2100">
                <a:solidFill>
                  <a:schemeClr val="tx1"/>
                </a:solidFill>
                <a:latin typeface="+mn-lt"/>
              </a:defRPr>
            </a:lvl7pPr>
            <a:lvl8pPr marL="3486150" indent="-228600" algn="l" rtl="0" fontAlgn="base">
              <a:spcBef>
                <a:spcPct val="20000"/>
              </a:spcBef>
              <a:spcAft>
                <a:spcPct val="0"/>
              </a:spcAft>
              <a:buChar char="»"/>
              <a:defRPr sz="2100">
                <a:solidFill>
                  <a:schemeClr val="tx1"/>
                </a:solidFill>
                <a:latin typeface="+mn-lt"/>
              </a:defRPr>
            </a:lvl8pPr>
            <a:lvl9pPr marL="3943350" indent="-228600" algn="l" rtl="0" fontAlgn="base">
              <a:spcBef>
                <a:spcPct val="20000"/>
              </a:spcBef>
              <a:spcAft>
                <a:spcPct val="0"/>
              </a:spcAft>
              <a:buChar char="»"/>
              <a:defRPr sz="2100">
                <a:solidFill>
                  <a:schemeClr val="tx1"/>
                </a:solidFill>
                <a:latin typeface="+mn-lt"/>
              </a:defRPr>
            </a:lvl9pPr>
          </a:lstStyle>
          <a:p>
            <a:pPr>
              <a:buClrTx/>
              <a:buFont typeface="Calibri" panose="020F0502020204030204" pitchFamily="34" charset="0"/>
              <a:buChar char="→"/>
            </a:pPr>
            <a:endParaRPr lang="nl-BE" sz="1600" kern="0" dirty="0">
              <a:latin typeface="Verdana" panose="020B0604030504040204" pitchFamily="34" charset="0"/>
              <a:ea typeface="Verdana" panose="020B0604030504040204" pitchFamily="34" charset="0"/>
              <a:cs typeface="Verdana" panose="020B0604030504040204" pitchFamily="34" charset="0"/>
            </a:endParaRPr>
          </a:p>
          <a:p>
            <a:pPr marL="457200" lvl="1" indent="0" eaLnBrk="1" hangingPunct="1">
              <a:buFontTx/>
              <a:buNone/>
            </a:pPr>
            <a:endParaRPr lang="nl-NL" sz="2000" kern="0" dirty="0"/>
          </a:p>
        </p:txBody>
      </p:sp>
      <p:sp>
        <p:nvSpPr>
          <p:cNvPr id="7" name="Tijdelijke aanduiding voor inhoud 2">
            <a:extLst>
              <a:ext uri="{FF2B5EF4-FFF2-40B4-BE49-F238E27FC236}">
                <a16:creationId xmlns:a16="http://schemas.microsoft.com/office/drawing/2014/main" id="{5E186D3E-CA4D-4E33-84CB-3A1AB550EE5E}"/>
              </a:ext>
            </a:extLst>
          </p:cNvPr>
          <p:cNvSpPr txBox="1">
            <a:spLocks/>
          </p:cNvSpPr>
          <p:nvPr/>
        </p:nvSpPr>
        <p:spPr bwMode="auto">
          <a:xfrm>
            <a:off x="720725" y="1447800"/>
            <a:ext cx="8229600"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FontTx/>
              <a:buNone/>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Handhavingsbeleid</a:t>
            </a:r>
          </a:p>
          <a:p>
            <a:pPr marL="0" indent="0">
              <a:buFontTx/>
              <a:buNone/>
            </a:pPr>
            <a:endParaRPr lang="nl-BE" altLang="nl-BE" sz="1400" b="1"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Gemeentelijke bevoegdheid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a:t>
            </a: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GAS</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 art. 135 Nieuwe Gemeentewet)</a:t>
            </a:r>
          </a:p>
          <a:p>
            <a:pPr>
              <a:lnSpc>
                <a:spcPct val="150000"/>
              </a:lnSpc>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“voorstel” in zonaal reglement</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Administratieve geldboete</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Administratieve schorsing of intrekking van de vergunning</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Tijdelijke of definitieve sluiting van de inrichting</a:t>
            </a:r>
            <a:endParaRPr lang="nl-BE" altLang="nl-BE" sz="2000" kern="0" dirty="0">
              <a:solidFill>
                <a:srgbClr val="000000"/>
              </a:solidFill>
              <a:ea typeface="Verdana" panose="020B0604030504040204" pitchFamily="34" charset="0"/>
              <a:cs typeface="Verdana" panose="020B0604030504040204" pitchFamily="34" charset="0"/>
              <a:sym typeface="Wingdings" pitchFamily="2" charset="2"/>
            </a:endParaRPr>
          </a:p>
          <a:p>
            <a:pPr>
              <a:lnSpc>
                <a:spcPct val="150000"/>
              </a:lnSpc>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Krachtlijnen handhavingsbesluit stad Mechelen</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Focus op verslag en attest brandweer bij afleveren uitbatingsvergunningen</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Procedure “melding brandonveiligheid”</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Duurtijd van uitbatingsvergunning aan de geldigheidsduur B-attest</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PV of bestuurlijk verslag GAS als extra drukkingsmiddel</a:t>
            </a:r>
          </a:p>
          <a:p>
            <a:pPr>
              <a:buFont typeface="Wingdings" panose="05000000000000000000" pitchFamily="2" charset="2"/>
              <a:buChar char="§"/>
            </a:pPr>
            <a:endParaRPr lang="nl-BE" altLang="nl-BE" sz="14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endParaRPr lang="nl-BE" altLang="nl-BE" sz="16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6"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159306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4. KRACHTLIJNEN EVENEMENTEN</a:t>
            </a:r>
          </a:p>
        </p:txBody>
      </p:sp>
      <p:sp>
        <p:nvSpPr>
          <p:cNvPr id="3" name="Rectangle 3">
            <a:extLst>
              <a:ext uri="{FF2B5EF4-FFF2-40B4-BE49-F238E27FC236}">
                <a16:creationId xmlns:a16="http://schemas.microsoft.com/office/drawing/2014/main" id="{419129B0-AC23-455E-8752-658335E3D968}"/>
              </a:ext>
            </a:extLst>
          </p:cNvPr>
          <p:cNvSpPr txBox="1">
            <a:spLocks noChangeArrowheads="1"/>
          </p:cNvSpPr>
          <p:nvPr/>
        </p:nvSpPr>
        <p:spPr bwMode="auto">
          <a:xfrm>
            <a:off x="868363" y="1600200"/>
            <a:ext cx="7763054" cy="510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19088" indent="-319088" algn="l" rtl="0" eaLnBrk="0" fontAlgn="base" hangingPunct="0">
              <a:lnSpc>
                <a:spcPts val="2800"/>
              </a:lnSpc>
              <a:spcBef>
                <a:spcPct val="20000"/>
              </a:spcBef>
              <a:spcAft>
                <a:spcPct val="0"/>
              </a:spcAft>
              <a:buClr>
                <a:schemeClr val="tx2"/>
              </a:buClr>
              <a:buChar char="•"/>
              <a:defRPr sz="2300" b="1">
                <a:solidFill>
                  <a:schemeClr val="tx1"/>
                </a:solidFill>
                <a:latin typeface="+mn-lt"/>
                <a:ea typeface="+mn-ea"/>
                <a:cs typeface="+mn-cs"/>
              </a:defRPr>
            </a:lvl1pPr>
            <a:lvl2pPr marL="474663" indent="-146050" algn="l" rtl="0" eaLnBrk="0" fontAlgn="base" hangingPunct="0">
              <a:lnSpc>
                <a:spcPts val="2500"/>
              </a:lnSpc>
              <a:spcBef>
                <a:spcPct val="20000"/>
              </a:spcBef>
              <a:spcAft>
                <a:spcPct val="0"/>
              </a:spcAft>
              <a:buClr>
                <a:srgbClr val="FF0000"/>
              </a:buClr>
              <a:buChar char="-"/>
              <a:defRPr sz="2100">
                <a:solidFill>
                  <a:schemeClr val="tx1"/>
                </a:solidFill>
                <a:latin typeface="+mn-lt"/>
              </a:defRPr>
            </a:lvl2pPr>
            <a:lvl3pPr marL="638175" indent="-147638" algn="l" rtl="0" eaLnBrk="0" fontAlgn="base" hangingPunct="0">
              <a:spcBef>
                <a:spcPct val="20000"/>
              </a:spcBef>
              <a:spcAft>
                <a:spcPct val="0"/>
              </a:spcAft>
              <a:buClr>
                <a:schemeClr val="accent6">
                  <a:lumMod val="75000"/>
                  <a:lumOff val="25000"/>
                </a:schemeClr>
              </a:buClr>
              <a:buSzPct val="70000"/>
              <a:buChar char="•"/>
              <a:defRPr sz="2100">
                <a:solidFill>
                  <a:schemeClr val="tx1"/>
                </a:solidFill>
                <a:latin typeface="+mn-lt"/>
              </a:defRPr>
            </a:lvl3pPr>
            <a:lvl4pPr marL="1695450" indent="-228600" algn="l" rtl="0" eaLnBrk="0" fontAlgn="base" hangingPunct="0">
              <a:spcBef>
                <a:spcPct val="20000"/>
              </a:spcBef>
              <a:spcAft>
                <a:spcPct val="0"/>
              </a:spcAft>
              <a:buClr>
                <a:srgbClr val="00B050"/>
              </a:buClr>
              <a:buChar char="–"/>
              <a:defRPr sz="2100">
                <a:solidFill>
                  <a:schemeClr val="tx1"/>
                </a:solidFill>
                <a:latin typeface="+mn-lt"/>
              </a:defRPr>
            </a:lvl4pPr>
            <a:lvl5pPr marL="2114550" indent="-228600" algn="l" rtl="0" eaLnBrk="0" fontAlgn="base" hangingPunct="0">
              <a:spcBef>
                <a:spcPct val="20000"/>
              </a:spcBef>
              <a:spcAft>
                <a:spcPct val="0"/>
              </a:spcAft>
              <a:buChar char="»"/>
              <a:defRPr sz="2100">
                <a:solidFill>
                  <a:schemeClr val="tx1"/>
                </a:solidFill>
                <a:latin typeface="+mn-lt"/>
              </a:defRPr>
            </a:lvl5pPr>
            <a:lvl6pPr marL="2571750" indent="-228600" algn="l" rtl="0" fontAlgn="base">
              <a:spcBef>
                <a:spcPct val="20000"/>
              </a:spcBef>
              <a:spcAft>
                <a:spcPct val="0"/>
              </a:spcAft>
              <a:buChar char="»"/>
              <a:defRPr sz="2100">
                <a:solidFill>
                  <a:schemeClr val="tx1"/>
                </a:solidFill>
                <a:latin typeface="+mn-lt"/>
              </a:defRPr>
            </a:lvl6pPr>
            <a:lvl7pPr marL="3028950" indent="-228600" algn="l" rtl="0" fontAlgn="base">
              <a:spcBef>
                <a:spcPct val="20000"/>
              </a:spcBef>
              <a:spcAft>
                <a:spcPct val="0"/>
              </a:spcAft>
              <a:buChar char="»"/>
              <a:defRPr sz="2100">
                <a:solidFill>
                  <a:schemeClr val="tx1"/>
                </a:solidFill>
                <a:latin typeface="+mn-lt"/>
              </a:defRPr>
            </a:lvl7pPr>
            <a:lvl8pPr marL="3486150" indent="-228600" algn="l" rtl="0" fontAlgn="base">
              <a:spcBef>
                <a:spcPct val="20000"/>
              </a:spcBef>
              <a:spcAft>
                <a:spcPct val="0"/>
              </a:spcAft>
              <a:buChar char="»"/>
              <a:defRPr sz="2100">
                <a:solidFill>
                  <a:schemeClr val="tx1"/>
                </a:solidFill>
                <a:latin typeface="+mn-lt"/>
              </a:defRPr>
            </a:lvl8pPr>
            <a:lvl9pPr marL="3943350" indent="-228600" algn="l" rtl="0" fontAlgn="base">
              <a:spcBef>
                <a:spcPct val="20000"/>
              </a:spcBef>
              <a:spcAft>
                <a:spcPct val="0"/>
              </a:spcAft>
              <a:buChar char="»"/>
              <a:defRPr sz="2100">
                <a:solidFill>
                  <a:schemeClr val="tx1"/>
                </a:solidFill>
                <a:latin typeface="+mn-lt"/>
              </a:defRPr>
            </a:lvl9pPr>
          </a:lstStyle>
          <a:p>
            <a:pPr marL="342900" indent="-342900">
              <a:buClrTx/>
              <a:buFont typeface="+mj-lt"/>
              <a:buAutoNum type="arabicPeriod"/>
            </a:pPr>
            <a:r>
              <a:rPr lang="nl-BE" sz="2000" kern="0" dirty="0">
                <a:solidFill>
                  <a:srgbClr val="000000"/>
                </a:solidFill>
                <a:ea typeface="Verdana" panose="020B0604030504040204" pitchFamily="34" charset="0"/>
                <a:cs typeface="Verdana" panose="020B0604030504040204" pitchFamily="34" charset="0"/>
              </a:rPr>
              <a:t>Administratieve bepalingen</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Definities</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Toepassingsgebied</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Procedure aanvraag brandpreventieverslag</a:t>
            </a:r>
          </a:p>
          <a:p>
            <a:pPr marL="342900" indent="-342900">
              <a:lnSpc>
                <a:spcPct val="150000"/>
              </a:lnSpc>
              <a:buClrTx/>
              <a:buFont typeface="+mj-lt"/>
              <a:buAutoNum type="arabicPeriod"/>
            </a:pPr>
            <a:r>
              <a:rPr lang="nl-BE" sz="2000" kern="0" dirty="0">
                <a:solidFill>
                  <a:srgbClr val="000000"/>
                </a:solidFill>
                <a:ea typeface="Verdana" panose="020B0604030504040204" pitchFamily="34" charset="0"/>
                <a:cs typeface="Verdana" panose="020B0604030504040204" pitchFamily="34" charset="0"/>
              </a:rPr>
              <a:t>Algemene technische bepalingen</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Evacuatie</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Bereikbaarheid</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Blusmiddelen</a:t>
            </a:r>
          </a:p>
          <a:p>
            <a:pPr marL="342900" indent="-342900">
              <a:lnSpc>
                <a:spcPct val="150000"/>
              </a:lnSpc>
              <a:buClrTx/>
              <a:buFont typeface="+mj-lt"/>
              <a:buAutoNum type="arabicPeriod"/>
            </a:pPr>
            <a:r>
              <a:rPr lang="nl-BE" sz="2000" kern="0" dirty="0">
                <a:solidFill>
                  <a:srgbClr val="000000"/>
                </a:solidFill>
                <a:ea typeface="Verdana" panose="020B0604030504040204" pitchFamily="34" charset="0"/>
                <a:cs typeface="Verdana" panose="020B0604030504040204" pitchFamily="34" charset="0"/>
              </a:rPr>
              <a:t>Specifieke technische bepalingen</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Installaties, toestellen en constructies</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Open vuur</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Bijzondere activiteiten</a:t>
            </a:r>
          </a:p>
          <a:p>
            <a:pPr marL="742950" lvl="1" indent="-285750">
              <a:lnSpc>
                <a:spcPct val="100000"/>
              </a:lnSpc>
              <a:buClrTx/>
              <a:buFont typeface="Wingdings" panose="05000000000000000000" pitchFamily="2" charset="2"/>
              <a:buChar char="§"/>
            </a:pPr>
            <a:r>
              <a:rPr lang="nl-BE" sz="1600" kern="0" dirty="0">
                <a:solidFill>
                  <a:srgbClr val="000000"/>
                </a:solidFill>
                <a:ea typeface="Verdana" panose="020B0604030504040204" pitchFamily="34" charset="0"/>
                <a:cs typeface="Verdana" panose="020B0604030504040204" pitchFamily="34" charset="0"/>
              </a:rPr>
              <a:t>Andere</a:t>
            </a:r>
          </a:p>
          <a:p>
            <a:pPr marL="342900" indent="-342900">
              <a:lnSpc>
                <a:spcPct val="150000"/>
              </a:lnSpc>
              <a:buClrTx/>
              <a:buFont typeface="+mj-lt"/>
              <a:buAutoNum type="arabicPeriod"/>
            </a:pPr>
            <a:r>
              <a:rPr lang="nl-BE" sz="2000" kern="0" dirty="0">
                <a:solidFill>
                  <a:srgbClr val="000000"/>
                </a:solidFill>
                <a:ea typeface="Verdana" panose="020B0604030504040204" pitchFamily="34" charset="0"/>
                <a:cs typeface="Verdana" panose="020B0604030504040204" pitchFamily="34" charset="0"/>
              </a:rPr>
              <a:t>Keuringen en controles</a:t>
            </a:r>
          </a:p>
        </p:txBody>
      </p:sp>
    </p:spTree>
    <p:extLst>
      <p:ext uri="{BB962C8B-B14F-4D97-AF65-F5344CB8AC3E}">
        <p14:creationId xmlns:p14="http://schemas.microsoft.com/office/powerpoint/2010/main" val="1862870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a:extLst>
              <a:ext uri="{FF2B5EF4-FFF2-40B4-BE49-F238E27FC236}">
                <a16:creationId xmlns:a16="http://schemas.microsoft.com/office/drawing/2014/main" id="{89F96BD6-695D-4635-B736-5F8D708E4565}"/>
              </a:ext>
            </a:extLst>
          </p:cNvPr>
          <p:cNvSpPr txBox="1">
            <a:spLocks/>
          </p:cNvSpPr>
          <p:nvPr/>
        </p:nvSpPr>
        <p:spPr bwMode="auto">
          <a:xfrm>
            <a:off x="762000" y="1524000"/>
            <a:ext cx="7684008" cy="5181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a:buFont typeface="Wingdings" panose="05000000000000000000" pitchFamily="2" charset="2"/>
              <a:buChar char="§"/>
            </a:pPr>
            <a:endParaRPr lang="nl-BE" altLang="nl-BE" sz="14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Ruim toepassingsgebied</a:t>
            </a:r>
          </a:p>
          <a:p>
            <a:pPr lvl="1">
              <a:buFont typeface="Wingdings" panose="05000000000000000000" pitchFamily="2" charset="2"/>
              <a:buChar char="§"/>
            </a:pPr>
            <a:r>
              <a:rPr lang="nl-BE" altLang="nl-BE" sz="1800" b="1" kern="0" dirty="0">
                <a:solidFill>
                  <a:srgbClr val="000000"/>
                </a:solidFill>
                <a:ea typeface="Verdana" panose="020B0604030504040204" pitchFamily="34" charset="0"/>
                <a:cs typeface="Verdana" panose="020B0604030504040204" pitchFamily="34" charset="0"/>
                <a:sym typeface="Wingdings" pitchFamily="2" charset="2"/>
              </a:rPr>
              <a:t>Uitgebreid toepassingsgebied</a:t>
            </a: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Onderverdeeld in klein  groot </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Openlucht  occasioneel in een gebouw (geen PTI!!!)</a:t>
            </a:r>
          </a:p>
          <a:p>
            <a:pPr lvl="1">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a:t>
            </a: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Duidelijke administratieve bepalingen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Procedure voor aanvraag advies en controle </a:t>
            </a:r>
            <a:b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br>
            <a:r>
              <a:rPr lang="nl-BE" altLang="nl-BE" sz="1600" kern="0" dirty="0">
                <a:solidFill>
                  <a:srgbClr val="000000"/>
                </a:solidFill>
                <a:ea typeface="Verdana" panose="020B0604030504040204" pitchFamily="34" charset="0"/>
                <a:cs typeface="Verdana" panose="020B0604030504040204" pitchFamily="34" charset="0"/>
                <a:sym typeface="Symbol" panose="05050102010706020507" pitchFamily="18" charset="2"/>
              </a:rPr>
              <a:t>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dit wordt uitgewerkt door de dienst noodplanning van de ZVBW </a:t>
            </a:r>
            <a:b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br>
            <a:r>
              <a:rPr lang="nl-BE" altLang="nl-BE" sz="1600" kern="0" dirty="0">
                <a:solidFill>
                  <a:srgbClr val="000000"/>
                </a:solidFill>
                <a:ea typeface="Verdana" panose="020B0604030504040204" pitchFamily="34" charset="0"/>
                <a:cs typeface="Verdana" panose="020B0604030504040204" pitchFamily="34" charset="0"/>
                <a:sym typeface="Symbol" panose="05050102010706020507" pitchFamily="18" charset="2"/>
              </a:rPr>
              <a:t>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informatie vanuit evenementenloket van de gemeente</a:t>
            </a:r>
            <a:br>
              <a:rPr lang="nl-BE" altLang="nl-BE" sz="1600" kern="0" dirty="0">
                <a:ea typeface="Verdana" panose="020B0604030504040204" pitchFamily="34" charset="0"/>
                <a:cs typeface="Verdana" panose="020B0604030504040204" pitchFamily="34" charset="0"/>
                <a:sym typeface="Wingdings" pitchFamily="2" charset="2"/>
              </a:rPr>
            </a:br>
            <a:endParaRPr lang="nl-BE" altLang="nl-BE" sz="1600" kern="0" dirty="0">
              <a:solidFill>
                <a:srgbClr val="000000"/>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a:t>
            </a: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Duidelijke technische bepalingen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Gediversifieerd per categorie</a:t>
            </a:r>
          </a:p>
          <a:p>
            <a:pPr marL="1074738" lvl="1" indent="0">
              <a:buNone/>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volgens aantal tegelijk aanwezige personen + risico’s</a:t>
            </a:r>
          </a:p>
          <a:p>
            <a:pPr lvl="1">
              <a:buFont typeface="Wingdings" panose="05000000000000000000" pitchFamily="2" charset="2"/>
              <a:buChar char="§"/>
            </a:pPr>
            <a:r>
              <a:rPr lang="nl-BE" altLang="nl-BE" sz="1800" kern="0" dirty="0">
                <a:solidFill>
                  <a:schemeClr val="accent2">
                    <a:lumMod val="60000"/>
                    <a:lumOff val="40000"/>
                  </a:schemeClr>
                </a:solidFill>
                <a:ea typeface="Verdana" panose="020B0604030504040204" pitchFamily="34" charset="0"/>
                <a:cs typeface="Verdana" panose="020B0604030504040204" pitchFamily="34" charset="0"/>
                <a:sym typeface="Wingdings" pitchFamily="2" charset="2"/>
              </a:rPr>
              <a:t>Externe toelichtingen voor organisatoren</a:t>
            </a:r>
          </a:p>
          <a:p>
            <a:pPr lvl="1">
              <a:buFont typeface="Wingdings" panose="05000000000000000000" pitchFamily="2" charset="2"/>
              <a:buChar char="§"/>
            </a:pPr>
            <a:r>
              <a:rPr lang="nl-BE" altLang="nl-BE" sz="1800" kern="0" dirty="0">
                <a:solidFill>
                  <a:schemeClr val="bg2"/>
                </a:solidFill>
                <a:ea typeface="Verdana" panose="020B0604030504040204" pitchFamily="34" charset="0"/>
                <a:cs typeface="Verdana" panose="020B0604030504040204" pitchFamily="34" charset="0"/>
                <a:sym typeface="Wingdings" pitchFamily="2" charset="2"/>
              </a:rPr>
              <a:t>Interne toelichtingen voor deskundigen brandveiligheid</a:t>
            </a:r>
          </a:p>
          <a:p>
            <a:pPr marL="0" lvl="0" indent="0" eaLnBrk="1" hangingPunct="1">
              <a:spcBef>
                <a:spcPct val="0"/>
              </a:spcBef>
              <a:buNone/>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6"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4. KRACHTLIJNEN EVENEMENTEN</a:t>
            </a:r>
          </a:p>
        </p:txBody>
      </p:sp>
    </p:spTree>
    <p:extLst>
      <p:ext uri="{BB962C8B-B14F-4D97-AF65-F5344CB8AC3E}">
        <p14:creationId xmlns:p14="http://schemas.microsoft.com/office/powerpoint/2010/main" val="3246634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687664D9-19D2-47AA-AAEF-C6F3EA0F1E2D}"/>
              </a:ext>
            </a:extLst>
          </p:cNvPr>
          <p:cNvSpPr/>
          <p:nvPr/>
        </p:nvSpPr>
        <p:spPr bwMode="auto">
          <a:xfrm>
            <a:off x="1828800" y="2449286"/>
            <a:ext cx="2819400" cy="370114"/>
          </a:xfrm>
          <a:prstGeom prst="rect">
            <a:avLst/>
          </a:prstGeom>
          <a:solidFill>
            <a:srgbClr val="D2ECB6"/>
          </a:solidFill>
          <a:ln w="12700" cap="flat" cmpd="sng" algn="ctr">
            <a:solidFill>
              <a:schemeClr val="tx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Arial" charset="0"/>
            </a:endParaRPr>
          </a:p>
        </p:txBody>
      </p:sp>
      <p:sp>
        <p:nvSpPr>
          <p:cNvPr id="4" name="Rectangle 3">
            <a:extLst>
              <a:ext uri="{FF2B5EF4-FFF2-40B4-BE49-F238E27FC236}">
                <a16:creationId xmlns:a16="http://schemas.microsoft.com/office/drawing/2014/main" id="{EF1D1D3F-B5C1-4A27-BC3D-AC2217990A0F}"/>
              </a:ext>
            </a:extLst>
          </p:cNvPr>
          <p:cNvSpPr txBox="1">
            <a:spLocks noChangeArrowheads="1"/>
          </p:cNvSpPr>
          <p:nvPr/>
        </p:nvSpPr>
        <p:spPr bwMode="auto">
          <a:xfrm>
            <a:off x="999946" y="1752600"/>
            <a:ext cx="7354489" cy="5181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19088" indent="-319088" algn="l" rtl="0" eaLnBrk="0" fontAlgn="base" hangingPunct="0">
              <a:lnSpc>
                <a:spcPts val="2800"/>
              </a:lnSpc>
              <a:spcBef>
                <a:spcPct val="20000"/>
              </a:spcBef>
              <a:spcAft>
                <a:spcPct val="0"/>
              </a:spcAft>
              <a:buClr>
                <a:schemeClr val="tx2"/>
              </a:buClr>
              <a:buChar char="•"/>
              <a:defRPr sz="2300" b="1">
                <a:solidFill>
                  <a:schemeClr val="tx1"/>
                </a:solidFill>
                <a:latin typeface="+mn-lt"/>
                <a:ea typeface="+mn-ea"/>
                <a:cs typeface="+mn-cs"/>
              </a:defRPr>
            </a:lvl1pPr>
            <a:lvl2pPr marL="474663" indent="-146050" algn="l" rtl="0" eaLnBrk="0" fontAlgn="base" hangingPunct="0">
              <a:lnSpc>
                <a:spcPts val="2500"/>
              </a:lnSpc>
              <a:spcBef>
                <a:spcPct val="20000"/>
              </a:spcBef>
              <a:spcAft>
                <a:spcPct val="0"/>
              </a:spcAft>
              <a:buClr>
                <a:srgbClr val="FF0000"/>
              </a:buClr>
              <a:buChar char="-"/>
              <a:defRPr sz="2100">
                <a:solidFill>
                  <a:schemeClr val="tx1"/>
                </a:solidFill>
                <a:latin typeface="+mn-lt"/>
              </a:defRPr>
            </a:lvl2pPr>
            <a:lvl3pPr marL="638175" indent="-147638" algn="l" rtl="0" eaLnBrk="0" fontAlgn="base" hangingPunct="0">
              <a:spcBef>
                <a:spcPct val="20000"/>
              </a:spcBef>
              <a:spcAft>
                <a:spcPct val="0"/>
              </a:spcAft>
              <a:buClr>
                <a:schemeClr val="accent6">
                  <a:lumMod val="75000"/>
                  <a:lumOff val="25000"/>
                </a:schemeClr>
              </a:buClr>
              <a:buSzPct val="70000"/>
              <a:buChar char="•"/>
              <a:defRPr sz="2100">
                <a:solidFill>
                  <a:schemeClr val="tx1"/>
                </a:solidFill>
                <a:latin typeface="+mn-lt"/>
              </a:defRPr>
            </a:lvl3pPr>
            <a:lvl4pPr marL="1695450" indent="-228600" algn="l" rtl="0" eaLnBrk="0" fontAlgn="base" hangingPunct="0">
              <a:spcBef>
                <a:spcPct val="20000"/>
              </a:spcBef>
              <a:spcAft>
                <a:spcPct val="0"/>
              </a:spcAft>
              <a:buClr>
                <a:srgbClr val="00B050"/>
              </a:buClr>
              <a:buChar char="–"/>
              <a:defRPr sz="2100">
                <a:solidFill>
                  <a:schemeClr val="tx1"/>
                </a:solidFill>
                <a:latin typeface="+mn-lt"/>
              </a:defRPr>
            </a:lvl4pPr>
            <a:lvl5pPr marL="2114550" indent="-228600" algn="l" rtl="0" eaLnBrk="0" fontAlgn="base" hangingPunct="0">
              <a:spcBef>
                <a:spcPct val="20000"/>
              </a:spcBef>
              <a:spcAft>
                <a:spcPct val="0"/>
              </a:spcAft>
              <a:buChar char="»"/>
              <a:defRPr sz="2100">
                <a:solidFill>
                  <a:schemeClr val="tx1"/>
                </a:solidFill>
                <a:latin typeface="+mn-lt"/>
              </a:defRPr>
            </a:lvl5pPr>
            <a:lvl6pPr marL="2571750" indent="-228600" algn="l" rtl="0" fontAlgn="base">
              <a:spcBef>
                <a:spcPct val="20000"/>
              </a:spcBef>
              <a:spcAft>
                <a:spcPct val="0"/>
              </a:spcAft>
              <a:buChar char="»"/>
              <a:defRPr sz="2100">
                <a:solidFill>
                  <a:schemeClr val="tx1"/>
                </a:solidFill>
                <a:latin typeface="+mn-lt"/>
              </a:defRPr>
            </a:lvl6pPr>
            <a:lvl7pPr marL="3028950" indent="-228600" algn="l" rtl="0" fontAlgn="base">
              <a:spcBef>
                <a:spcPct val="20000"/>
              </a:spcBef>
              <a:spcAft>
                <a:spcPct val="0"/>
              </a:spcAft>
              <a:buChar char="»"/>
              <a:defRPr sz="2100">
                <a:solidFill>
                  <a:schemeClr val="tx1"/>
                </a:solidFill>
                <a:latin typeface="+mn-lt"/>
              </a:defRPr>
            </a:lvl7pPr>
            <a:lvl8pPr marL="3486150" indent="-228600" algn="l" rtl="0" fontAlgn="base">
              <a:spcBef>
                <a:spcPct val="20000"/>
              </a:spcBef>
              <a:spcAft>
                <a:spcPct val="0"/>
              </a:spcAft>
              <a:buChar char="»"/>
              <a:defRPr sz="2100">
                <a:solidFill>
                  <a:schemeClr val="tx1"/>
                </a:solidFill>
                <a:latin typeface="+mn-lt"/>
              </a:defRPr>
            </a:lvl8pPr>
            <a:lvl9pPr marL="3943350" indent="-228600" algn="l" rtl="0" fontAlgn="base">
              <a:spcBef>
                <a:spcPct val="20000"/>
              </a:spcBef>
              <a:spcAft>
                <a:spcPct val="0"/>
              </a:spcAft>
              <a:buChar char="»"/>
              <a:defRPr sz="2100">
                <a:solidFill>
                  <a:schemeClr val="tx1"/>
                </a:solidFill>
                <a:latin typeface="+mn-lt"/>
              </a:defRPr>
            </a:lvl9pPr>
          </a:lstStyle>
          <a:p>
            <a:pPr marL="0" indent="0">
              <a:lnSpc>
                <a:spcPct val="150000"/>
              </a:lnSpc>
              <a:buClrTx/>
              <a:buNone/>
            </a:pPr>
            <a:endParaRPr lang="nl-BE" sz="1800" u="sng" kern="0" dirty="0"/>
          </a:p>
          <a:p>
            <a:pPr marL="0" indent="0">
              <a:lnSpc>
                <a:spcPct val="250000"/>
              </a:lnSpc>
              <a:buClrTx/>
              <a:buNone/>
            </a:pPr>
            <a:r>
              <a:rPr lang="nl-BE" sz="1800" kern="0" dirty="0"/>
              <a:t>     	MELDING of AANVRAAG</a:t>
            </a:r>
            <a:r>
              <a:rPr lang="nl-BE" sz="1800" b="0" kern="0" dirty="0">
                <a:solidFill>
                  <a:srgbClr val="FF0000"/>
                </a:solidFill>
                <a:latin typeface="Calibri" panose="020F0502020204030204" pitchFamily="34" charset="0"/>
              </a:rPr>
              <a:t>   </a:t>
            </a:r>
            <a:r>
              <a:rPr lang="nl-BE" sz="1800" kern="0" dirty="0"/>
              <a:t>bij de gemeente </a:t>
            </a:r>
          </a:p>
          <a:p>
            <a:pPr marL="0" indent="0">
              <a:lnSpc>
                <a:spcPct val="150000"/>
              </a:lnSpc>
              <a:buClrTx/>
              <a:buNone/>
            </a:pPr>
            <a:r>
              <a:rPr lang="nl-BE" sz="1800" kern="0" dirty="0">
                <a:solidFill>
                  <a:srgbClr val="A7011D"/>
                </a:solidFill>
                <a:latin typeface="Arial" panose="020B0604020202020204" pitchFamily="34" charset="0"/>
                <a:cs typeface="Arial" panose="020B0604020202020204" pitchFamily="34" charset="0"/>
              </a:rPr>
              <a:t>	→ brandpreventieverslag = f(risico’s)</a:t>
            </a:r>
          </a:p>
          <a:p>
            <a:pPr lvl="3">
              <a:lnSpc>
                <a:spcPct val="150000"/>
              </a:lnSpc>
              <a:buClrTx/>
              <a:buFont typeface="Wingdings" panose="05000000000000000000" pitchFamily="2" charset="2"/>
              <a:buChar char="§"/>
            </a:pPr>
            <a:r>
              <a:rPr lang="nl-BE" sz="1800" kern="0" dirty="0">
                <a:latin typeface="Arial" panose="020B0604020202020204" pitchFamily="34" charset="0"/>
                <a:cs typeface="Arial" panose="020B0604020202020204" pitchFamily="34" charset="0"/>
              </a:rPr>
              <a:t>standaardadvies</a:t>
            </a:r>
          </a:p>
          <a:p>
            <a:pPr lvl="3">
              <a:lnSpc>
                <a:spcPct val="150000"/>
              </a:lnSpc>
              <a:buClrTx/>
              <a:buFont typeface="Wingdings" panose="05000000000000000000" pitchFamily="2" charset="2"/>
              <a:buChar char="§"/>
            </a:pPr>
            <a:r>
              <a:rPr lang="nl-BE" sz="1800" kern="0" dirty="0">
                <a:latin typeface="Arial" panose="020B0604020202020204" pitchFamily="34" charset="0"/>
                <a:cs typeface="Arial" panose="020B0604020202020204" pitchFamily="34" charset="0"/>
              </a:rPr>
              <a:t>advies op maat</a:t>
            </a:r>
          </a:p>
          <a:p>
            <a:pPr lvl="3">
              <a:lnSpc>
                <a:spcPct val="150000"/>
              </a:lnSpc>
              <a:buClrTx/>
              <a:buFont typeface="Wingdings" panose="05000000000000000000" pitchFamily="2" charset="2"/>
              <a:buChar char="§"/>
            </a:pPr>
            <a:r>
              <a:rPr lang="nl-BE" sz="1800" kern="0" dirty="0">
                <a:latin typeface="Arial" panose="020B0604020202020204" pitchFamily="34" charset="0"/>
                <a:cs typeface="Arial" panose="020B0604020202020204" pitchFamily="34" charset="0"/>
              </a:rPr>
              <a:t>+ controle ter plaatse</a:t>
            </a:r>
          </a:p>
          <a:p>
            <a:pPr lvl="3">
              <a:lnSpc>
                <a:spcPct val="150000"/>
              </a:lnSpc>
              <a:buClrTx/>
              <a:buFont typeface="Wingdings" panose="05000000000000000000" pitchFamily="2" charset="2"/>
              <a:buChar char="§"/>
            </a:pPr>
            <a:r>
              <a:rPr lang="nl-BE" sz="1800" kern="0" dirty="0">
                <a:latin typeface="Arial" panose="020B0604020202020204" pitchFamily="34" charset="0"/>
                <a:cs typeface="Arial" panose="020B0604020202020204" pitchFamily="34" charset="0"/>
              </a:rPr>
              <a:t>+ veiligheidsoverleg</a:t>
            </a:r>
          </a:p>
          <a:p>
            <a:pPr marL="409575" lvl="2" indent="0">
              <a:lnSpc>
                <a:spcPct val="150000"/>
              </a:lnSpc>
              <a:buClrTx/>
              <a:buNone/>
            </a:pPr>
            <a:endParaRPr lang="nl-NL" sz="1800" b="1" kern="0" dirty="0">
              <a:cs typeface="+mn-cs"/>
            </a:endParaRPr>
          </a:p>
          <a:p>
            <a:pPr marL="409575" lvl="2" indent="0">
              <a:lnSpc>
                <a:spcPct val="150000"/>
              </a:lnSpc>
              <a:buClrTx/>
              <a:buNone/>
            </a:pPr>
            <a:r>
              <a:rPr lang="nl-NL" sz="1800" kern="0" dirty="0">
                <a:cs typeface="+mn-cs"/>
              </a:rPr>
              <a:t>	</a:t>
            </a:r>
            <a:r>
              <a:rPr lang="nl-NL" sz="1800" u="sng" kern="0" dirty="0">
                <a:cs typeface="+mn-cs"/>
              </a:rPr>
              <a:t>Toekomst</a:t>
            </a:r>
            <a:r>
              <a:rPr lang="nl-NL" sz="1800" kern="0" dirty="0">
                <a:cs typeface="+mn-cs"/>
              </a:rPr>
              <a:t>: automatisering controlebezoeken</a:t>
            </a:r>
            <a:endParaRPr lang="nl-BE" sz="1800" kern="0" dirty="0">
              <a:cs typeface="+mn-cs"/>
            </a:endParaRPr>
          </a:p>
          <a:p>
            <a:pPr marL="0" indent="0">
              <a:buClrTx/>
              <a:buNone/>
            </a:pPr>
            <a:endParaRPr lang="nl-NL" sz="1800" b="0" kern="0" dirty="0">
              <a:solidFill>
                <a:srgbClr val="FF0000"/>
              </a:solidFill>
              <a:latin typeface="Calibri" panose="020F0502020204030204" pitchFamily="34" charset="0"/>
            </a:endParaRPr>
          </a:p>
        </p:txBody>
      </p:sp>
      <p:sp>
        <p:nvSpPr>
          <p:cNvPr id="6" name="Pijl: rechts 5">
            <a:extLst>
              <a:ext uri="{FF2B5EF4-FFF2-40B4-BE49-F238E27FC236}">
                <a16:creationId xmlns:a16="http://schemas.microsoft.com/office/drawing/2014/main" id="{7E787F3D-1B85-43CA-91E4-E33171C5CFFA}"/>
              </a:ext>
            </a:extLst>
          </p:cNvPr>
          <p:cNvSpPr/>
          <p:nvPr/>
        </p:nvSpPr>
        <p:spPr bwMode="auto">
          <a:xfrm>
            <a:off x="1066800" y="2438400"/>
            <a:ext cx="609600" cy="457200"/>
          </a:xfrm>
          <a:prstGeom prst="rightArrow">
            <a:avLst/>
          </a:prstGeom>
          <a:solidFill>
            <a:schemeClr val="tx2"/>
          </a:solidFill>
          <a:ln w="12700" cap="flat" cmpd="sng" algn="ctr">
            <a:solidFill>
              <a:schemeClr val="tx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Arial" charset="0"/>
            </a:endParaRPr>
          </a:p>
        </p:txBody>
      </p:sp>
      <p:sp>
        <p:nvSpPr>
          <p:cNvPr id="7"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4. KRACHTLIJNEN EVENEMENTEN</a:t>
            </a:r>
          </a:p>
        </p:txBody>
      </p:sp>
    </p:spTree>
    <p:extLst>
      <p:ext uri="{BB962C8B-B14F-4D97-AF65-F5344CB8AC3E}">
        <p14:creationId xmlns:p14="http://schemas.microsoft.com/office/powerpoint/2010/main" val="185209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9E4B876C-176E-456B-86ED-7EB2182EC69E}"/>
              </a:ext>
            </a:extLst>
          </p:cNvPr>
          <p:cNvSpPr txBox="1">
            <a:spLocks/>
          </p:cNvSpPr>
          <p:nvPr/>
        </p:nvSpPr>
        <p:spPr bwMode="auto">
          <a:xfrm>
            <a:off x="685800" y="1677272"/>
            <a:ext cx="7924800" cy="53331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None/>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    Goedkeuring van zonale reglementen zal leiden tot:</a:t>
            </a:r>
          </a:p>
          <a:p>
            <a:pPr marL="0" indent="0">
              <a:buNone/>
            </a:pPr>
            <a:endParaRPr lang="nl-BE" altLang="nl-BE" sz="2000" kern="0" dirty="0">
              <a:solidFill>
                <a:srgbClr val="000000"/>
              </a:solidFill>
              <a:ea typeface="Verdana" panose="020B0604030504040204" pitchFamily="34" charset="0"/>
              <a:cs typeface="Verdana" panose="020B0604030504040204" pitchFamily="34" charset="0"/>
              <a:sym typeface="Wingdings" pitchFamily="2" charset="2"/>
            </a:endParaRPr>
          </a:p>
          <a:p>
            <a:pPr marL="285750" lvl="1">
              <a:spcBef>
                <a:spcPts val="0"/>
              </a:spcBef>
              <a:buFont typeface="Wingdings" panose="05000000000000000000" pitchFamily="2" charset="2"/>
              <a:buChar char="§"/>
              <a:tabLst>
                <a:tab pos="269875" algn="l"/>
              </a:tabLst>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Gelijk niveau van veiligheid </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in de (33) gemeenten van de zone</a:t>
            </a:r>
          </a:p>
          <a:p>
            <a:pPr marL="285750" lvl="1">
              <a:spcBef>
                <a:spcPts val="0"/>
              </a:spcBef>
              <a:buFont typeface="Wingdings" panose="05000000000000000000" pitchFamily="2" charset="2"/>
              <a:buChar char="§"/>
              <a:tabLst>
                <a:tab pos="269875" algn="l"/>
              </a:tabLst>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Modern, </a:t>
            </a: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up-to-date</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reglement</a:t>
            </a:r>
          </a:p>
          <a:p>
            <a:pPr marL="285750" lvl="1">
              <a:spcBef>
                <a:spcPts val="0"/>
              </a:spcBef>
              <a:buFont typeface="Wingdings" panose="05000000000000000000" pitchFamily="2" charset="2"/>
              <a:buChar char="§"/>
              <a:tabLst>
                <a:tab pos="269875" algn="l"/>
              </a:tabLst>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Juridisch</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afgetoetst (PTI)</a:t>
            </a:r>
          </a:p>
          <a:p>
            <a:pPr marL="285750" lvl="1">
              <a:spcBef>
                <a:spcPts val="0"/>
              </a:spcBef>
              <a:buFont typeface="Wingdings" panose="05000000000000000000" pitchFamily="2" charset="2"/>
              <a:buChar char="§"/>
              <a:tabLst>
                <a:tab pos="269875" algn="l"/>
              </a:tabLst>
              <a:defRP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Duidelijke technische voorschriften, ondersteund door externe en interne toelichtingen</a:t>
            </a:r>
          </a:p>
          <a:p>
            <a:pPr marL="285750" lvl="1">
              <a:spcBef>
                <a:spcPts val="0"/>
              </a:spcBef>
              <a:buFont typeface="Wingdings" panose="05000000000000000000" pitchFamily="2" charset="2"/>
              <a:buChar char="§"/>
              <a:tabLst>
                <a:tab pos="269875" algn="l"/>
              </a:tabLst>
              <a:defRPr/>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Eenvormige behandeling </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van de adviesaanvragen</a:t>
            </a:r>
          </a:p>
          <a:p>
            <a:pPr marL="285750" lvl="1">
              <a:spcBef>
                <a:spcPts val="0"/>
              </a:spcBef>
              <a:buFont typeface="Wingdings" panose="05000000000000000000" pitchFamily="2" charset="2"/>
              <a:buChar char="§"/>
              <a:tabLst>
                <a:tab pos="269875" algn="l"/>
              </a:tabLst>
              <a:defRP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Duidelijke </a:t>
            </a: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procedures</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(o.a. brandveiligheidsattesten)</a:t>
            </a:r>
          </a:p>
          <a:p>
            <a:pPr marL="285750" lvl="1">
              <a:spcBef>
                <a:spcPts val="0"/>
              </a:spcBef>
              <a:buFont typeface="Wingdings" panose="05000000000000000000" pitchFamily="2" charset="2"/>
              <a:buChar char="§"/>
              <a:tabLst>
                <a:tab pos="269875" algn="l"/>
              </a:tabLst>
              <a:defRPr/>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Haalbare</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voorschriften voor bestaande inrichtingen (PTI)</a:t>
            </a:r>
          </a:p>
          <a:p>
            <a:pPr marL="285750" lvl="1">
              <a:spcBef>
                <a:spcPts val="0"/>
              </a:spcBef>
              <a:buFont typeface="Wingdings" panose="05000000000000000000" pitchFamily="2" charset="2"/>
              <a:buChar char="§"/>
              <a:tabLst>
                <a:tab pos="269875" algn="l"/>
              </a:tabLst>
              <a:defRP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Aangepaste maatregelen in </a:t>
            </a: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functie van risico’s </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(categorieën) </a:t>
            </a:r>
          </a:p>
          <a:p>
            <a:pPr marL="285750" lvl="1">
              <a:spcBef>
                <a:spcPts val="0"/>
              </a:spcBef>
              <a:buFont typeface="Wingdings" panose="05000000000000000000" pitchFamily="2" charset="2"/>
              <a:buChar char="§"/>
              <a:tabLst>
                <a:tab pos="269875" algn="l"/>
              </a:tabLst>
              <a:defRPr/>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Gedragen</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technische criteria (</a:t>
            </a:r>
            <a:r>
              <a:rPr lang="nl-BE" altLang="nl-BE" kern="0" dirty="0" err="1">
                <a:solidFill>
                  <a:srgbClr val="000000"/>
                </a:solidFill>
                <a:ea typeface="Verdana" panose="020B0604030504040204" pitchFamily="34" charset="0"/>
                <a:cs typeface="Verdana" panose="020B0604030504040204" pitchFamily="34" charset="0"/>
                <a:sym typeface="Wingdings" pitchFamily="2" charset="2"/>
              </a:rPr>
              <a:t>preventionisten</a:t>
            </a:r>
            <a:r>
              <a:rPr lang="nl-BE" altLang="nl-BE" kern="0" dirty="0">
                <a:solidFill>
                  <a:srgbClr val="000000"/>
                </a:solidFill>
                <a:ea typeface="Verdana" panose="020B0604030504040204" pitchFamily="34" charset="0"/>
                <a:cs typeface="Verdana" panose="020B0604030504040204" pitchFamily="34" charset="0"/>
                <a:sym typeface="Wingdings" pitchFamily="2" charset="2"/>
              </a:rPr>
              <a:t> van de zone, gemeentelijke en politionele diensten)</a:t>
            </a:r>
          </a:p>
          <a:p>
            <a:pPr marL="457200" lvl="1" indent="0">
              <a:spcBef>
                <a:spcPts val="0"/>
              </a:spcBef>
              <a:buNone/>
              <a:defRPr/>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457200" lvl="1" indent="0">
              <a:spcBef>
                <a:spcPts val="0"/>
              </a:spcBef>
              <a:buNone/>
              <a:defRPr/>
            </a:pPr>
            <a:r>
              <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rPr>
              <a:t>				</a:t>
            </a:r>
            <a:endParaRPr lang="nl-BE" altLang="nl-BE" sz="1200" b="1" kern="0" dirty="0">
              <a:solidFill>
                <a:schemeClr val="accent6">
                  <a:lumMod val="50000"/>
                  <a:lumOff val="50000"/>
                </a:schemeClr>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5. ALGEMENE CONCLUSIE</a:t>
            </a:r>
          </a:p>
        </p:txBody>
      </p:sp>
    </p:spTree>
    <p:extLst>
      <p:ext uri="{BB962C8B-B14F-4D97-AF65-F5344CB8AC3E}">
        <p14:creationId xmlns:p14="http://schemas.microsoft.com/office/powerpoint/2010/main" val="4016520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6. COMMUNICATIECAMPAGNE      </a:t>
            </a:r>
            <a:r>
              <a:rPr lang="nl-BE" altLang="nl-BE" sz="2400" dirty="0">
                <a:solidFill>
                  <a:srgbClr val="000000"/>
                </a:solidFill>
                <a:ea typeface="Verdana" panose="020B0604030504040204" pitchFamily="34" charset="0"/>
                <a:cs typeface="Verdana" panose="020B0604030504040204" pitchFamily="34" charset="0"/>
                <a:sym typeface="Symbol" panose="05050102010706020507" pitchFamily="18" charset="2"/>
              </a:rPr>
              <a:t> </a:t>
            </a:r>
            <a:r>
              <a:rPr lang="nl-BE" altLang="nl-BE" sz="2400" dirty="0">
                <a:solidFill>
                  <a:srgbClr val="000000"/>
                </a:solidFill>
                <a:latin typeface="+mn-lt"/>
                <a:ea typeface="Verdana" panose="020B0604030504040204" pitchFamily="34" charset="0"/>
                <a:cs typeface="Verdana" panose="020B0604030504040204" pitchFamily="34" charset="0"/>
                <a:sym typeface="Symbol" panose="05050102010706020507" pitchFamily="18" charset="2"/>
              </a:rPr>
              <a:t>begin 2021</a:t>
            </a:r>
            <a:endParaRPr lang="nl-NL" sz="2400" dirty="0">
              <a:solidFill>
                <a:srgbClr val="000000"/>
              </a:solidFill>
              <a:latin typeface="+mn-lt"/>
              <a:ea typeface="Verdana" panose="020B0604030504040204" pitchFamily="34" charset="0"/>
              <a:cs typeface="Verdana" panose="020B0604030504040204" pitchFamily="34" charset="0"/>
            </a:endParaRPr>
          </a:p>
        </p:txBody>
      </p:sp>
      <p:sp>
        <p:nvSpPr>
          <p:cNvPr id="4" name="Tijdelijke aanduiding voor inhoud 2">
            <a:extLst>
              <a:ext uri="{FF2B5EF4-FFF2-40B4-BE49-F238E27FC236}">
                <a16:creationId xmlns:a16="http://schemas.microsoft.com/office/drawing/2014/main" id="{89F96BD6-695D-4635-B736-5F8D708E4565}"/>
              </a:ext>
            </a:extLst>
          </p:cNvPr>
          <p:cNvSpPr txBox="1">
            <a:spLocks/>
          </p:cNvSpPr>
          <p:nvPr/>
        </p:nvSpPr>
        <p:spPr bwMode="auto">
          <a:xfrm>
            <a:off x="762000" y="1378527"/>
            <a:ext cx="7684008" cy="555567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a:lnSpc>
                <a:spcPct val="150000"/>
              </a:lnSpc>
              <a:buFont typeface="Wingdings" panose="05000000000000000000" pitchFamily="2" charset="2"/>
              <a:buChar char="§"/>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Gemeentelijke websites / website ZVBW / (Politiezones??)</a:t>
            </a:r>
          </a:p>
          <a:p>
            <a:pPr lvl="1">
              <a:buFont typeface="Wingdings" panose="05000000000000000000" pitchFamily="2" charset="2"/>
              <a:buChar char="§"/>
            </a:pPr>
            <a:r>
              <a:rPr lang="nl-BE" altLang="nl-BE" sz="1800" u="sng" kern="0" dirty="0">
                <a:solidFill>
                  <a:srgbClr val="000000"/>
                </a:solidFill>
                <a:ea typeface="Verdana" panose="020B0604030504040204" pitchFamily="34" charset="0"/>
                <a:cs typeface="Verdana" panose="020B0604030504040204" pitchFamily="34" charset="0"/>
                <a:sym typeface="Wingdings" pitchFamily="2" charset="2"/>
              </a:rPr>
              <a:t>Op de gemeentelijke website</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gemeenteraadsbeslissing + voor het reglement doorverwijzen naar de website van ZVBW </a:t>
            </a:r>
            <a:r>
              <a:rPr lang="nl-BE" altLang="nl-BE" sz="1800" kern="0" dirty="0">
                <a:solidFill>
                  <a:srgbClr val="000000"/>
                </a:solidFill>
                <a:ea typeface="Verdana" panose="020B0604030504040204" pitchFamily="34" charset="0"/>
                <a:cs typeface="Verdana" panose="020B0604030504040204" pitchFamily="34" charset="0"/>
                <a:sym typeface="Symbol" panose="05050102010706020507" pitchFamily="18" charset="2"/>
              </a:rPr>
              <a:t> </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https://vlaamsbrabantwest.be/preventie/</a:t>
            </a:r>
          </a:p>
          <a:p>
            <a:pPr lvl="1">
              <a:buFont typeface="Wingdings" panose="05000000000000000000" pitchFamily="2" charset="2"/>
              <a:buChar char="§"/>
            </a:pPr>
            <a:r>
              <a:rPr lang="nl-BE" altLang="nl-BE" sz="1800" u="sng" kern="0" dirty="0">
                <a:solidFill>
                  <a:srgbClr val="000000"/>
                </a:solidFill>
                <a:ea typeface="Verdana" panose="020B0604030504040204" pitchFamily="34" charset="0"/>
                <a:cs typeface="Verdana" panose="020B0604030504040204" pitchFamily="34" charset="0"/>
                <a:sym typeface="Wingdings" pitchFamily="2" charset="2"/>
              </a:rPr>
              <a:t>Op de website van ZVBW</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a:t>
            </a:r>
            <a:b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b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Zonale reglementen (+ blauwe toelichtingen)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Aanvraagformulieren, veiligheidsrichtlijnen</a:t>
            </a:r>
          </a:p>
          <a:p>
            <a:pPr marL="0" lvl="0" indent="0" eaLnBrk="1" hangingPunct="1">
              <a:lnSpc>
                <a:spcPct val="150000"/>
              </a:lnSpc>
              <a:spcBef>
                <a:spcPct val="0"/>
              </a:spcBef>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a:t>
            </a: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Flyer</a:t>
            </a: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(met algemene informatie over de zonale reglementen)</a:t>
            </a:r>
          </a:p>
          <a:p>
            <a:pPr>
              <a:lnSpc>
                <a:spcPct val="150000"/>
              </a:lnSpc>
              <a:buFont typeface="Wingdings" panose="05000000000000000000" pitchFamily="2" charset="2"/>
              <a:buChar char="§"/>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Infosessies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(Toelichting bij de reglementen voor uitbaters / organisatoren)</a:t>
            </a:r>
          </a:p>
          <a:p>
            <a:pPr marL="342900" lvl="1" indent="-342900">
              <a:lnSpc>
                <a:spcPct val="150000"/>
              </a:lnSpc>
              <a:buFont typeface="Wingdings" panose="05000000000000000000" pitchFamily="2" charset="2"/>
              <a:buChar char="§"/>
            </a:pPr>
            <a:r>
              <a:rPr lang="nl-BE" altLang="nl-BE" b="1" kern="0" dirty="0">
                <a:solidFill>
                  <a:srgbClr val="000000"/>
                </a:solidFill>
                <a:ea typeface="Verdana" panose="020B0604030504040204" pitchFamily="34" charset="0"/>
                <a:cs typeface="Verdana" panose="020B0604030504040204" pitchFamily="34" charset="0"/>
                <a:sym typeface="Wingdings" pitchFamily="2" charset="2"/>
              </a:rPr>
              <a:t>ZVBW stelt documenten ter beschikking van de gemeenten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PowerPointpresentaties</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Aanvraagformulieren ‘controle </a:t>
            </a:r>
            <a:r>
              <a:rPr lang="nl-BE" altLang="nl-BE" sz="1800" kern="0" dirty="0" err="1">
                <a:solidFill>
                  <a:srgbClr val="000000"/>
                </a:solidFill>
                <a:ea typeface="Verdana" panose="020B0604030504040204" pitchFamily="34" charset="0"/>
                <a:cs typeface="Verdana" panose="020B0604030504040204" pitchFamily="34" charset="0"/>
                <a:sym typeface="Wingdings" pitchFamily="2" charset="2"/>
              </a:rPr>
              <a:t>ikv</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PTI’ / ‘informatieblad’</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Documenten ‘standaard veiligheidsrichtlijnen’ (evenementen)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Modelformulieren attest A/B/C</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Melding ‘brandonveiligheid’</a:t>
            </a:r>
          </a:p>
          <a:p>
            <a:pPr lvl="1">
              <a:lnSpc>
                <a:spcPct val="150000"/>
              </a:lnSpc>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lnSpc>
                <a:spcPct val="150000"/>
              </a:lnSpc>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0">
              <a:lnSpc>
                <a:spcPct val="150000"/>
              </a:lnSpc>
              <a:buFont typeface="Wingdings" panose="05000000000000000000" pitchFamily="2" charset="2"/>
              <a:buChar char="§"/>
            </a:pPr>
            <a:endParaRPr lang="nl-BE" altLang="nl-BE" sz="2000" b="1" kern="0" dirty="0">
              <a:solidFill>
                <a:srgbClr val="000000"/>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None/>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12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val="583869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CF59D1FE-7082-46DA-B5A3-6AD135AC6687}"/>
              </a:ext>
            </a:extLst>
          </p:cNvPr>
          <p:cNvSpPr>
            <a:spLocks noGrp="1"/>
          </p:cNvSpPr>
          <p:nvPr>
            <p:ph type="title"/>
          </p:nvPr>
        </p:nvSpPr>
        <p:spPr/>
        <p:txBody>
          <a:bodyPr/>
          <a:lstStyle/>
          <a:p>
            <a:r>
              <a:rPr lang="nl-BE" dirty="0"/>
              <a:t>VRAGEN ?</a:t>
            </a:r>
          </a:p>
        </p:txBody>
      </p:sp>
      <p:pic>
        <p:nvPicPr>
          <p:cNvPr id="1030" name="Picture 6" descr="Leuke vragen en antwoorden - Internationale Vereniging voor Neerlandisti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362200"/>
            <a:ext cx="4374428"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46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ChangeArrowheads="1"/>
          </p:cNvSpPr>
          <p:nvPr/>
        </p:nvSpPr>
        <p:spPr bwMode="auto">
          <a:xfrm>
            <a:off x="685801" y="4572000"/>
            <a:ext cx="7772399" cy="2286000"/>
          </a:xfrm>
          <a:prstGeom prst="rect">
            <a:avLst/>
          </a:prstGeom>
          <a:solidFill>
            <a:schemeClr val="bg1"/>
          </a:solidFill>
          <a:ln w="9525">
            <a:noFill/>
            <a:miter lim="800000"/>
            <a:headEnd/>
            <a:tailEnd/>
          </a:ln>
        </p:spPr>
        <p:txBody>
          <a:bodyPr wrap="none" anchor="ctr"/>
          <a:lstStyle/>
          <a:p>
            <a:pPr algn="ctr"/>
            <a:endParaRPr lang="fr-BE"/>
          </a:p>
        </p:txBody>
      </p:sp>
      <p:sp>
        <p:nvSpPr>
          <p:cNvPr id="62471" name="Tekstvak 6"/>
          <p:cNvSpPr txBox="1">
            <a:spLocks noChangeArrowheads="1"/>
          </p:cNvSpPr>
          <p:nvPr/>
        </p:nvSpPr>
        <p:spPr bwMode="auto">
          <a:xfrm>
            <a:off x="1066800" y="1586567"/>
            <a:ext cx="7010400" cy="2831544"/>
          </a:xfrm>
          <a:prstGeom prst="rect">
            <a:avLst/>
          </a:prstGeom>
          <a:noFill/>
          <a:ln w="9525">
            <a:noFill/>
            <a:miter lim="800000"/>
            <a:headEnd/>
            <a:tailEnd/>
          </a:ln>
        </p:spPr>
        <p:txBody>
          <a:bodyPr wrap="square">
            <a:spAutoFit/>
          </a:bodyPr>
          <a:lstStyle/>
          <a:p>
            <a:r>
              <a:rPr lang="nl-BE" sz="2000" kern="0" dirty="0">
                <a:solidFill>
                  <a:srgbClr val="000000"/>
                </a:solidFill>
                <a:latin typeface="+mn-lt"/>
                <a:ea typeface="Verdana" panose="020B0604030504040204" pitchFamily="34" charset="0"/>
                <a:cs typeface="Verdana" panose="020B0604030504040204" pitchFamily="34" charset="0"/>
              </a:rPr>
              <a:t>We tellen af naar </a:t>
            </a:r>
            <a:r>
              <a:rPr lang="nl-BE" sz="2000" b="1" kern="0" dirty="0">
                <a:solidFill>
                  <a:srgbClr val="000000"/>
                </a:solidFill>
                <a:latin typeface="+mn-lt"/>
                <a:ea typeface="Verdana" panose="020B0604030504040204" pitchFamily="34" charset="0"/>
                <a:cs typeface="Verdana" panose="020B0604030504040204" pitchFamily="34" charset="0"/>
              </a:rPr>
              <a:t>01/02/2021</a:t>
            </a:r>
            <a:r>
              <a:rPr lang="nl-BE" sz="2000" kern="0" dirty="0">
                <a:solidFill>
                  <a:srgbClr val="000000"/>
                </a:solidFill>
                <a:latin typeface="+mn-lt"/>
                <a:ea typeface="Verdana" panose="020B0604030504040204" pitchFamily="34" charset="0"/>
                <a:cs typeface="Verdana" panose="020B0604030504040204" pitchFamily="34" charset="0"/>
              </a:rPr>
              <a:t> en hopen dat de zonale reglementen tegen dan in de 33 gemeenten van onze zone zijn goedgekeurd. </a:t>
            </a:r>
          </a:p>
          <a:p>
            <a:pPr>
              <a:lnSpc>
                <a:spcPct val="200000"/>
              </a:lnSpc>
            </a:pPr>
            <a:r>
              <a:rPr lang="nl-BE" sz="1600" kern="0" dirty="0">
                <a:solidFill>
                  <a:srgbClr val="000000"/>
                </a:solidFill>
                <a:latin typeface="+mn-lt"/>
                <a:ea typeface="Verdana" panose="020B0604030504040204" pitchFamily="34" charset="0"/>
                <a:cs typeface="Verdana" panose="020B0604030504040204" pitchFamily="34" charset="0"/>
              </a:rPr>
              <a:t>Stand van zaken:</a:t>
            </a:r>
          </a:p>
          <a:p>
            <a:r>
              <a:rPr lang="nl-BE" sz="1600" kern="0" dirty="0">
                <a:solidFill>
                  <a:srgbClr val="000000"/>
                </a:solidFill>
                <a:latin typeface="+mn-lt"/>
                <a:ea typeface="Verdana" panose="020B0604030504040204" pitchFamily="34" charset="0"/>
                <a:cs typeface="Verdana" panose="020B0604030504040204" pitchFamily="34" charset="0"/>
              </a:rPr>
              <a:t>- het reglement voor PTI is reeds goedgekeurd door </a:t>
            </a:r>
            <a:r>
              <a:rPr lang="nl-BE" sz="1600" b="1" kern="0" dirty="0">
                <a:solidFill>
                  <a:srgbClr val="000000"/>
                </a:solidFill>
                <a:latin typeface="+mn-lt"/>
                <a:ea typeface="Verdana" panose="020B0604030504040204" pitchFamily="34" charset="0"/>
                <a:cs typeface="Verdana" panose="020B0604030504040204" pitchFamily="34" charset="0"/>
              </a:rPr>
              <a:t>5</a:t>
            </a:r>
            <a:r>
              <a:rPr lang="nl-BE" sz="1600" kern="0" dirty="0">
                <a:solidFill>
                  <a:srgbClr val="000000"/>
                </a:solidFill>
                <a:latin typeface="+mn-lt"/>
                <a:ea typeface="Verdana" panose="020B0604030504040204" pitchFamily="34" charset="0"/>
                <a:cs typeface="Verdana" panose="020B0604030504040204" pitchFamily="34" charset="0"/>
              </a:rPr>
              <a:t> gemeenten </a:t>
            </a:r>
          </a:p>
          <a:p>
            <a:r>
              <a:rPr lang="nl-BE" sz="1600" kern="0" dirty="0">
                <a:solidFill>
                  <a:srgbClr val="000000"/>
                </a:solidFill>
                <a:latin typeface="+mn-lt"/>
                <a:ea typeface="Verdana" panose="020B0604030504040204" pitchFamily="34" charset="0"/>
                <a:cs typeface="Verdana" panose="020B0604030504040204" pitchFamily="34" charset="0"/>
              </a:rPr>
              <a:t>- het reglement voor evenementen is reeds goedgekeurd door </a:t>
            </a:r>
            <a:r>
              <a:rPr lang="nl-BE" sz="1600" b="1" kern="0" dirty="0">
                <a:solidFill>
                  <a:srgbClr val="000000"/>
                </a:solidFill>
                <a:latin typeface="+mn-lt"/>
                <a:ea typeface="Verdana" panose="020B0604030504040204" pitchFamily="34" charset="0"/>
                <a:cs typeface="Verdana" panose="020B0604030504040204" pitchFamily="34" charset="0"/>
              </a:rPr>
              <a:t>4</a:t>
            </a:r>
            <a:r>
              <a:rPr lang="nl-BE" sz="1600" kern="0" dirty="0">
                <a:solidFill>
                  <a:srgbClr val="000000"/>
                </a:solidFill>
                <a:latin typeface="+mn-lt"/>
                <a:ea typeface="Verdana" panose="020B0604030504040204" pitchFamily="34" charset="0"/>
                <a:cs typeface="Verdana" panose="020B0604030504040204" pitchFamily="34" charset="0"/>
              </a:rPr>
              <a:t> gemeenten</a:t>
            </a:r>
            <a:r>
              <a:rPr lang="nl-BE" sz="2000" kern="0" dirty="0">
                <a:solidFill>
                  <a:srgbClr val="000000"/>
                </a:solidFill>
                <a:latin typeface="+mn-lt"/>
                <a:ea typeface="Verdana" panose="020B0604030504040204" pitchFamily="34" charset="0"/>
                <a:cs typeface="Verdana" panose="020B0604030504040204" pitchFamily="34" charset="0"/>
              </a:rPr>
              <a:t> </a:t>
            </a:r>
          </a:p>
          <a:p>
            <a:endParaRPr lang="nl-BE" sz="2000" kern="0" dirty="0">
              <a:solidFill>
                <a:srgbClr val="000000"/>
              </a:solidFill>
              <a:latin typeface="+mn-lt"/>
              <a:ea typeface="Verdana" panose="020B0604030504040204" pitchFamily="34" charset="0"/>
              <a:cs typeface="Verdana" panose="020B0604030504040204" pitchFamily="34" charset="0"/>
            </a:endParaRPr>
          </a:p>
          <a:p>
            <a:pPr algn="ctr">
              <a:lnSpc>
                <a:spcPct val="150000"/>
              </a:lnSpc>
            </a:pPr>
            <a:r>
              <a:rPr lang="nl-BE" sz="2000" kern="0" dirty="0">
                <a:solidFill>
                  <a:srgbClr val="000000"/>
                </a:solidFill>
                <a:latin typeface="+mn-lt"/>
                <a:ea typeface="Verdana" panose="020B0604030504040204" pitchFamily="34" charset="0"/>
                <a:cs typeface="Verdana" panose="020B0604030504040204" pitchFamily="34" charset="0"/>
              </a:rPr>
              <a:t>Dank u voor uw aandacht !</a:t>
            </a:r>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4731941"/>
            <a:ext cx="3779848" cy="1813717"/>
          </a:xfrm>
          <a:prstGeom prst="rect">
            <a:avLst/>
          </a:prstGeom>
        </p:spPr>
      </p:pic>
    </p:spTree>
    <p:extLst>
      <p:ext uri="{BB962C8B-B14F-4D97-AF65-F5344CB8AC3E}">
        <p14:creationId xmlns:p14="http://schemas.microsoft.com/office/powerpoint/2010/main" val="1323756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868363" y="320675"/>
            <a:ext cx="7554912" cy="974725"/>
          </a:xfrm>
        </p:spPr>
        <p:txBody>
          <a:bodyPr/>
          <a:lstStyle/>
          <a:p>
            <a:pPr eaLnBrk="1" hangingPunct="1"/>
            <a:r>
              <a:rPr lang="nl-NL" sz="3200" dirty="0">
                <a:ea typeface="Verdana" panose="020B0604030504040204" pitchFamily="34" charset="0"/>
                <a:cs typeface="Verdana" panose="020B0604030504040204" pitchFamily="34" charset="0"/>
              </a:rPr>
              <a:t>Agenda</a:t>
            </a:r>
          </a:p>
        </p:txBody>
      </p:sp>
      <p:sp>
        <p:nvSpPr>
          <p:cNvPr id="14341" name="Rectangle 3"/>
          <p:cNvSpPr>
            <a:spLocks noGrp="1" noChangeArrowheads="1"/>
          </p:cNvSpPr>
          <p:nvPr>
            <p:ph type="body" idx="1"/>
          </p:nvPr>
        </p:nvSpPr>
        <p:spPr>
          <a:xfrm>
            <a:off x="999946" y="1752600"/>
            <a:ext cx="7001054" cy="4572000"/>
          </a:xfrm>
        </p:spPr>
        <p:txBody>
          <a:bodyPr/>
          <a:lstStyle/>
          <a:p>
            <a:pPr marL="457200" indent="-457200">
              <a:buClrTx/>
              <a:buAutoNum type="arabicPeriod"/>
            </a:pPr>
            <a:r>
              <a:rPr lang="nl-BE" sz="2000" b="0" dirty="0">
                <a:ea typeface="Verdana" panose="020B0604030504040204" pitchFamily="34" charset="0"/>
                <a:cs typeface="Verdana" panose="020B0604030504040204" pitchFamily="34" charset="0"/>
              </a:rPr>
              <a:t>Doelstellingen ZVBW</a:t>
            </a:r>
          </a:p>
          <a:p>
            <a:pPr marL="457200" indent="-457200">
              <a:buClrTx/>
              <a:buAutoNum type="arabicPeriod"/>
            </a:pPr>
            <a:r>
              <a:rPr lang="nl-BE" sz="2000" b="0" dirty="0">
                <a:ea typeface="Verdana" panose="020B0604030504040204" pitchFamily="34" charset="0"/>
                <a:cs typeface="Verdana" panose="020B0604030504040204" pitchFamily="34" charset="0"/>
              </a:rPr>
              <a:t>Timing</a:t>
            </a:r>
          </a:p>
          <a:p>
            <a:pPr marL="457200" indent="-457200">
              <a:buClrTx/>
              <a:buAutoNum type="arabicPeriod"/>
            </a:pPr>
            <a:r>
              <a:rPr lang="nl-BE" sz="2000" b="0" dirty="0">
                <a:ea typeface="Verdana" panose="020B0604030504040204" pitchFamily="34" charset="0"/>
                <a:cs typeface="Verdana" panose="020B0604030504040204" pitchFamily="34" charset="0"/>
              </a:rPr>
              <a:t>Krachtlijnen PTI</a:t>
            </a:r>
          </a:p>
          <a:p>
            <a:pPr marL="457200" indent="-457200">
              <a:buClrTx/>
              <a:buAutoNum type="arabicPeriod"/>
            </a:pPr>
            <a:r>
              <a:rPr lang="nl-BE" sz="2000" b="0" dirty="0">
                <a:ea typeface="Verdana" panose="020B0604030504040204" pitchFamily="34" charset="0"/>
                <a:cs typeface="Verdana" panose="020B0604030504040204" pitchFamily="34" charset="0"/>
              </a:rPr>
              <a:t>Krachtlijnen Evenementen</a:t>
            </a:r>
          </a:p>
          <a:p>
            <a:pPr marL="457200" indent="-457200">
              <a:buClrTx/>
              <a:buAutoNum type="arabicPeriod"/>
            </a:pPr>
            <a:r>
              <a:rPr lang="nl-BE" sz="2000" b="0" dirty="0">
                <a:ea typeface="Verdana" panose="020B0604030504040204" pitchFamily="34" charset="0"/>
                <a:cs typeface="Verdana" panose="020B0604030504040204" pitchFamily="34" charset="0"/>
              </a:rPr>
              <a:t>Algemene conclusie</a:t>
            </a:r>
          </a:p>
          <a:p>
            <a:pPr marL="457200" indent="-457200">
              <a:buClrTx/>
              <a:buAutoNum type="arabicPeriod"/>
            </a:pPr>
            <a:r>
              <a:rPr lang="nl-NL" sz="2000" b="0" dirty="0">
                <a:ea typeface="Verdana" panose="020B0604030504040204" pitchFamily="34" charset="0"/>
                <a:cs typeface="Verdana" panose="020B0604030504040204" pitchFamily="34" charset="0"/>
              </a:rPr>
              <a:t>Communicatiecampagne</a:t>
            </a:r>
            <a:endParaRPr lang="nl-BE" sz="2000" b="0" dirty="0">
              <a:ea typeface="Verdana" panose="020B0604030504040204" pitchFamily="34" charset="0"/>
              <a:cs typeface="Verdana" panose="020B0604030504040204" pitchFamily="34" charset="0"/>
            </a:endParaRPr>
          </a:p>
          <a:p>
            <a:pPr marL="457200" indent="-457200">
              <a:buClrTx/>
              <a:buAutoNum type="arabicPeriod"/>
            </a:pPr>
            <a:endParaRPr lang="nl-BE" sz="2000" b="0" dirty="0"/>
          </a:p>
          <a:p>
            <a:pPr marL="457200" lvl="1" indent="0" eaLnBrk="1" hangingPunct="1">
              <a:buNone/>
            </a:pPr>
            <a:endParaRPr lang="nl-N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1. DOELSTELLINGEN ZVBW</a:t>
            </a:r>
          </a:p>
        </p:txBody>
      </p:sp>
      <p:sp>
        <p:nvSpPr>
          <p:cNvPr id="6" name="Tijdelijke aanduiding voor inhoud 2">
            <a:extLst>
              <a:ext uri="{FF2B5EF4-FFF2-40B4-BE49-F238E27FC236}">
                <a16:creationId xmlns:a16="http://schemas.microsoft.com/office/drawing/2014/main" id="{33188FF8-5611-4DF2-A50C-0428B8F258F9}"/>
              </a:ext>
            </a:extLst>
          </p:cNvPr>
          <p:cNvSpPr txBox="1">
            <a:spLocks/>
          </p:cNvSpPr>
          <p:nvPr/>
        </p:nvSpPr>
        <p:spPr bwMode="auto">
          <a:xfrm>
            <a:off x="762000" y="1631525"/>
            <a:ext cx="8229600"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FontTx/>
              <a:buNone/>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Huidige situatie</a:t>
            </a:r>
          </a:p>
          <a:p>
            <a:pPr marL="0" indent="0">
              <a:buFontTx/>
              <a:buNone/>
            </a:pPr>
            <a:endParaRPr lang="nl-BE" altLang="nl-BE" sz="2000" b="1" kern="0" dirty="0">
              <a:solidFill>
                <a:srgbClr val="000000"/>
              </a:solidFill>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ZVBW: 33 gemeenten, ± 40 verschillende politieverordeningen</a:t>
            </a:r>
          </a:p>
          <a:p>
            <a:pPr>
              <a:buFont typeface="Wingdings" panose="05000000000000000000" pitchFamily="2" charset="2"/>
              <a:buChar char="§"/>
            </a:pPr>
            <a:endParaRPr lang="nl-BE" altLang="nl-BE" sz="2000" kern="0" dirty="0">
              <a:solidFill>
                <a:srgbClr val="000000"/>
              </a:solidFill>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Grote verschillen qua</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 categorie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(bv. dancing, bibliotheek, café, restaurant, tenten …)</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 toepassingsgebied </a:t>
            </a:r>
            <a:r>
              <a:rPr lang="nl-BE" altLang="nl-BE" sz="1600" kern="0" dirty="0">
                <a:solidFill>
                  <a:srgbClr val="000000"/>
                </a:solidFill>
                <a:ea typeface="Verdana" panose="020B0604030504040204" pitchFamily="34" charset="0"/>
                <a:cs typeface="Verdana" panose="020B0604030504040204" pitchFamily="34" charset="0"/>
                <a:sym typeface="Wingdings" pitchFamily="2" charset="2"/>
              </a:rPr>
              <a:t>(bv. vanaf 50 personen, vanaf 4 kamers, …)</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 technische voorschriften</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 procedures</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Actualisatie van voorschriften?</a:t>
            </a:r>
          </a:p>
          <a:p>
            <a:pPr lvl="1">
              <a:buFont typeface="Wingdings" panose="05000000000000000000" pitchFamily="2" charset="2"/>
              <a:buChar char="§"/>
            </a:pPr>
            <a:r>
              <a:rPr lang="nl-BE" altLang="nl-BE" kern="0" dirty="0">
                <a:solidFill>
                  <a:srgbClr val="000000"/>
                </a:solidFill>
                <a:ea typeface="Verdana" panose="020B0604030504040204" pitchFamily="34" charset="0"/>
                <a:cs typeface="Verdana" panose="020B0604030504040204" pitchFamily="34" charset="0"/>
                <a:sym typeface="Wingdings" pitchFamily="2" charset="2"/>
              </a:rPr>
              <a:t>Wat met bestaande inrichtingen?</a:t>
            </a:r>
          </a:p>
          <a:p>
            <a:pPr>
              <a:buFont typeface="Wingdings" panose="05000000000000000000" pitchFamily="2" charset="2"/>
              <a:buChar char="§"/>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Tree>
    <p:extLst>
      <p:ext uri="{BB962C8B-B14F-4D97-AF65-F5344CB8AC3E}">
        <p14:creationId xmlns:p14="http://schemas.microsoft.com/office/powerpoint/2010/main" val="1484103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2">
            <a:extLst>
              <a:ext uri="{FF2B5EF4-FFF2-40B4-BE49-F238E27FC236}">
                <a16:creationId xmlns:a16="http://schemas.microsoft.com/office/drawing/2014/main" id="{33188FF8-5611-4DF2-A50C-0428B8F258F9}"/>
              </a:ext>
            </a:extLst>
          </p:cNvPr>
          <p:cNvSpPr txBox="1">
            <a:spLocks/>
          </p:cNvSpPr>
          <p:nvPr/>
        </p:nvSpPr>
        <p:spPr bwMode="auto">
          <a:xfrm>
            <a:off x="914400" y="1981200"/>
            <a:ext cx="8229600" cy="16742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Gelijke bescherming van elke inwoner</a:t>
            </a: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Gelijk niveau van brandveiligheid</a:t>
            </a: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Uniforme manier van handelen voor </a:t>
            </a:r>
            <a:r>
              <a:rPr lang="nl-BE" altLang="nl-BE" sz="2000" kern="0" dirty="0" err="1">
                <a:solidFill>
                  <a:srgbClr val="000000"/>
                </a:solidFill>
                <a:ea typeface="Verdana" panose="020B0604030504040204" pitchFamily="34" charset="0"/>
                <a:cs typeface="Verdana" panose="020B0604030504040204" pitchFamily="34" charset="0"/>
                <a:sym typeface="Wingdings" pitchFamily="2" charset="2"/>
              </a:rPr>
              <a:t>preventionisten</a:t>
            </a:r>
            <a:endParaRPr lang="nl-BE" altLang="nl-BE" sz="2000" kern="0" dirty="0">
              <a:solidFill>
                <a:srgbClr val="000000"/>
              </a:solidFill>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Duidelijke procedures voor adviesvragen en controlevragen</a:t>
            </a:r>
          </a:p>
          <a:p>
            <a:pPr marL="914400" lvl="2" indent="0">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r>
              <a:rPr lang="nl-BE" altLang="nl-BE" sz="2800" b="1" kern="0" dirty="0">
                <a:solidFill>
                  <a:srgbClr val="000000"/>
                </a:solidFill>
                <a:ea typeface="Verdana" panose="020B0604030504040204" pitchFamily="34" charset="0"/>
                <a:cs typeface="Verdana" panose="020B0604030504040204" pitchFamily="34" charset="0"/>
                <a:sym typeface="Wingdings" pitchFamily="2" charset="2"/>
              </a:rPr>
              <a:t>HOE?</a:t>
            </a: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3" name="Pijl: rechts 2">
            <a:extLst>
              <a:ext uri="{FF2B5EF4-FFF2-40B4-BE49-F238E27FC236}">
                <a16:creationId xmlns:a16="http://schemas.microsoft.com/office/drawing/2014/main" id="{83345F38-5C24-4A25-B5FB-2776F94B058B}"/>
              </a:ext>
            </a:extLst>
          </p:cNvPr>
          <p:cNvSpPr/>
          <p:nvPr/>
        </p:nvSpPr>
        <p:spPr bwMode="auto">
          <a:xfrm>
            <a:off x="1107881" y="5054887"/>
            <a:ext cx="838200" cy="228600"/>
          </a:xfrm>
          <a:prstGeom prst="rightArrow">
            <a:avLst/>
          </a:prstGeom>
          <a:solidFill>
            <a:srgbClr val="FF0000"/>
          </a:solidFill>
          <a:ln w="127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Arial" charset="0"/>
            </a:endParaRPr>
          </a:p>
        </p:txBody>
      </p:sp>
      <p:sp>
        <p:nvSpPr>
          <p:cNvPr id="4" name="Tekstvak 3">
            <a:extLst>
              <a:ext uri="{FF2B5EF4-FFF2-40B4-BE49-F238E27FC236}">
                <a16:creationId xmlns:a16="http://schemas.microsoft.com/office/drawing/2014/main" id="{0B01F15F-AAC0-4145-8711-9D1EC9DDB0D5}"/>
              </a:ext>
            </a:extLst>
          </p:cNvPr>
          <p:cNvSpPr txBox="1"/>
          <p:nvPr/>
        </p:nvSpPr>
        <p:spPr>
          <a:xfrm>
            <a:off x="2286000" y="4876800"/>
            <a:ext cx="6442107" cy="584775"/>
          </a:xfrm>
          <a:prstGeom prst="rect">
            <a:avLst/>
          </a:prstGeom>
          <a:noFill/>
        </p:spPr>
        <p:txBody>
          <a:bodyPr wrap="square" rtlCol="0">
            <a:spAutoFit/>
          </a:bodyPr>
          <a:lstStyle/>
          <a:p>
            <a:r>
              <a:rPr lang="nl-BE" sz="3200" b="1" dirty="0">
                <a:solidFill>
                  <a:srgbClr val="FF0000"/>
                </a:solidFill>
                <a:latin typeface="+mn-lt"/>
                <a:ea typeface="Verdana" panose="020B0604030504040204" pitchFamily="34" charset="0"/>
                <a:cs typeface="Verdana" panose="020B0604030504040204" pitchFamily="34" charset="0"/>
              </a:rPr>
              <a:t>Uniforme, zonale reglementen</a:t>
            </a:r>
          </a:p>
        </p:txBody>
      </p:sp>
      <p:sp>
        <p:nvSpPr>
          <p:cNvPr id="7"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1. DOELSTELLINGEN ZVBW</a:t>
            </a:r>
          </a:p>
        </p:txBody>
      </p:sp>
    </p:spTree>
    <p:extLst>
      <p:ext uri="{BB962C8B-B14F-4D97-AF65-F5344CB8AC3E}">
        <p14:creationId xmlns:p14="http://schemas.microsoft.com/office/powerpoint/2010/main" val="283945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
          <p:cNvSpPr>
            <a:spLocks noGrp="1" noChangeArrowheads="1"/>
          </p:cNvSpPr>
          <p:nvPr>
            <p:ph type="body" idx="1"/>
          </p:nvPr>
        </p:nvSpPr>
        <p:spPr>
          <a:xfrm>
            <a:off x="864899" y="1589809"/>
            <a:ext cx="7620000" cy="5257800"/>
          </a:xfrm>
        </p:spPr>
        <p:txBody>
          <a:bodyPr/>
          <a:lstStyle/>
          <a:p>
            <a:pPr>
              <a:lnSpc>
                <a:spcPct val="100000"/>
              </a:lnSpc>
              <a:buClrTx/>
              <a:buFont typeface="Calibri" panose="020F0502020204030204" pitchFamily="34" charset="0"/>
              <a:buChar char="→"/>
            </a:pPr>
            <a:r>
              <a:rPr lang="nl-BE" sz="2000" b="0" dirty="0"/>
              <a:t>werkgroepen</a:t>
            </a:r>
          </a:p>
          <a:p>
            <a:pPr>
              <a:buClrTx/>
              <a:buFont typeface="Calibri" panose="020F0502020204030204" pitchFamily="34" charset="0"/>
              <a:buChar char="→"/>
            </a:pPr>
            <a:r>
              <a:rPr lang="nl-BE" sz="2000" b="0" dirty="0"/>
              <a:t>8 november 2019: toelichtingsmoment preventionisten</a:t>
            </a:r>
          </a:p>
          <a:p>
            <a:pPr>
              <a:buClrTx/>
              <a:buFont typeface="Calibri" panose="020F0502020204030204" pitchFamily="34" charset="0"/>
              <a:buChar char="→"/>
            </a:pPr>
            <a:r>
              <a:rPr lang="nl-BE" sz="2000" b="0" dirty="0"/>
              <a:t>20 november 2019: toelichtingsmoment gemeenten en politie</a:t>
            </a:r>
          </a:p>
          <a:p>
            <a:pPr marL="1792288">
              <a:buClrTx/>
              <a:buFont typeface="Wingdings" panose="05000000000000000000" pitchFamily="2" charset="2"/>
              <a:buChar char="Ø"/>
            </a:pPr>
            <a:r>
              <a:rPr lang="nl-BE" sz="1600" b="0" dirty="0"/>
              <a:t>27 van de 33 gemeenten vertegenwoordigd</a:t>
            </a:r>
          </a:p>
          <a:p>
            <a:pPr marL="1792288">
              <a:buClrTx/>
              <a:buFont typeface="Wingdings" panose="05000000000000000000" pitchFamily="2" charset="2"/>
              <a:buChar char="Ø"/>
            </a:pPr>
            <a:r>
              <a:rPr lang="nl-BE" sz="1600" b="0" dirty="0"/>
              <a:t>7 van de 12 politiezones vertegenwoordigd</a:t>
            </a:r>
          </a:p>
          <a:p>
            <a:pPr>
              <a:buClrTx/>
              <a:buFont typeface="Calibri" panose="020F0502020204030204" pitchFamily="34" charset="0"/>
              <a:buChar char="→"/>
            </a:pPr>
            <a:r>
              <a:rPr lang="nl-BE" sz="2000" b="0" dirty="0"/>
              <a:t>26 november 2019: principiële goedkeuring zoneraad</a:t>
            </a:r>
          </a:p>
          <a:p>
            <a:pPr>
              <a:buClrTx/>
              <a:buFont typeface="Calibri" panose="020F0502020204030204" pitchFamily="34" charset="0"/>
              <a:buChar char="→"/>
            </a:pPr>
            <a:r>
              <a:rPr lang="nl-BE" sz="2000" b="0" dirty="0"/>
              <a:t>23 januari 2020: werkvergadering gemeenten</a:t>
            </a:r>
          </a:p>
          <a:p>
            <a:pPr marL="1792288">
              <a:buClrTx/>
              <a:buFont typeface="Wingdings" panose="05000000000000000000" pitchFamily="2" charset="2"/>
              <a:buChar char="Ø"/>
            </a:pPr>
            <a:r>
              <a:rPr lang="nl-BE" sz="1600" b="0" dirty="0"/>
              <a:t>27 van de 33 gemeenten vertegenwoordigd</a:t>
            </a:r>
          </a:p>
          <a:p>
            <a:pPr>
              <a:buClrTx/>
              <a:buFont typeface="Calibri" panose="020F0502020204030204" pitchFamily="34" charset="0"/>
              <a:buChar char="→"/>
            </a:pPr>
            <a:r>
              <a:rPr lang="nl-BE" sz="2000" b="0" dirty="0"/>
              <a:t>15 februari 2020: deadline insturen opmerkingen </a:t>
            </a:r>
          </a:p>
          <a:p>
            <a:pPr>
              <a:buClrTx/>
              <a:buFont typeface="Calibri" panose="020F0502020204030204" pitchFamily="34" charset="0"/>
              <a:buChar char="→"/>
            </a:pPr>
            <a:r>
              <a:rPr lang="nl-BE" sz="2000" b="0" dirty="0"/>
              <a:t>26 mei 2020: goedkeuring zoneraad</a:t>
            </a:r>
          </a:p>
          <a:p>
            <a:pPr>
              <a:buClrTx/>
              <a:buFont typeface="Calibri" panose="020F0502020204030204" pitchFamily="34" charset="0"/>
              <a:buChar char="→"/>
            </a:pPr>
            <a:r>
              <a:rPr lang="nl-BE" sz="2000" dirty="0">
                <a:solidFill>
                  <a:schemeClr val="tx2"/>
                </a:solidFill>
              </a:rPr>
              <a:t>najaar 2020</a:t>
            </a:r>
            <a:r>
              <a:rPr lang="nl-BE" sz="2000" b="0" dirty="0"/>
              <a:t>: goedkeuring in de gemeenteraad </a:t>
            </a:r>
            <a:r>
              <a:rPr lang="nl-BE" sz="1600" b="0" dirty="0"/>
              <a:t>(alle </a:t>
            </a:r>
            <a:r>
              <a:rPr lang="nl-BE" sz="1600" dirty="0"/>
              <a:t>33 gemeentes</a:t>
            </a:r>
            <a:r>
              <a:rPr lang="nl-BE" sz="1600" b="0" dirty="0"/>
              <a:t>)</a:t>
            </a:r>
          </a:p>
          <a:p>
            <a:pPr>
              <a:buClrTx/>
              <a:buFont typeface="Calibri" panose="020F0502020204030204" pitchFamily="34" charset="0"/>
              <a:buChar char="→"/>
            </a:pPr>
            <a:r>
              <a:rPr lang="nl-BE" sz="2000" b="0" dirty="0"/>
              <a:t>van toepassing vanaf </a:t>
            </a:r>
            <a:r>
              <a:rPr lang="nl-BE" sz="2000" dirty="0">
                <a:solidFill>
                  <a:schemeClr val="tx2"/>
                </a:solidFill>
              </a:rPr>
              <a:t>1 februari 2021</a:t>
            </a:r>
            <a:r>
              <a:rPr lang="nl-BE" sz="2000" b="0" dirty="0">
                <a:solidFill>
                  <a:schemeClr val="tx2"/>
                </a:solidFill>
              </a:rPr>
              <a:t>	</a:t>
            </a:r>
          </a:p>
          <a:p>
            <a:pPr marL="457200" lvl="1" indent="0" eaLnBrk="1" hangingPunct="1">
              <a:buNone/>
            </a:pPr>
            <a:endParaRPr lang="nl-NL" sz="2000" dirty="0"/>
          </a:p>
        </p:txBody>
      </p:sp>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2. TIMING</a:t>
            </a:r>
          </a:p>
        </p:txBody>
      </p:sp>
    </p:spTree>
    <p:extLst>
      <p:ext uri="{BB962C8B-B14F-4D97-AF65-F5344CB8AC3E}">
        <p14:creationId xmlns:p14="http://schemas.microsoft.com/office/powerpoint/2010/main" val="234486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4778B01F-0822-42CA-944D-2B47CC6476EB}"/>
              </a:ext>
            </a:extLst>
          </p:cNvPr>
          <p:cNvPicPr>
            <a:picLocks noChangeAspect="1"/>
          </p:cNvPicPr>
          <p:nvPr/>
        </p:nvPicPr>
        <p:blipFill>
          <a:blip r:embed="rId3"/>
          <a:stretch>
            <a:fillRect/>
          </a:stretch>
        </p:blipFill>
        <p:spPr>
          <a:xfrm>
            <a:off x="1410499" y="2819400"/>
            <a:ext cx="4454013" cy="3601864"/>
          </a:xfrm>
          <a:prstGeom prst="rect">
            <a:avLst/>
          </a:prstGeom>
          <a:effectLst>
            <a:outerShdw blurRad="50800" dist="50800" dir="5400000" sx="3000" sy="3000" algn="ctr" rotWithShape="0">
              <a:srgbClr val="000000">
                <a:alpha val="43137"/>
              </a:srgbClr>
            </a:outerShdw>
          </a:effectLst>
        </p:spPr>
      </p:pic>
      <p:cxnSp>
        <p:nvCxnSpPr>
          <p:cNvPr id="14" name="Rechte verbindingslijn met pijl 13">
            <a:extLst>
              <a:ext uri="{FF2B5EF4-FFF2-40B4-BE49-F238E27FC236}">
                <a16:creationId xmlns:a16="http://schemas.microsoft.com/office/drawing/2014/main" id="{1AE0BD1A-05E0-4B77-B99C-EBD49051F71D}"/>
              </a:ext>
            </a:extLst>
          </p:cNvPr>
          <p:cNvCxnSpPr>
            <a:cxnSpLocks/>
          </p:cNvCxnSpPr>
          <p:nvPr/>
        </p:nvCxnSpPr>
        <p:spPr bwMode="auto">
          <a:xfrm>
            <a:off x="3544793" y="3831126"/>
            <a:ext cx="2922362" cy="1248255"/>
          </a:xfrm>
          <a:prstGeom prst="straightConnector1">
            <a:avLst/>
          </a:prstGeom>
          <a:solidFill>
            <a:srgbClr val="D2D2C6"/>
          </a:solidFill>
          <a:ln w="12700" cap="flat" cmpd="sng" algn="ctr">
            <a:solidFill>
              <a:schemeClr val="tx1"/>
            </a:solidFill>
            <a:prstDash val="solid"/>
            <a:round/>
            <a:headEnd type="none" w="med" len="med"/>
            <a:tailEnd type="triangle"/>
          </a:ln>
          <a:effectLst/>
        </p:spPr>
      </p:cxnSp>
      <p:sp>
        <p:nvSpPr>
          <p:cNvPr id="16" name="Tekstvak 15">
            <a:extLst>
              <a:ext uri="{FF2B5EF4-FFF2-40B4-BE49-F238E27FC236}">
                <a16:creationId xmlns:a16="http://schemas.microsoft.com/office/drawing/2014/main" id="{2E4805FA-EA35-48E9-B9E3-AF121A4147E3}"/>
              </a:ext>
            </a:extLst>
          </p:cNvPr>
          <p:cNvSpPr txBox="1"/>
          <p:nvPr/>
        </p:nvSpPr>
        <p:spPr>
          <a:xfrm>
            <a:off x="6400800" y="3637785"/>
            <a:ext cx="1752600" cy="1138773"/>
          </a:xfrm>
          <a:prstGeom prst="rect">
            <a:avLst/>
          </a:prstGeom>
          <a:noFill/>
        </p:spPr>
        <p:txBody>
          <a:bodyPr wrap="square" rtlCol="0">
            <a:spAutoFit/>
          </a:bodyPr>
          <a:lstStyle/>
          <a:p>
            <a:r>
              <a:rPr lang="nl-BE" sz="1200" dirty="0">
                <a:latin typeface="+mn-lt"/>
                <a:ea typeface="Verdana" panose="020B0604030504040204" pitchFamily="34" charset="0"/>
                <a:cs typeface="Verdana" panose="020B0604030504040204" pitchFamily="34" charset="0"/>
              </a:rPr>
              <a:t>HVZ Rivierenland (19)</a:t>
            </a:r>
          </a:p>
          <a:p>
            <a:pPr marL="171450" indent="-171450">
              <a:buFontTx/>
              <a:buChar char="-"/>
            </a:pPr>
            <a:r>
              <a:rPr lang="nl-BE" sz="1200" dirty="0">
                <a:latin typeface="+mn-lt"/>
                <a:ea typeface="Verdana" panose="020B0604030504040204" pitchFamily="34" charset="0"/>
                <a:cs typeface="Verdana" panose="020B0604030504040204" pitchFamily="34" charset="0"/>
              </a:rPr>
              <a:t>Mechelen</a:t>
            </a:r>
          </a:p>
          <a:p>
            <a:pPr marL="171450" indent="-171450">
              <a:buFontTx/>
              <a:buChar char="-"/>
            </a:pPr>
            <a:r>
              <a:rPr lang="nl-BE" sz="1200" dirty="0">
                <a:latin typeface="+mn-lt"/>
                <a:ea typeface="Verdana" panose="020B0604030504040204" pitchFamily="34" charset="0"/>
                <a:cs typeface="Verdana" panose="020B0604030504040204" pitchFamily="34" charset="0"/>
              </a:rPr>
              <a:t>Lier</a:t>
            </a:r>
          </a:p>
          <a:p>
            <a:pPr marL="171450" indent="-171450">
              <a:buFontTx/>
              <a:buChar char="-"/>
            </a:pPr>
            <a:r>
              <a:rPr lang="nl-BE" sz="1200" dirty="0">
                <a:latin typeface="+mn-lt"/>
                <a:ea typeface="Verdana" panose="020B0604030504040204" pitchFamily="34" charset="0"/>
                <a:cs typeface="Verdana" panose="020B0604030504040204" pitchFamily="34" charset="0"/>
              </a:rPr>
              <a:t>Puurs</a:t>
            </a: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p:txBody>
      </p:sp>
      <p:pic>
        <p:nvPicPr>
          <p:cNvPr id="19" name="Afbeelding 18">
            <a:extLst>
              <a:ext uri="{FF2B5EF4-FFF2-40B4-BE49-F238E27FC236}">
                <a16:creationId xmlns:a16="http://schemas.microsoft.com/office/drawing/2014/main" id="{8A5B079C-E3F4-4BEF-85B7-D859E1F8D6F0}"/>
              </a:ext>
            </a:extLst>
          </p:cNvPr>
          <p:cNvPicPr>
            <a:picLocks noChangeAspect="1"/>
          </p:cNvPicPr>
          <p:nvPr/>
        </p:nvPicPr>
        <p:blipFill>
          <a:blip r:embed="rId4"/>
          <a:stretch>
            <a:fillRect/>
          </a:stretch>
        </p:blipFill>
        <p:spPr>
          <a:xfrm>
            <a:off x="3143437" y="3899716"/>
            <a:ext cx="218463" cy="291284"/>
          </a:xfrm>
          <a:prstGeom prst="rect">
            <a:avLst/>
          </a:prstGeom>
          <a:effectLst>
            <a:outerShdw dist="50800" dir="5400000" sx="1000" sy="1000" algn="ctr" rotWithShape="0">
              <a:srgbClr val="000000">
                <a:alpha val="75000"/>
              </a:srgbClr>
            </a:outerShdw>
            <a:softEdge rad="12700"/>
          </a:effectLst>
        </p:spPr>
      </p:pic>
      <p:cxnSp>
        <p:nvCxnSpPr>
          <p:cNvPr id="21" name="Rechte verbindingslijn met pijl 20">
            <a:extLst>
              <a:ext uri="{FF2B5EF4-FFF2-40B4-BE49-F238E27FC236}">
                <a16:creationId xmlns:a16="http://schemas.microsoft.com/office/drawing/2014/main" id="{AA43525B-5B8C-4779-8E14-581671B62EB8}"/>
              </a:ext>
            </a:extLst>
          </p:cNvPr>
          <p:cNvCxnSpPr>
            <a:cxnSpLocks/>
          </p:cNvCxnSpPr>
          <p:nvPr/>
        </p:nvCxnSpPr>
        <p:spPr bwMode="auto">
          <a:xfrm>
            <a:off x="2895600" y="4080623"/>
            <a:ext cx="3505200" cy="1862977"/>
          </a:xfrm>
          <a:prstGeom prst="straightConnector1">
            <a:avLst/>
          </a:prstGeom>
          <a:solidFill>
            <a:srgbClr val="D2D2C6"/>
          </a:solidFill>
          <a:ln w="12700" cap="flat" cmpd="sng" algn="ctr">
            <a:solidFill>
              <a:schemeClr val="tx1"/>
            </a:solidFill>
            <a:prstDash val="solid"/>
            <a:round/>
            <a:headEnd type="none" w="med" len="med"/>
            <a:tailEnd type="triangle"/>
          </a:ln>
          <a:effectLst/>
        </p:spPr>
      </p:cxnSp>
      <p:sp>
        <p:nvSpPr>
          <p:cNvPr id="23" name="Tekstvak 22">
            <a:extLst>
              <a:ext uri="{FF2B5EF4-FFF2-40B4-BE49-F238E27FC236}">
                <a16:creationId xmlns:a16="http://schemas.microsoft.com/office/drawing/2014/main" id="{04221AFC-9BBD-4CA6-BD17-BE3B38F1188B}"/>
              </a:ext>
            </a:extLst>
          </p:cNvPr>
          <p:cNvSpPr txBox="1"/>
          <p:nvPr/>
        </p:nvSpPr>
        <p:spPr>
          <a:xfrm>
            <a:off x="6507493" y="4936551"/>
            <a:ext cx="1752600" cy="584775"/>
          </a:xfrm>
          <a:prstGeom prst="rect">
            <a:avLst/>
          </a:prstGeom>
          <a:noFill/>
        </p:spPr>
        <p:txBody>
          <a:bodyPr wrap="square" rtlCol="0">
            <a:spAutoFit/>
          </a:bodyPr>
          <a:lstStyle/>
          <a:p>
            <a:r>
              <a:rPr lang="nl-BE" sz="1200" dirty="0">
                <a:solidFill>
                  <a:srgbClr val="FF0000"/>
                </a:solidFill>
                <a:latin typeface="+mn-lt"/>
                <a:ea typeface="Verdana" panose="020B0604030504040204" pitchFamily="34" charset="0"/>
                <a:cs typeface="Verdana" panose="020B0604030504040204" pitchFamily="34" charset="0"/>
              </a:rPr>
              <a:t>ZVBW (33)</a:t>
            </a: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p:txBody>
      </p:sp>
      <p:cxnSp>
        <p:nvCxnSpPr>
          <p:cNvPr id="24" name="Rechte verbindingslijn met pijl 23">
            <a:extLst>
              <a:ext uri="{FF2B5EF4-FFF2-40B4-BE49-F238E27FC236}">
                <a16:creationId xmlns:a16="http://schemas.microsoft.com/office/drawing/2014/main" id="{D0BE2112-EB24-4F06-A72F-ACDD3570B492}"/>
              </a:ext>
            </a:extLst>
          </p:cNvPr>
          <p:cNvCxnSpPr>
            <a:cxnSpLocks/>
          </p:cNvCxnSpPr>
          <p:nvPr/>
        </p:nvCxnSpPr>
        <p:spPr bwMode="auto">
          <a:xfrm flipV="1">
            <a:off x="3853684" y="2028855"/>
            <a:ext cx="2613471" cy="1194748"/>
          </a:xfrm>
          <a:prstGeom prst="straightConnector1">
            <a:avLst/>
          </a:prstGeom>
          <a:solidFill>
            <a:srgbClr val="D2D2C6"/>
          </a:solidFill>
          <a:ln w="12700" cap="flat" cmpd="sng" algn="ctr">
            <a:solidFill>
              <a:schemeClr val="tx1"/>
            </a:solidFill>
            <a:prstDash val="solid"/>
            <a:round/>
            <a:headEnd type="none" w="med" len="med"/>
            <a:tailEnd type="triangle"/>
          </a:ln>
          <a:effectLst/>
        </p:spPr>
      </p:cxnSp>
      <p:sp>
        <p:nvSpPr>
          <p:cNvPr id="26" name="Tekstvak 25">
            <a:extLst>
              <a:ext uri="{FF2B5EF4-FFF2-40B4-BE49-F238E27FC236}">
                <a16:creationId xmlns:a16="http://schemas.microsoft.com/office/drawing/2014/main" id="{79412553-F425-4BF2-B944-275CE65F9570}"/>
              </a:ext>
            </a:extLst>
          </p:cNvPr>
          <p:cNvSpPr txBox="1"/>
          <p:nvPr/>
        </p:nvSpPr>
        <p:spPr>
          <a:xfrm>
            <a:off x="6467155" y="1894259"/>
            <a:ext cx="1752600" cy="1138773"/>
          </a:xfrm>
          <a:prstGeom prst="rect">
            <a:avLst/>
          </a:prstGeom>
          <a:noFill/>
        </p:spPr>
        <p:txBody>
          <a:bodyPr wrap="square" rtlCol="0">
            <a:spAutoFit/>
          </a:bodyPr>
          <a:lstStyle/>
          <a:p>
            <a:r>
              <a:rPr lang="nl-BE" sz="1200" dirty="0">
                <a:latin typeface="+mn-lt"/>
                <a:ea typeface="Verdana" panose="020B0604030504040204" pitchFamily="34" charset="0"/>
                <a:cs typeface="Verdana" panose="020B0604030504040204" pitchFamily="34" charset="0"/>
              </a:rPr>
              <a:t>BWZ Rand (21)</a:t>
            </a:r>
          </a:p>
          <a:p>
            <a:pPr marL="171450" indent="-171450">
              <a:buFontTx/>
              <a:buChar char="-"/>
            </a:pPr>
            <a:r>
              <a:rPr lang="nl-BE" sz="1200" dirty="0">
                <a:latin typeface="+mn-lt"/>
                <a:ea typeface="Verdana" panose="020B0604030504040204" pitchFamily="34" charset="0"/>
                <a:cs typeface="Verdana" panose="020B0604030504040204" pitchFamily="34" charset="0"/>
              </a:rPr>
              <a:t>Stabroek</a:t>
            </a:r>
          </a:p>
          <a:p>
            <a:pPr marL="171450" indent="-171450">
              <a:buFontTx/>
              <a:buChar char="-"/>
            </a:pPr>
            <a:r>
              <a:rPr lang="nl-BE" sz="1200" dirty="0">
                <a:latin typeface="+mn-lt"/>
                <a:ea typeface="Verdana" panose="020B0604030504040204" pitchFamily="34" charset="0"/>
                <a:cs typeface="Verdana" panose="020B0604030504040204" pitchFamily="34" charset="0"/>
              </a:rPr>
              <a:t>Mortsel</a:t>
            </a:r>
          </a:p>
          <a:p>
            <a:pPr marL="171450" indent="-171450">
              <a:buFontTx/>
              <a:buChar char="-"/>
            </a:pPr>
            <a:r>
              <a:rPr lang="nl-BE" sz="1200" dirty="0">
                <a:latin typeface="+mn-lt"/>
                <a:ea typeface="Verdana" panose="020B0604030504040204" pitchFamily="34" charset="0"/>
                <a:cs typeface="Verdana" panose="020B0604030504040204" pitchFamily="34" charset="0"/>
              </a:rPr>
              <a:t>Ranst</a:t>
            </a: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p:txBody>
      </p:sp>
      <p:cxnSp>
        <p:nvCxnSpPr>
          <p:cNvPr id="9" name="Rechte verbindingslijn met pijl 8">
            <a:extLst>
              <a:ext uri="{FF2B5EF4-FFF2-40B4-BE49-F238E27FC236}">
                <a16:creationId xmlns:a16="http://schemas.microsoft.com/office/drawing/2014/main" id="{63F0E84A-6E03-464A-B7A2-F77B8FB4486F}"/>
              </a:ext>
            </a:extLst>
          </p:cNvPr>
          <p:cNvCxnSpPr>
            <a:cxnSpLocks/>
          </p:cNvCxnSpPr>
          <p:nvPr/>
        </p:nvCxnSpPr>
        <p:spPr bwMode="auto">
          <a:xfrm flipV="1">
            <a:off x="3252668" y="2944593"/>
            <a:ext cx="3148132" cy="426605"/>
          </a:xfrm>
          <a:prstGeom prst="straightConnector1">
            <a:avLst/>
          </a:prstGeom>
          <a:solidFill>
            <a:srgbClr val="D2D2C6"/>
          </a:solidFill>
          <a:ln w="12700" cap="flat" cmpd="sng" algn="ctr">
            <a:solidFill>
              <a:schemeClr val="tx1"/>
            </a:solidFill>
            <a:prstDash val="solid"/>
            <a:round/>
            <a:headEnd type="none" w="med" len="med"/>
            <a:tailEnd type="triangle"/>
          </a:ln>
          <a:effectLst/>
        </p:spPr>
      </p:cxnSp>
      <p:sp>
        <p:nvSpPr>
          <p:cNvPr id="20" name="Tekstvak 19">
            <a:extLst>
              <a:ext uri="{FF2B5EF4-FFF2-40B4-BE49-F238E27FC236}">
                <a16:creationId xmlns:a16="http://schemas.microsoft.com/office/drawing/2014/main" id="{D32CC7BD-E3C9-4389-9BED-0B4A130460DE}"/>
              </a:ext>
            </a:extLst>
          </p:cNvPr>
          <p:cNvSpPr txBox="1"/>
          <p:nvPr/>
        </p:nvSpPr>
        <p:spPr>
          <a:xfrm>
            <a:off x="6400800" y="2760943"/>
            <a:ext cx="1752600" cy="1138773"/>
          </a:xfrm>
          <a:prstGeom prst="rect">
            <a:avLst/>
          </a:prstGeom>
          <a:noFill/>
        </p:spPr>
        <p:txBody>
          <a:bodyPr wrap="square" rtlCol="0">
            <a:spAutoFit/>
          </a:bodyPr>
          <a:lstStyle/>
          <a:p>
            <a:r>
              <a:rPr lang="nl-BE" sz="1200" dirty="0">
                <a:latin typeface="+mn-lt"/>
                <a:ea typeface="Verdana" panose="020B0604030504040204" pitchFamily="34" charset="0"/>
                <a:cs typeface="Verdana" panose="020B0604030504040204" pitchFamily="34" charset="0"/>
              </a:rPr>
              <a:t>HVZ Waasland (7)</a:t>
            </a:r>
          </a:p>
          <a:p>
            <a:pPr marL="171450" indent="-171450">
              <a:buFontTx/>
              <a:buChar char="-"/>
            </a:pPr>
            <a:r>
              <a:rPr lang="nl-BE" sz="1200" dirty="0">
                <a:latin typeface="+mn-lt"/>
                <a:ea typeface="Verdana" panose="020B0604030504040204" pitchFamily="34" charset="0"/>
                <a:cs typeface="Verdana" panose="020B0604030504040204" pitchFamily="34" charset="0"/>
              </a:rPr>
              <a:t>Beveren</a:t>
            </a:r>
          </a:p>
          <a:p>
            <a:pPr marL="171450" indent="-171450">
              <a:buFontTx/>
              <a:buChar char="-"/>
            </a:pPr>
            <a:r>
              <a:rPr lang="nl-BE" sz="1200" dirty="0">
                <a:latin typeface="+mn-lt"/>
                <a:ea typeface="Verdana" panose="020B0604030504040204" pitchFamily="34" charset="0"/>
                <a:cs typeface="Verdana" panose="020B0604030504040204" pitchFamily="34" charset="0"/>
              </a:rPr>
              <a:t>Sint-Niklaas</a:t>
            </a:r>
          </a:p>
          <a:p>
            <a:pPr marL="171450" indent="-171450">
              <a:buFontTx/>
              <a:buChar char="-"/>
            </a:pPr>
            <a:r>
              <a:rPr lang="nl-BE" sz="1200" dirty="0" err="1">
                <a:latin typeface="+mn-lt"/>
                <a:ea typeface="Verdana" panose="020B0604030504040204" pitchFamily="34" charset="0"/>
                <a:cs typeface="Verdana" panose="020B0604030504040204" pitchFamily="34" charset="0"/>
              </a:rPr>
              <a:t>Melsele</a:t>
            </a:r>
            <a:endParaRPr lang="nl-BE" sz="1200" dirty="0">
              <a:latin typeface="+mn-lt"/>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p:txBody>
      </p:sp>
      <p:sp>
        <p:nvSpPr>
          <p:cNvPr id="8" name="Tekstvak 7"/>
          <p:cNvSpPr txBox="1"/>
          <p:nvPr/>
        </p:nvSpPr>
        <p:spPr>
          <a:xfrm>
            <a:off x="1410499" y="1828800"/>
            <a:ext cx="6590501" cy="400110"/>
          </a:xfrm>
          <a:prstGeom prst="rect">
            <a:avLst/>
          </a:prstGeom>
          <a:noFill/>
        </p:spPr>
        <p:txBody>
          <a:bodyPr wrap="square" rtlCol="0">
            <a:spAutoFit/>
          </a:bodyPr>
          <a:lstStyle/>
          <a:p>
            <a:r>
              <a:rPr lang="nl-NL" sz="2000" dirty="0"/>
              <a:t>1° Opmaak basisteksten</a:t>
            </a:r>
          </a:p>
        </p:txBody>
      </p:sp>
      <p:sp>
        <p:nvSpPr>
          <p:cNvPr id="1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
        <p:nvSpPr>
          <p:cNvPr id="25" name="Tekstvak 24">
            <a:extLst>
              <a:ext uri="{FF2B5EF4-FFF2-40B4-BE49-F238E27FC236}">
                <a16:creationId xmlns:a16="http://schemas.microsoft.com/office/drawing/2014/main" id="{CC856305-7E41-4DFF-AB7D-0175677FFD03}"/>
              </a:ext>
            </a:extLst>
          </p:cNvPr>
          <p:cNvSpPr txBox="1"/>
          <p:nvPr/>
        </p:nvSpPr>
        <p:spPr>
          <a:xfrm>
            <a:off x="6467155" y="5803235"/>
            <a:ext cx="1752600" cy="1138773"/>
          </a:xfrm>
          <a:prstGeom prst="rect">
            <a:avLst/>
          </a:prstGeom>
          <a:noFill/>
        </p:spPr>
        <p:txBody>
          <a:bodyPr wrap="square" rtlCol="0">
            <a:spAutoFit/>
          </a:bodyPr>
          <a:lstStyle/>
          <a:p>
            <a:r>
              <a:rPr lang="nl-BE" sz="1200" dirty="0">
                <a:latin typeface="+mn-lt"/>
                <a:ea typeface="Verdana" panose="020B0604030504040204" pitchFamily="34" charset="0"/>
                <a:cs typeface="Verdana" panose="020B0604030504040204" pitchFamily="34" charset="0"/>
              </a:rPr>
              <a:t>HVZ </a:t>
            </a:r>
            <a:r>
              <a:rPr lang="nl-BE" sz="1200" dirty="0" err="1">
                <a:latin typeface="+mn-lt"/>
                <a:ea typeface="Verdana" panose="020B0604030504040204" pitchFamily="34" charset="0"/>
                <a:cs typeface="Verdana" panose="020B0604030504040204" pitchFamily="34" charset="0"/>
              </a:rPr>
              <a:t>Zuid-Oost</a:t>
            </a:r>
            <a:r>
              <a:rPr lang="nl-BE" sz="1200" dirty="0">
                <a:latin typeface="+mn-lt"/>
                <a:ea typeface="Verdana" panose="020B0604030504040204" pitchFamily="34" charset="0"/>
                <a:cs typeface="Verdana" panose="020B0604030504040204" pitchFamily="34" charset="0"/>
              </a:rPr>
              <a:t> (11)</a:t>
            </a:r>
          </a:p>
          <a:p>
            <a:pPr marL="171450" indent="-171450">
              <a:buFontTx/>
              <a:buChar char="-"/>
            </a:pPr>
            <a:r>
              <a:rPr lang="nl-BE" sz="1200" dirty="0">
                <a:latin typeface="+mn-lt"/>
                <a:ea typeface="Verdana" panose="020B0604030504040204" pitchFamily="34" charset="0"/>
                <a:cs typeface="Verdana" panose="020B0604030504040204" pitchFamily="34" charset="0"/>
              </a:rPr>
              <a:t>Aalst</a:t>
            </a:r>
          </a:p>
          <a:p>
            <a:pPr marL="171450" indent="-171450">
              <a:buFontTx/>
              <a:buChar char="-"/>
            </a:pPr>
            <a:r>
              <a:rPr lang="nl-BE" sz="1200" dirty="0">
                <a:latin typeface="+mn-lt"/>
                <a:ea typeface="Verdana" panose="020B0604030504040204" pitchFamily="34" charset="0"/>
                <a:cs typeface="Verdana" panose="020B0604030504040204" pitchFamily="34" charset="0"/>
              </a:rPr>
              <a:t>Ninove</a:t>
            </a:r>
          </a:p>
          <a:p>
            <a:pPr marL="171450" indent="-171450">
              <a:buFontTx/>
              <a:buChar char="-"/>
            </a:pPr>
            <a:r>
              <a:rPr lang="nl-BE" sz="1200" dirty="0">
                <a:latin typeface="+mn-lt"/>
                <a:ea typeface="Verdana" panose="020B0604030504040204" pitchFamily="34" charset="0"/>
                <a:cs typeface="Verdana" panose="020B0604030504040204" pitchFamily="34" charset="0"/>
              </a:rPr>
              <a:t>Wetteren</a:t>
            </a: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a:p>
            <a:pPr marL="171450" indent="-171450">
              <a:buFontTx/>
              <a:buChar char="-"/>
            </a:pPr>
            <a:endParaRPr lang="nl-BE" sz="1000" dirty="0">
              <a:latin typeface="Verdana" panose="020B0604030504040204" pitchFamily="34" charset="0"/>
              <a:ea typeface="Verdana" panose="020B0604030504040204" pitchFamily="34" charset="0"/>
              <a:cs typeface="Verdana" panose="020B0604030504040204" pitchFamily="34" charset="0"/>
            </a:endParaRPr>
          </a:p>
        </p:txBody>
      </p:sp>
      <p:cxnSp>
        <p:nvCxnSpPr>
          <p:cNvPr id="27" name="Rechte verbindingslijn met pijl 26">
            <a:extLst>
              <a:ext uri="{FF2B5EF4-FFF2-40B4-BE49-F238E27FC236}">
                <a16:creationId xmlns:a16="http://schemas.microsoft.com/office/drawing/2014/main" id="{0F68F1FA-A734-416E-B566-7DEDD23FE9E3}"/>
              </a:ext>
            </a:extLst>
          </p:cNvPr>
          <p:cNvCxnSpPr>
            <a:cxnSpLocks/>
          </p:cNvCxnSpPr>
          <p:nvPr/>
        </p:nvCxnSpPr>
        <p:spPr bwMode="auto">
          <a:xfrm>
            <a:off x="3577825" y="3639895"/>
            <a:ext cx="2822975" cy="137905"/>
          </a:xfrm>
          <a:prstGeom prst="straightConnector1">
            <a:avLst/>
          </a:prstGeom>
          <a:solidFill>
            <a:srgbClr val="D2D2C6"/>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495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6" grpId="0"/>
      <p:bldP spid="20"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a:extLst>
              <a:ext uri="{FF2B5EF4-FFF2-40B4-BE49-F238E27FC236}">
                <a16:creationId xmlns:a16="http://schemas.microsoft.com/office/drawing/2014/main" id="{89F96BD6-695D-4635-B736-5F8D708E4565}"/>
              </a:ext>
            </a:extLst>
          </p:cNvPr>
          <p:cNvSpPr txBox="1">
            <a:spLocks/>
          </p:cNvSpPr>
          <p:nvPr/>
        </p:nvSpPr>
        <p:spPr bwMode="auto">
          <a:xfrm>
            <a:off x="770384" y="1203324"/>
            <a:ext cx="8373616" cy="5654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a:buFont typeface="Wingdings" panose="05000000000000000000" pitchFamily="2" charset="2"/>
              <a:buChar char="§"/>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Ruim toepassingsgebied</a:t>
            </a:r>
          </a:p>
          <a:p>
            <a:pPr lvl="1">
              <a:buFont typeface="Wingdings" panose="05000000000000000000" pitchFamily="2" charset="2"/>
              <a:buChar char="§"/>
            </a:pPr>
            <a:r>
              <a:rPr lang="nl-BE" altLang="nl-BE" sz="1800" b="1" kern="0" dirty="0">
                <a:solidFill>
                  <a:srgbClr val="000000"/>
                </a:solidFill>
                <a:ea typeface="Verdana" panose="020B0604030504040204" pitchFamily="34" charset="0"/>
                <a:cs typeface="Verdana" panose="020B0604030504040204" pitchFamily="34" charset="0"/>
                <a:sym typeface="Wingdings" pitchFamily="2" charset="2"/>
              </a:rPr>
              <a:t>Uitgebreid toepassingsgebied </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publiek toegankelijke inrichtingen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Vanaf </a:t>
            </a:r>
            <a:r>
              <a:rPr lang="nl-BE" altLang="nl-BE" sz="1800" b="1" kern="0" dirty="0">
                <a:solidFill>
                  <a:srgbClr val="000000"/>
                </a:solidFill>
                <a:ea typeface="Verdana" panose="020B0604030504040204" pitchFamily="34" charset="0"/>
                <a:cs typeface="Verdana" panose="020B0604030504040204" pitchFamily="34" charset="0"/>
                <a:sym typeface="Wingdings" pitchFamily="2" charset="2"/>
              </a:rPr>
              <a:t>1</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persoon</a:t>
            </a:r>
          </a:p>
          <a:p>
            <a:pPr marL="457200" lvl="1" indent="0">
              <a:buNone/>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    Duidelijke administratieve bepalingen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Procedures (</a:t>
            </a:r>
            <a:r>
              <a:rPr lang="nl-BE" altLang="nl-BE" sz="1800" b="1" kern="0" dirty="0">
                <a:solidFill>
                  <a:srgbClr val="000000"/>
                </a:solidFill>
                <a:ea typeface="Verdana" panose="020B0604030504040204" pitchFamily="34" charset="0"/>
                <a:cs typeface="Verdana" panose="020B0604030504040204" pitchFamily="34" charset="0"/>
                <a:sym typeface="Wingdings" pitchFamily="2" charset="2"/>
              </a:rPr>
              <a:t>attesten A, B, C</a:t>
            </a: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Bestaande inrichtingen, nieuwe inrichtingen, overgangstermijnen…</a:t>
            </a:r>
          </a:p>
          <a:p>
            <a:pPr lvl="1">
              <a:buFont typeface="Wingdings" panose="05000000000000000000" pitchFamily="2" charset="2"/>
              <a:buChar char="§"/>
            </a:pPr>
            <a:r>
              <a:rPr lang="nl-BE" altLang="nl-BE" sz="1800" b="1" kern="0" dirty="0">
                <a:solidFill>
                  <a:srgbClr val="000000"/>
                </a:solidFill>
                <a:ea typeface="Verdana" panose="020B0604030504040204" pitchFamily="34" charset="0"/>
                <a:cs typeface="Verdana" panose="020B0604030504040204" pitchFamily="34" charset="0"/>
                <a:sym typeface="Wingdings" pitchFamily="2" charset="2"/>
              </a:rPr>
              <a:t>Haalbare voorschriften voor bestaande inrichtingen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Afwijkingen mogelijk</a:t>
            </a:r>
          </a:p>
          <a:p>
            <a:pPr lvl="1">
              <a:buFont typeface="Wingdings" panose="05000000000000000000" pitchFamily="2" charset="2"/>
              <a:buChar char="§"/>
            </a:pPr>
            <a:endParaRPr lang="nl-BE" altLang="nl-BE" sz="1800" kern="0" dirty="0">
              <a:solidFill>
                <a:srgbClr val="000000"/>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Font typeface="Wingdings" panose="05000000000000000000" pitchFamily="2" charset="2"/>
              <a:buChar char="§"/>
            </a:pPr>
            <a:r>
              <a:rPr lang="nl-BE" altLang="nl-BE" sz="2000" kern="0" dirty="0">
                <a:solidFill>
                  <a:srgbClr val="000000"/>
                </a:solidFill>
                <a:ea typeface="Verdana" panose="020B0604030504040204" pitchFamily="34" charset="0"/>
                <a:cs typeface="Verdana" panose="020B0604030504040204" pitchFamily="34" charset="0"/>
                <a:sym typeface="Wingdings" pitchFamily="2" charset="2"/>
              </a:rPr>
              <a:t>    Duidelijke technische bepalingen</a:t>
            </a:r>
          </a:p>
          <a:p>
            <a:pPr lvl="1">
              <a:buFont typeface="Wingdings" panose="05000000000000000000" pitchFamily="2" charset="2"/>
              <a:buChar char="§"/>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Gediversifieerd per categorie (1 – 2 – 3)</a:t>
            </a:r>
          </a:p>
          <a:p>
            <a:pPr marL="1074738" lvl="1" indent="0">
              <a:buNone/>
            </a:pPr>
            <a:r>
              <a:rPr lang="nl-BE" altLang="nl-BE" sz="1800" kern="0" dirty="0">
                <a:solidFill>
                  <a:srgbClr val="000000"/>
                </a:solidFill>
                <a:ea typeface="Verdana" panose="020B0604030504040204" pitchFamily="34" charset="0"/>
                <a:cs typeface="Verdana" panose="020B0604030504040204" pitchFamily="34" charset="0"/>
                <a:sym typeface="Wingdings" pitchFamily="2" charset="2"/>
              </a:rPr>
              <a:t>= volgens aantal toegelaten personen</a:t>
            </a:r>
          </a:p>
          <a:p>
            <a:pPr lvl="1">
              <a:buFont typeface="Wingdings" panose="05000000000000000000" pitchFamily="2" charset="2"/>
              <a:buChar char="§"/>
            </a:pPr>
            <a:r>
              <a:rPr lang="nl-BE" altLang="nl-BE" sz="1800" kern="0" dirty="0">
                <a:solidFill>
                  <a:schemeClr val="accent2">
                    <a:lumMod val="60000"/>
                    <a:lumOff val="40000"/>
                  </a:schemeClr>
                </a:solidFill>
                <a:ea typeface="Verdana" panose="020B0604030504040204" pitchFamily="34" charset="0"/>
                <a:cs typeface="Verdana" panose="020B0604030504040204" pitchFamily="34" charset="0"/>
                <a:sym typeface="Wingdings" pitchFamily="2" charset="2"/>
              </a:rPr>
              <a:t>Externe toelichtingen voor exploitanten</a:t>
            </a:r>
          </a:p>
          <a:p>
            <a:pPr lvl="1">
              <a:buFont typeface="Wingdings" panose="05000000000000000000" pitchFamily="2" charset="2"/>
              <a:buChar char="§"/>
            </a:pPr>
            <a:r>
              <a:rPr lang="nl-BE" altLang="nl-BE" sz="1800" kern="0" dirty="0">
                <a:solidFill>
                  <a:schemeClr val="bg2"/>
                </a:solidFill>
                <a:ea typeface="Verdana" panose="020B0604030504040204" pitchFamily="34" charset="0"/>
                <a:cs typeface="Verdana" panose="020B0604030504040204" pitchFamily="34" charset="0"/>
                <a:sym typeface="Wingdings" pitchFamily="2" charset="2"/>
              </a:rPr>
              <a:t>Interne toelichtingen voor deskundigen brandveiligheid</a:t>
            </a:r>
          </a:p>
          <a:p>
            <a:pPr lvl="1">
              <a:buFont typeface="Wingdings" panose="05000000000000000000" pitchFamily="2" charset="2"/>
              <a:buChar char="§"/>
            </a:pPr>
            <a:endParaRPr lang="nl-BE" altLang="nl-BE" sz="1800" kern="0" dirty="0">
              <a:solidFill>
                <a:schemeClr val="bg2"/>
              </a:solidFill>
              <a:ea typeface="Verdana" panose="020B0604030504040204" pitchFamily="34" charset="0"/>
              <a:cs typeface="Verdana" panose="020B0604030504040204" pitchFamily="34" charset="0"/>
              <a:sym typeface="Wingdings" pitchFamily="2" charset="2"/>
            </a:endParaRPr>
          </a:p>
          <a:p>
            <a:pPr marL="0" lvl="0" indent="0" eaLnBrk="1" hangingPunct="1">
              <a:spcBef>
                <a:spcPct val="0"/>
              </a:spcBef>
              <a:buFont typeface="Wingdings" panose="05000000000000000000" pitchFamily="2" charset="2"/>
              <a:buChar char="§"/>
            </a:pPr>
            <a:endParaRPr lang="nl-BE" altLang="nl-BE" sz="2000"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kern="0" dirty="0">
              <a:solidFill>
                <a:srgbClr val="000000"/>
              </a:solidFill>
              <a:ea typeface="Verdana" panose="020B0604030504040204" pitchFamily="34" charset="0"/>
              <a:cs typeface="Verdana" panose="020B0604030504040204" pitchFamily="34" charset="0"/>
              <a:sym typeface="Wingdings" pitchFamily="2" charset="2"/>
            </a:endParaRPr>
          </a:p>
          <a:p>
            <a:pPr lvl="1">
              <a:buFont typeface="Wingdings" panose="05000000000000000000" pitchFamily="2" charset="2"/>
              <a:buChar char="§"/>
            </a:pPr>
            <a:endParaRPr lang="nl-BE" altLang="nl-BE"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0" indent="0">
              <a:buFontTx/>
              <a:buNone/>
            </a:pPr>
            <a:endParaRPr lang="nl-BE" altLang="nl-BE" sz="2000" kern="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6"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266492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a:extLst>
              <a:ext uri="{FF2B5EF4-FFF2-40B4-BE49-F238E27FC236}">
                <a16:creationId xmlns:a16="http://schemas.microsoft.com/office/drawing/2014/main" id="{89F96BD6-695D-4635-B736-5F8D708E4565}"/>
              </a:ext>
            </a:extLst>
          </p:cNvPr>
          <p:cNvSpPr txBox="1">
            <a:spLocks/>
          </p:cNvSpPr>
          <p:nvPr/>
        </p:nvSpPr>
        <p:spPr bwMode="auto">
          <a:xfrm>
            <a:off x="752096" y="1524000"/>
            <a:ext cx="7934704" cy="50283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buNone/>
            </a:pPr>
            <a:r>
              <a:rPr lang="nl-BE" altLang="nl-BE" sz="2000" b="1" kern="0" dirty="0">
                <a:solidFill>
                  <a:srgbClr val="000000"/>
                </a:solidFill>
                <a:ea typeface="Verdana" panose="020B0604030504040204" pitchFamily="34" charset="0"/>
                <a:cs typeface="Verdana" panose="020B0604030504040204" pitchFamily="34" charset="0"/>
                <a:sym typeface="Wingdings" pitchFamily="2" charset="2"/>
              </a:rPr>
              <a:t>    Juridisch advies</a:t>
            </a:r>
          </a:p>
          <a:p>
            <a:pPr marL="0" indent="0">
              <a:buNone/>
            </a:pPr>
            <a:endParaRPr lang="nl-BE" altLang="nl-BE" sz="800" b="1" kern="0" dirty="0">
              <a:solidFill>
                <a:srgbClr val="000000"/>
              </a:solidFill>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dirty="0">
                <a:solidFill>
                  <a:srgbClr val="000000"/>
                </a:solidFill>
                <a:ea typeface="Verdana" panose="020B0604030504040204" pitchFamily="34" charset="0"/>
                <a:cs typeface="Verdana" panose="020B0604030504040204" pitchFamily="34" charset="0"/>
                <a:sym typeface="Wingdings" pitchFamily="2" charset="2"/>
              </a:rPr>
              <a:t>Risico op strafrechtelijke aansprakelijkheid van burgemeesters wordt tot minimum beperkt mits:</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ééngemaakt reglement wordt goedgekeurd, én</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meest omvattende beleid en aldus reglement met ruim toepassingsgebied, én</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met een gericht controlebeleid.</a:t>
            </a:r>
          </a:p>
          <a:p>
            <a:pPr marL="0" indent="0">
              <a:buNone/>
            </a:pPr>
            <a:endParaRPr lang="nl-BE" altLang="nl-BE" sz="800" dirty="0">
              <a:solidFill>
                <a:srgbClr val="000000"/>
              </a:solidFill>
              <a:ea typeface="Verdana" panose="020B0604030504040204" pitchFamily="34" charset="0"/>
              <a:cs typeface="Verdana" panose="020B0604030504040204" pitchFamily="34" charset="0"/>
              <a:sym typeface="Wingdings" pitchFamily="2" charset="2"/>
            </a:endParaRPr>
          </a:p>
          <a:p>
            <a:pPr>
              <a:buFont typeface="Wingdings" panose="05000000000000000000" pitchFamily="2" charset="2"/>
              <a:buChar char="§"/>
            </a:pPr>
            <a:r>
              <a:rPr lang="nl-BE" altLang="nl-BE" sz="2000" dirty="0">
                <a:solidFill>
                  <a:srgbClr val="000000"/>
                </a:solidFill>
                <a:ea typeface="Verdana" panose="020B0604030504040204" pitchFamily="34" charset="0"/>
                <a:cs typeface="Verdana" panose="020B0604030504040204" pitchFamily="34" charset="0"/>
                <a:sym typeface="Wingdings" pitchFamily="2" charset="2"/>
              </a:rPr>
              <a:t>Niet-automatisch controleren van bestaande inrichtingen wordt geadviseerd:</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communicatiecampagne op niveau van de zone</a:t>
            </a:r>
          </a:p>
          <a:p>
            <a:pPr marL="1074738" lvl="1" indent="0">
              <a:buNone/>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én</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controles op basis van prioriteitenlijsten aangereikt door de gemeenten</a:t>
            </a:r>
          </a:p>
          <a:p>
            <a:pPr marL="1074738" lvl="1" indent="0">
              <a:buNone/>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én</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procedure voor afhandeling meldingen rond (on)veiligheid voor ganse zone</a:t>
            </a:r>
          </a:p>
          <a:p>
            <a:pPr marL="1074738" lvl="1" indent="0">
              <a:buNone/>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én </a:t>
            </a:r>
          </a:p>
          <a:p>
            <a:pPr lvl="1">
              <a:buFont typeface="Wingdings" panose="05000000000000000000" pitchFamily="2" charset="2"/>
              <a:buChar char="§"/>
            </a:pPr>
            <a:r>
              <a:rPr lang="nl-BE" altLang="nl-BE" sz="1600" dirty="0">
                <a:solidFill>
                  <a:srgbClr val="000000"/>
                </a:solidFill>
                <a:ea typeface="Verdana" panose="020B0604030504040204" pitchFamily="34" charset="0"/>
                <a:cs typeface="Verdana" panose="020B0604030504040204" pitchFamily="34" charset="0"/>
                <a:sym typeface="Wingdings" pitchFamily="2" charset="2"/>
              </a:rPr>
              <a:t>overgangsbepaling voor bestaande inrichtingen (uitgezonderd cat.1) voor controle en attestering binnen 10 jaar. </a:t>
            </a:r>
          </a:p>
          <a:p>
            <a:pPr lvl="1">
              <a:buFont typeface="Wingdings" panose="05000000000000000000" pitchFamily="2" charset="2"/>
              <a:buChar char="§"/>
            </a:pPr>
            <a:endParaRPr lang="nl-BE" altLang="nl-BE" sz="1200" dirty="0">
              <a:solidFill>
                <a:srgbClr val="00000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p:txBody>
      </p:sp>
      <p:sp>
        <p:nvSpPr>
          <p:cNvPr id="5"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2042603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2">
            <a:extLst>
              <a:ext uri="{FF2B5EF4-FFF2-40B4-BE49-F238E27FC236}">
                <a16:creationId xmlns:a16="http://schemas.microsoft.com/office/drawing/2014/main" id="{A7E11F9D-BCA5-40C9-8849-72E313EEEAD0}"/>
              </a:ext>
            </a:extLst>
          </p:cNvPr>
          <p:cNvSpPr txBox="1">
            <a:spLocks/>
          </p:cNvSpPr>
          <p:nvPr/>
        </p:nvSpPr>
        <p:spPr bwMode="auto">
          <a:xfrm>
            <a:off x="762000" y="1524070"/>
            <a:ext cx="8229600" cy="4895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sz="1600">
                <a:solidFill>
                  <a:schemeClr val="tx1"/>
                </a:solidFill>
                <a:latin typeface="+mn-lt"/>
                <a:cs typeface="+mn-cs"/>
              </a:defRPr>
            </a:lvl3pPr>
            <a:lvl4pPr marL="1600200" indent="-228600" algn="l" rtl="0" eaLnBrk="0" fontAlgn="base" hangingPunct="0">
              <a:spcBef>
                <a:spcPct val="20000"/>
              </a:spcBef>
              <a:spcAft>
                <a:spcPct val="0"/>
              </a:spcAft>
              <a:buChar char="–"/>
              <a:defRPr sz="1200">
                <a:solidFill>
                  <a:schemeClr val="tx1"/>
                </a:solidFill>
                <a:latin typeface="+mn-lt"/>
                <a:cs typeface="+mn-cs"/>
              </a:defRPr>
            </a:lvl4pPr>
            <a:lvl5pPr marL="2057400" indent="-228600" algn="l" rtl="0" eaLnBrk="0" fontAlgn="base" hangingPunct="0">
              <a:spcBef>
                <a:spcPct val="20000"/>
              </a:spcBef>
              <a:spcAft>
                <a:spcPct val="0"/>
              </a:spcAft>
              <a:buChar char="»"/>
              <a:defRPr sz="1200">
                <a:solidFill>
                  <a:schemeClr val="tx1"/>
                </a:solidFill>
                <a:latin typeface="+mn-lt"/>
                <a:cs typeface="+mn-cs"/>
              </a:defRPr>
            </a:lvl5pPr>
            <a:lvl6pPr marL="2514600" indent="-228600" algn="l" rtl="0" fontAlgn="base">
              <a:spcBef>
                <a:spcPct val="20000"/>
              </a:spcBef>
              <a:spcAft>
                <a:spcPct val="0"/>
              </a:spcAft>
              <a:buChar char="»"/>
              <a:defRPr sz="1200">
                <a:solidFill>
                  <a:schemeClr val="tx1"/>
                </a:solidFill>
                <a:latin typeface="+mn-lt"/>
                <a:cs typeface="+mn-cs"/>
              </a:defRPr>
            </a:lvl6pPr>
            <a:lvl7pPr marL="2971800" indent="-228600" algn="l" rtl="0" fontAlgn="base">
              <a:spcBef>
                <a:spcPct val="20000"/>
              </a:spcBef>
              <a:spcAft>
                <a:spcPct val="0"/>
              </a:spcAft>
              <a:buChar char="»"/>
              <a:defRPr sz="1200">
                <a:solidFill>
                  <a:schemeClr val="tx1"/>
                </a:solidFill>
                <a:latin typeface="+mn-lt"/>
                <a:cs typeface="+mn-cs"/>
              </a:defRPr>
            </a:lvl7pPr>
            <a:lvl8pPr marL="3429000" indent="-228600" algn="l" rtl="0" fontAlgn="base">
              <a:spcBef>
                <a:spcPct val="20000"/>
              </a:spcBef>
              <a:spcAft>
                <a:spcPct val="0"/>
              </a:spcAft>
              <a:buChar char="»"/>
              <a:defRPr sz="1200">
                <a:solidFill>
                  <a:schemeClr val="tx1"/>
                </a:solidFill>
                <a:latin typeface="+mn-lt"/>
                <a:cs typeface="+mn-cs"/>
              </a:defRPr>
            </a:lvl8pPr>
            <a:lvl9pPr marL="3886200" indent="-228600" algn="l" rtl="0" fontAlgn="base">
              <a:spcBef>
                <a:spcPct val="20000"/>
              </a:spcBef>
              <a:spcAft>
                <a:spcPct val="0"/>
              </a:spcAft>
              <a:buChar char="»"/>
              <a:defRPr sz="1200">
                <a:solidFill>
                  <a:schemeClr val="tx1"/>
                </a:solidFill>
                <a:latin typeface="+mn-lt"/>
                <a:cs typeface="+mn-cs"/>
              </a:defRPr>
            </a:lvl9pPr>
          </a:lstStyle>
          <a:p>
            <a:pPr marL="0" indent="0">
              <a:spcAft>
                <a:spcPts val="1200"/>
              </a:spcAft>
              <a:buFontTx/>
              <a:buNone/>
            </a:pPr>
            <a:r>
              <a:rPr lang="nl-BE" altLang="nl-BE" sz="2000" b="1" kern="0" dirty="0">
                <a:solidFill>
                  <a:srgbClr val="000000"/>
                </a:solidFill>
                <a:sym typeface="Wingdings" pitchFamily="2" charset="2"/>
              </a:rPr>
              <a:t>Deel A – Administratieve bepalingen</a:t>
            </a:r>
          </a:p>
          <a:p>
            <a:pPr marL="179388" lvl="1" indent="0">
              <a:buFontTx/>
              <a:buNone/>
            </a:pPr>
            <a:r>
              <a:rPr lang="nl-BE" altLang="nl-BE" sz="1400" kern="0" dirty="0">
                <a:solidFill>
                  <a:srgbClr val="000000"/>
                </a:solidFill>
                <a:sym typeface="Wingdings" pitchFamily="2" charset="2"/>
              </a:rPr>
              <a:t>	A.1   DEFINITIES</a:t>
            </a:r>
          </a:p>
          <a:p>
            <a:pPr marL="179388" lvl="1" indent="0">
              <a:buFontTx/>
              <a:buNone/>
            </a:pPr>
            <a:r>
              <a:rPr lang="nl-BE" altLang="nl-BE" sz="1400" kern="0" dirty="0">
                <a:solidFill>
                  <a:srgbClr val="000000"/>
                </a:solidFill>
                <a:sym typeface="Wingdings" pitchFamily="2" charset="2"/>
              </a:rPr>
              <a:t>	A.2   TOEPASSINGSGEBIED</a:t>
            </a:r>
          </a:p>
          <a:p>
            <a:pPr marL="179388" lvl="1" indent="0">
              <a:buFontTx/>
              <a:buNone/>
            </a:pPr>
            <a:r>
              <a:rPr lang="nl-BE" altLang="nl-BE" sz="1400" kern="0" dirty="0">
                <a:solidFill>
                  <a:srgbClr val="000000"/>
                </a:solidFill>
                <a:sym typeface="Wingdings" pitchFamily="2" charset="2"/>
              </a:rPr>
              <a:t>	A.3   BRANDVEILIGHEIDSATTEST</a:t>
            </a:r>
          </a:p>
          <a:p>
            <a:pPr marL="179388" lvl="1" indent="0">
              <a:buFontTx/>
              <a:buNone/>
            </a:pPr>
            <a:r>
              <a:rPr lang="nl-BE" altLang="nl-BE" sz="1400" kern="0" dirty="0">
                <a:solidFill>
                  <a:srgbClr val="000000"/>
                </a:solidFill>
                <a:sym typeface="Wingdings" pitchFamily="2" charset="2"/>
              </a:rPr>
              <a:t>	A.4   TOEZICHT EN CONTROLE</a:t>
            </a:r>
          </a:p>
          <a:p>
            <a:pPr marL="179388" lvl="1" indent="0">
              <a:buFontTx/>
              <a:buNone/>
            </a:pPr>
            <a:r>
              <a:rPr lang="nl-BE" altLang="nl-BE" sz="1400" kern="0" dirty="0">
                <a:solidFill>
                  <a:srgbClr val="000000"/>
                </a:solidFill>
                <a:sym typeface="Wingdings" pitchFamily="2" charset="2"/>
              </a:rPr>
              <a:t>	A.5   AFWIJKINGEN</a:t>
            </a:r>
          </a:p>
          <a:p>
            <a:pPr marL="179388" lvl="1" indent="0">
              <a:buFontTx/>
              <a:buNone/>
            </a:pPr>
            <a:r>
              <a:rPr lang="nl-BE" altLang="nl-BE" sz="1400" kern="0" dirty="0">
                <a:solidFill>
                  <a:srgbClr val="000000"/>
                </a:solidFill>
                <a:sym typeface="Wingdings" pitchFamily="2" charset="2"/>
              </a:rPr>
              <a:t>	A.6   SANCTIES</a:t>
            </a:r>
          </a:p>
          <a:p>
            <a:pPr marL="179388" lvl="1" indent="0">
              <a:buFontTx/>
              <a:buNone/>
            </a:pPr>
            <a:r>
              <a:rPr lang="nl-BE" altLang="nl-BE" sz="1400" kern="0" dirty="0">
                <a:solidFill>
                  <a:srgbClr val="000000"/>
                </a:solidFill>
                <a:sym typeface="Wingdings" pitchFamily="2" charset="2"/>
              </a:rPr>
              <a:t>	A.7   INWERKINGTREDING</a:t>
            </a:r>
          </a:p>
          <a:p>
            <a:pPr marL="0" indent="0">
              <a:spcBef>
                <a:spcPts val="1200"/>
              </a:spcBef>
              <a:spcAft>
                <a:spcPts val="1200"/>
              </a:spcAft>
              <a:buFontTx/>
              <a:buNone/>
            </a:pPr>
            <a:r>
              <a:rPr lang="nl-BE" altLang="nl-BE" sz="2000" b="1" kern="0" dirty="0">
                <a:solidFill>
                  <a:srgbClr val="000000"/>
                </a:solidFill>
                <a:sym typeface="Wingdings" pitchFamily="2" charset="2"/>
              </a:rPr>
              <a:t>Deel B – Technische bepalingen</a:t>
            </a:r>
          </a:p>
          <a:p>
            <a:pPr marL="179388" lvl="1" indent="0">
              <a:buFontTx/>
              <a:buNone/>
            </a:pPr>
            <a:r>
              <a:rPr lang="nl-BE" altLang="nl-BE" sz="1400" kern="0" dirty="0">
                <a:solidFill>
                  <a:srgbClr val="000000"/>
                </a:solidFill>
                <a:sym typeface="Wingdings" pitchFamily="2" charset="2"/>
              </a:rPr>
              <a:t>	B.1   ALGEMEEN</a:t>
            </a:r>
          </a:p>
          <a:p>
            <a:pPr marL="179388" lvl="1" indent="0">
              <a:buFontTx/>
              <a:buNone/>
            </a:pPr>
            <a:r>
              <a:rPr lang="nl-BE" altLang="nl-BE" sz="1400" kern="0" dirty="0">
                <a:solidFill>
                  <a:srgbClr val="000000"/>
                </a:solidFill>
                <a:sym typeface="Wingdings" pitchFamily="2" charset="2"/>
              </a:rPr>
              <a:t>	B.2   TERMINOLOGIE</a:t>
            </a:r>
          </a:p>
          <a:p>
            <a:pPr marL="179388" lvl="1" indent="0">
              <a:buFontTx/>
              <a:buNone/>
            </a:pPr>
            <a:r>
              <a:rPr lang="nl-BE" altLang="nl-BE" sz="1400" kern="0" dirty="0">
                <a:solidFill>
                  <a:srgbClr val="000000"/>
                </a:solidFill>
                <a:sym typeface="Wingdings" pitchFamily="2" charset="2"/>
              </a:rPr>
              <a:t>	B.3   INDELING CATEGORIE</a:t>
            </a:r>
          </a:p>
          <a:p>
            <a:pPr marL="0" indent="0">
              <a:spcBef>
                <a:spcPts val="1200"/>
              </a:spcBef>
              <a:buFontTx/>
              <a:buNone/>
            </a:pPr>
            <a:r>
              <a:rPr lang="nl-BE" altLang="nl-BE" sz="2000" b="1" kern="0" dirty="0">
                <a:solidFill>
                  <a:srgbClr val="000000"/>
                </a:solidFill>
                <a:sym typeface="Wingdings" pitchFamily="2" charset="2"/>
              </a:rPr>
              <a:t>Bijlagen </a:t>
            </a:r>
          </a:p>
          <a:p>
            <a:pPr marL="0" indent="0">
              <a:buFontTx/>
              <a:buNone/>
            </a:pPr>
            <a:r>
              <a:rPr lang="nl-BE" altLang="nl-BE" sz="1400" b="1" kern="0" dirty="0">
                <a:solidFill>
                  <a:srgbClr val="000000"/>
                </a:solidFill>
                <a:sym typeface="Wingdings" pitchFamily="2" charset="2"/>
              </a:rPr>
              <a:t>	</a:t>
            </a:r>
            <a:r>
              <a:rPr lang="nl-BE" altLang="nl-BE" sz="1400" kern="0" dirty="0">
                <a:solidFill>
                  <a:srgbClr val="000000"/>
                </a:solidFill>
                <a:sym typeface="Wingdings" pitchFamily="2" charset="2"/>
              </a:rPr>
              <a:t>BIJLAGE 1 – CATEGORIE 1 (aantal personen ≤ 9)</a:t>
            </a:r>
          </a:p>
          <a:p>
            <a:pPr marL="0" indent="0">
              <a:buFontTx/>
              <a:buNone/>
            </a:pPr>
            <a:r>
              <a:rPr lang="nl-BE" altLang="nl-BE" sz="1400" b="1" kern="0" dirty="0">
                <a:solidFill>
                  <a:srgbClr val="000000"/>
                </a:solidFill>
                <a:sym typeface="Wingdings" pitchFamily="2" charset="2"/>
              </a:rPr>
              <a:t>	</a:t>
            </a:r>
            <a:r>
              <a:rPr lang="nl-BE" altLang="nl-BE" sz="1400" kern="0" dirty="0">
                <a:solidFill>
                  <a:srgbClr val="000000"/>
                </a:solidFill>
                <a:sym typeface="Wingdings" pitchFamily="2" charset="2"/>
              </a:rPr>
              <a:t>BIJLAGE 2 – CATEGORIE 2 (10 ≤ aantal personen ≤ 49)</a:t>
            </a:r>
          </a:p>
          <a:p>
            <a:pPr marL="0" indent="0">
              <a:buFontTx/>
              <a:buNone/>
            </a:pPr>
            <a:r>
              <a:rPr lang="nl-BE" altLang="nl-BE" sz="1400" b="1" kern="0" dirty="0">
                <a:solidFill>
                  <a:srgbClr val="000000"/>
                </a:solidFill>
                <a:sym typeface="Wingdings" pitchFamily="2" charset="2"/>
              </a:rPr>
              <a:t>	</a:t>
            </a:r>
            <a:r>
              <a:rPr lang="nl-BE" altLang="nl-BE" sz="1400" kern="0" dirty="0">
                <a:solidFill>
                  <a:srgbClr val="000000"/>
                </a:solidFill>
                <a:sym typeface="Wingdings" pitchFamily="2" charset="2"/>
              </a:rPr>
              <a:t>BIJLAGE 3 – CATEGORIE 3 (aantal personen ≥ 50 personen)</a:t>
            </a:r>
          </a:p>
          <a:p>
            <a:pPr marL="0" indent="0">
              <a:buFontTx/>
              <a:buNone/>
            </a:pPr>
            <a:r>
              <a:rPr lang="nl-BE" altLang="nl-BE" sz="1400" kern="0" dirty="0">
                <a:solidFill>
                  <a:srgbClr val="000000"/>
                </a:solidFill>
                <a:sym typeface="Wingdings" pitchFamily="2" charset="2"/>
              </a:rPr>
              <a:t>	BIJLAGE 4 - PICTOGRAMMEN</a:t>
            </a:r>
          </a:p>
          <a:p>
            <a:pPr marL="0" indent="0">
              <a:buFontTx/>
              <a:buNone/>
            </a:pPr>
            <a:endParaRPr lang="nl-BE" altLang="nl-BE" sz="1600" b="1" kern="0" dirty="0">
              <a:solidFill>
                <a:srgbClr val="000000"/>
              </a:solidFill>
              <a:latin typeface="Verdana" pitchFamily="34" charset="0"/>
              <a:sym typeface="Wingdings" pitchFamily="2" charset="2"/>
            </a:endParaRPr>
          </a:p>
          <a:p>
            <a:pPr marL="0" indent="0">
              <a:buFontTx/>
              <a:buNone/>
            </a:pPr>
            <a:endParaRPr lang="nl-BE" altLang="nl-BE" sz="1600" b="1" kern="0" dirty="0">
              <a:solidFill>
                <a:srgbClr val="000000"/>
              </a:solidFill>
              <a:latin typeface="Verdana" pitchFamily="34" charset="0"/>
              <a:sym typeface="Wingdings" pitchFamily="2" charset="2"/>
            </a:endParaRPr>
          </a:p>
          <a:p>
            <a:pPr marL="0" indent="0">
              <a:buFontTx/>
              <a:buNone/>
            </a:pPr>
            <a:endParaRPr lang="nl-BE" altLang="nl-BE" sz="1600" b="1" kern="0" dirty="0">
              <a:solidFill>
                <a:srgbClr val="000000"/>
              </a:solidFill>
              <a:latin typeface="Verdana" pitchFamily="34" charset="0"/>
              <a:sym typeface="Wingdings" pitchFamily="2" charset="2"/>
            </a:endParaRPr>
          </a:p>
          <a:p>
            <a:pPr marL="0" indent="0">
              <a:buFontTx/>
              <a:buNone/>
            </a:pPr>
            <a:endParaRPr lang="nl-BE" altLang="nl-BE" sz="1600" kern="0" dirty="0">
              <a:solidFill>
                <a:srgbClr val="000000"/>
              </a:solidFill>
              <a:latin typeface="Verdana" pitchFamily="34" charset="0"/>
              <a:sym typeface="Wingdings" pitchFamily="2" charset="2"/>
            </a:endParaRPr>
          </a:p>
        </p:txBody>
      </p:sp>
      <p:sp>
        <p:nvSpPr>
          <p:cNvPr id="6" name="Rectangle 2"/>
          <p:cNvSpPr>
            <a:spLocks noGrp="1" noChangeArrowheads="1"/>
          </p:cNvSpPr>
          <p:nvPr>
            <p:ph type="title"/>
          </p:nvPr>
        </p:nvSpPr>
        <p:spPr>
          <a:xfrm>
            <a:off x="868363" y="320675"/>
            <a:ext cx="7554912" cy="974725"/>
          </a:xfrm>
        </p:spPr>
        <p:txBody>
          <a:bodyPr/>
          <a:lstStyle/>
          <a:p>
            <a:pPr marL="0" indent="0" eaLnBrk="1" hangingPunct="1">
              <a:buNone/>
            </a:pPr>
            <a:r>
              <a:rPr lang="nl-NL" sz="3200" dirty="0">
                <a:ea typeface="Verdana" panose="020B0604030504040204" pitchFamily="34" charset="0"/>
                <a:cs typeface="Verdana" panose="020B0604030504040204" pitchFamily="34" charset="0"/>
              </a:rPr>
              <a:t>3. KRACHTLIJNEN PTI</a:t>
            </a:r>
          </a:p>
        </p:txBody>
      </p:sp>
    </p:spTree>
    <p:extLst>
      <p:ext uri="{BB962C8B-B14F-4D97-AF65-F5344CB8AC3E}">
        <p14:creationId xmlns:p14="http://schemas.microsoft.com/office/powerpoint/2010/main" val="2536121518"/>
      </p:ext>
    </p:extLst>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8F001C"/>
      </a:dk2>
      <a:lt2>
        <a:srgbClr val="D47300"/>
      </a:lt2>
      <a:accent1>
        <a:srgbClr val="F0AC00"/>
      </a:accent1>
      <a:accent2>
        <a:srgbClr val="063869"/>
      </a:accent2>
      <a:accent3>
        <a:srgbClr val="FFFFFF"/>
      </a:accent3>
      <a:accent4>
        <a:srgbClr val="000000"/>
      </a:accent4>
      <a:accent5>
        <a:srgbClr val="F6D2AA"/>
      </a:accent5>
      <a:accent6>
        <a:srgbClr val="05325E"/>
      </a:accent6>
      <a:hlink>
        <a:srgbClr val="435607"/>
      </a:hlink>
      <a:folHlink>
        <a:srgbClr val="157F7D"/>
      </a:folHlink>
    </a:clrScheme>
    <a:fontScheme name="Standaardontwerp">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2D2C6"/>
        </a:solidFill>
        <a:ln w="12700" cap="flat" cmpd="sng" algn="ctr">
          <a:solidFill>
            <a:schemeClr val="tx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D2D2C6"/>
        </a:solidFill>
        <a:ln w="12700" cap="flat" cmpd="sng" algn="ctr">
          <a:solidFill>
            <a:schemeClr val="tx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lnDef>
  </a:objectDefaults>
  <a:extraClrSchemeLst>
    <a:extraClrScheme>
      <a:clrScheme name="Standaardontwerp 1">
        <a:dk1>
          <a:srgbClr val="000000"/>
        </a:dk1>
        <a:lt1>
          <a:srgbClr val="FFFFFF"/>
        </a:lt1>
        <a:dk2>
          <a:srgbClr val="8F001C"/>
        </a:dk2>
        <a:lt2>
          <a:srgbClr val="D47300"/>
        </a:lt2>
        <a:accent1>
          <a:srgbClr val="F0AC00"/>
        </a:accent1>
        <a:accent2>
          <a:srgbClr val="063869"/>
        </a:accent2>
        <a:accent3>
          <a:srgbClr val="FFFFFF"/>
        </a:accent3>
        <a:accent4>
          <a:srgbClr val="000000"/>
        </a:accent4>
        <a:accent5>
          <a:srgbClr val="F6D2AA"/>
        </a:accent5>
        <a:accent6>
          <a:srgbClr val="05325E"/>
        </a:accent6>
        <a:hlink>
          <a:srgbClr val="435607"/>
        </a:hlink>
        <a:folHlink>
          <a:srgbClr val="157F7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10876</TotalTime>
  <Words>1516</Words>
  <Application>Microsoft Office PowerPoint</Application>
  <PresentationFormat>Diavoorstelling (4:3)</PresentationFormat>
  <Paragraphs>286</Paragraphs>
  <Slides>19</Slides>
  <Notes>19</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19</vt:i4>
      </vt:variant>
    </vt:vector>
  </HeadingPairs>
  <TitlesOfParts>
    <vt:vector size="25" baseType="lpstr">
      <vt:lpstr>Arial</vt:lpstr>
      <vt:lpstr>Arial Narrow</vt:lpstr>
      <vt:lpstr>Calibri</vt:lpstr>
      <vt:lpstr>Verdana</vt:lpstr>
      <vt:lpstr>Wingdings</vt:lpstr>
      <vt:lpstr>Standaardontwerp</vt:lpstr>
      <vt:lpstr>PowerPoint-presentatie</vt:lpstr>
      <vt:lpstr>Agenda</vt:lpstr>
      <vt:lpstr>1. DOELSTELLINGEN ZVBW</vt:lpstr>
      <vt:lpstr>1. DOELSTELLINGEN ZVBW</vt:lpstr>
      <vt:lpstr>2. TIMING</vt:lpstr>
      <vt:lpstr>3. KRACHTLIJNEN PTI</vt:lpstr>
      <vt:lpstr>3. KRACHTLIJNEN PTI</vt:lpstr>
      <vt:lpstr>3. KRACHTLIJNEN PTI</vt:lpstr>
      <vt:lpstr>3. KRACHTLIJNEN PTI</vt:lpstr>
      <vt:lpstr>3. KRACHTLIJNEN PTI</vt:lpstr>
      <vt:lpstr>3. KRACHTLIJNEN PTI</vt:lpstr>
      <vt:lpstr>3. KRACHTLIJNEN PTI</vt:lpstr>
      <vt:lpstr>4. KRACHTLIJNEN EVENEMENTEN</vt:lpstr>
      <vt:lpstr>4. KRACHTLIJNEN EVENEMENTEN</vt:lpstr>
      <vt:lpstr>4. KRACHTLIJNEN EVENEMENTEN</vt:lpstr>
      <vt:lpstr>5. ALGEMENE CONCLUSIE</vt:lpstr>
      <vt:lpstr>6. COMMUNICATIECAMPAGNE       begin 2021</vt:lpstr>
      <vt:lpstr>VRAGEN ?</vt:lpstr>
      <vt:lpstr>PowerPoint-presentatie</vt:lpstr>
    </vt:vector>
  </TitlesOfParts>
  <Company>ZVBW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dc:title>
  <dc:creator>Joeri Jacobs</dc:creator>
  <cp:lastModifiedBy>Catherine Laeremans</cp:lastModifiedBy>
  <cp:revision>642</cp:revision>
  <cp:lastPrinted>2019-11-18T15:33:43Z</cp:lastPrinted>
  <dcterms:created xsi:type="dcterms:W3CDTF">2007-07-02T10:03:53Z</dcterms:created>
  <dcterms:modified xsi:type="dcterms:W3CDTF">2020-10-12T14:04:17Z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hemes_concat">
    <vt:lpwstr>Communication / Style maison / Securite civile - Communicatie / Huisstijl / Civiele Veiligheid</vt:lpwstr>
  </property>
  <property fmtid="{D5CDD505-2E9C-101B-9397-08002B2CF9AE}" pid="3" name="Theme Niveau 3">
    <vt:lpwstr>Securite civile</vt:lpwstr>
  </property>
  <property fmtid="{D5CDD505-2E9C-101B-9397-08002B2CF9AE}" pid="4" name="Thema Niveau 31">
    <vt:lpwstr>Civiele Veiligheid</vt:lpwstr>
  </property>
  <property fmtid="{D5CDD505-2E9C-101B-9397-08002B2CF9AE}" pid="5" name="Theme Niveau 2">
    <vt:lpwstr>Style maison</vt:lpwstr>
  </property>
  <property fmtid="{D5CDD505-2E9C-101B-9397-08002B2CF9AE}" pid="6" name="Direction">
    <vt:lpwstr>Horizontaux</vt:lpwstr>
  </property>
  <property fmtid="{D5CDD505-2E9C-101B-9397-08002B2CF9AE}" pid="7" name="ContentType">
    <vt:lpwstr>IBZ_Document</vt:lpwstr>
  </property>
  <property fmtid="{D5CDD505-2E9C-101B-9397-08002B2CF9AE}" pid="8" name="Language">
    <vt:lpwstr>;#Nederlands;#Français;#</vt:lpwstr>
  </property>
  <property fmtid="{D5CDD505-2E9C-101B-9397-08002B2CF9AE}" pid="9" name="Publication News">
    <vt:lpwstr>None</vt:lpwstr>
  </property>
  <property fmtid="{D5CDD505-2E9C-101B-9397-08002B2CF9AE}" pid="10" name="Thema Niveau 11">
    <vt:lpwstr>Communicatie</vt:lpwstr>
  </property>
  <property fmtid="{D5CDD505-2E9C-101B-9397-08002B2CF9AE}" pid="11" name="Theme Niveau 1">
    <vt:lpwstr>Communication</vt:lpwstr>
  </property>
  <property fmtid="{D5CDD505-2E9C-101B-9397-08002B2CF9AE}" pid="12" name="Directie1">
    <vt:lpwstr>Horizontale</vt:lpwstr>
  </property>
  <property fmtid="{D5CDD505-2E9C-101B-9397-08002B2CF9AE}" pid="13" name="Thema Niveau 21">
    <vt:lpwstr>Huisstijl</vt:lpwstr>
  </property>
  <property fmtid="{D5CDD505-2E9C-101B-9397-08002B2CF9AE}" pid="14" name="WorkflowCreationPath">
    <vt:lpwstr>f7e1b858-fb73-4ae2-b540-e2b7e8052cbe,3;89948025-4081-4f5e-a424-2864ba34d0a4,3;</vt:lpwstr>
  </property>
  <property fmtid="{D5CDD505-2E9C-101B-9397-08002B2CF9AE}" pid="15" name="mot-cle">
    <vt:lpwstr/>
  </property>
  <property fmtid="{D5CDD505-2E9C-101B-9397-08002B2CF9AE}" pid="16" name="_EndDate">
    <vt:lpwstr>2060-01-01T00:00:00Z</vt:lpwstr>
  </property>
  <property fmtid="{D5CDD505-2E9C-101B-9397-08002B2CF9AE}" pid="17" name="Titel">
    <vt:lpwstr>powerpoint</vt:lpwstr>
  </property>
  <property fmtid="{D5CDD505-2E9C-101B-9397-08002B2CF9AE}" pid="18" name="Titre">
    <vt:lpwstr>Powerpoint</vt:lpwstr>
  </property>
  <property fmtid="{D5CDD505-2E9C-101B-9397-08002B2CF9AE}" pid="19" name="sleutelwoord">
    <vt:lpwstr/>
  </property>
  <property fmtid="{D5CDD505-2E9C-101B-9397-08002B2CF9AE}" pid="20" name="Theme Niveau 30">
    <vt:lpwstr/>
  </property>
  <property fmtid="{D5CDD505-2E9C-101B-9397-08002B2CF9AE}" pid="21" name="DocDate">
    <vt:lpwstr>1999-11-30T02:00:00Z</vt:lpwstr>
  </property>
</Properties>
</file>