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3" r:id="rId2"/>
    <p:sldId id="268" r:id="rId3"/>
    <p:sldId id="278" r:id="rId4"/>
    <p:sldId id="269" r:id="rId5"/>
    <p:sldId id="270" r:id="rId6"/>
    <p:sldId id="271" r:id="rId7"/>
    <p:sldId id="272" r:id="rId8"/>
    <p:sldId id="273" r:id="rId9"/>
    <p:sldId id="274" r:id="rId10"/>
    <p:sldId id="275" r:id="rId11"/>
    <p:sldId id="276" r:id="rId12"/>
    <p:sldId id="277" r:id="rId13"/>
    <p:sldId id="262" r:id="rId14"/>
    <p:sldId id="267" r:id="rId15"/>
  </p:sldIdLst>
  <p:sldSz cx="9906000" cy="6858000" type="A4"/>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3258"/>
    <a:srgbClr val="00A68D"/>
    <a:srgbClr val="429CD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175420-64BC-4649-A89B-339E6515C3AE}" v="14" dt="2020-09-16T12:41:10.675"/>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3" autoAdjust="0"/>
    <p:restoredTop sz="94660"/>
  </p:normalViewPr>
  <p:slideViewPr>
    <p:cSldViewPr snapToGrid="0" snapToObjects="1">
      <p:cViewPr varScale="1">
        <p:scale>
          <a:sx n="86" d="100"/>
          <a:sy n="86" d="100"/>
        </p:scale>
        <p:origin x="1176" y="53"/>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roen" userId="3e41ca46-a10d-4336-acd7-f73542fa4768" providerId="ADAL" clId="{43175420-64BC-4649-A89B-339E6515C3AE}"/>
    <pc:docChg chg="undo custSel addSld delSld modSld">
      <pc:chgData name="Jeroen" userId="3e41ca46-a10d-4336-acd7-f73542fa4768" providerId="ADAL" clId="{43175420-64BC-4649-A89B-339E6515C3AE}" dt="2020-09-16T12:42:04.986" v="258" actId="255"/>
      <pc:docMkLst>
        <pc:docMk/>
      </pc:docMkLst>
      <pc:sldChg chg="delSp modSp">
        <pc:chgData name="Jeroen" userId="3e41ca46-a10d-4336-acd7-f73542fa4768" providerId="ADAL" clId="{43175420-64BC-4649-A89B-339E6515C3AE}" dt="2020-09-16T12:29:28.166" v="5" actId="20577"/>
        <pc:sldMkLst>
          <pc:docMk/>
          <pc:sldMk cId="3696620818" sldId="263"/>
        </pc:sldMkLst>
        <pc:spChg chg="mod">
          <ac:chgData name="Jeroen" userId="3e41ca46-a10d-4336-acd7-f73542fa4768" providerId="ADAL" clId="{43175420-64BC-4649-A89B-339E6515C3AE}" dt="2020-09-16T12:29:28.166" v="5" actId="20577"/>
          <ac:spMkLst>
            <pc:docMk/>
            <pc:sldMk cId="3696620818" sldId="263"/>
            <ac:spMk id="31" creationId="{5722A21C-89D3-4BB6-86C9-B4653BCDB8B4}"/>
          </ac:spMkLst>
        </pc:spChg>
        <pc:picChg chg="del">
          <ac:chgData name="Jeroen" userId="3e41ca46-a10d-4336-acd7-f73542fa4768" providerId="ADAL" clId="{43175420-64BC-4649-A89B-339E6515C3AE}" dt="2020-09-16T12:29:24.080" v="0" actId="478"/>
          <ac:picMkLst>
            <pc:docMk/>
            <pc:sldMk cId="3696620818" sldId="263"/>
            <ac:picMk id="16" creationId="{0D4D2C81-0CC1-421C-BA41-1C09375F3D15}"/>
          </ac:picMkLst>
        </pc:picChg>
      </pc:sldChg>
      <pc:sldChg chg="addSp delSp modSp">
        <pc:chgData name="Jeroen" userId="3e41ca46-a10d-4336-acd7-f73542fa4768" providerId="ADAL" clId="{43175420-64BC-4649-A89B-339E6515C3AE}" dt="2020-09-16T12:41:17.841" v="255" actId="20577"/>
        <pc:sldMkLst>
          <pc:docMk/>
          <pc:sldMk cId="725884041" sldId="266"/>
        </pc:sldMkLst>
        <pc:spChg chg="add del">
          <ac:chgData name="Jeroen" userId="3e41ca46-a10d-4336-acd7-f73542fa4768" providerId="ADAL" clId="{43175420-64BC-4649-A89B-339E6515C3AE}" dt="2020-09-16T12:39:43.142" v="176"/>
          <ac:spMkLst>
            <pc:docMk/>
            <pc:sldMk cId="725884041" sldId="266"/>
            <ac:spMk id="2" creationId="{0FB90775-C28E-460A-8353-D8E403FC21D5}"/>
          </ac:spMkLst>
        </pc:spChg>
        <pc:spChg chg="mod">
          <ac:chgData name="Jeroen" userId="3e41ca46-a10d-4336-acd7-f73542fa4768" providerId="ADAL" clId="{43175420-64BC-4649-A89B-339E6515C3AE}" dt="2020-09-16T12:41:17.841" v="255" actId="20577"/>
          <ac:spMkLst>
            <pc:docMk/>
            <pc:sldMk cId="725884041" sldId="266"/>
            <ac:spMk id="6" creationId="{CE3264CB-D220-4C88-823C-145ACD7ABAC5}"/>
          </ac:spMkLst>
        </pc:spChg>
        <pc:spChg chg="mod">
          <ac:chgData name="Jeroen" userId="3e41ca46-a10d-4336-acd7-f73542fa4768" providerId="ADAL" clId="{43175420-64BC-4649-A89B-339E6515C3AE}" dt="2020-09-16T12:40:12.753" v="235" actId="6549"/>
          <ac:spMkLst>
            <pc:docMk/>
            <pc:sldMk cId="725884041" sldId="266"/>
            <ac:spMk id="13" creationId="{70BC01E9-F86B-4674-8AAD-E5960986AA3C}"/>
          </ac:spMkLst>
        </pc:spChg>
      </pc:sldChg>
      <pc:sldChg chg="add">
        <pc:chgData name="Jeroen" userId="3e41ca46-a10d-4336-acd7-f73542fa4768" providerId="ADAL" clId="{43175420-64BC-4649-A89B-339E6515C3AE}" dt="2020-09-16T12:38:49.355" v="148"/>
        <pc:sldMkLst>
          <pc:docMk/>
          <pc:sldMk cId="1209346723" sldId="273"/>
        </pc:sldMkLst>
      </pc:sldChg>
      <pc:sldChg chg="addSp delSp modSp add del">
        <pc:chgData name="Jeroen" userId="3e41ca46-a10d-4336-acd7-f73542fa4768" providerId="ADAL" clId="{43175420-64BC-4649-A89B-339E6515C3AE}" dt="2020-09-16T12:38:43.319" v="147" actId="2696"/>
        <pc:sldMkLst>
          <pc:docMk/>
          <pc:sldMk cId="1862277634" sldId="273"/>
        </pc:sldMkLst>
        <pc:spChg chg="add mod">
          <ac:chgData name="Jeroen" userId="3e41ca46-a10d-4336-acd7-f73542fa4768" providerId="ADAL" clId="{43175420-64BC-4649-A89B-339E6515C3AE}" dt="2020-09-16T12:37:57.738" v="146" actId="14100"/>
          <ac:spMkLst>
            <pc:docMk/>
            <pc:sldMk cId="1862277634" sldId="273"/>
            <ac:spMk id="5" creationId="{77DA0380-92DF-46EE-9ACE-CCA7B7AFC9DE}"/>
          </ac:spMkLst>
        </pc:spChg>
        <pc:spChg chg="del mod">
          <ac:chgData name="Jeroen" userId="3e41ca46-a10d-4336-acd7-f73542fa4768" providerId="ADAL" clId="{43175420-64BC-4649-A89B-339E6515C3AE}" dt="2020-09-16T12:36:52.411" v="135" actId="478"/>
          <ac:spMkLst>
            <pc:docMk/>
            <pc:sldMk cId="1862277634" sldId="273"/>
            <ac:spMk id="12" creationId="{DF9A51FF-406E-4C3D-83CB-4DCA5A4DF198}"/>
          </ac:spMkLst>
        </pc:spChg>
        <pc:graphicFrameChg chg="del mod modGraphic">
          <ac:chgData name="Jeroen" userId="3e41ca46-a10d-4336-acd7-f73542fa4768" providerId="ADAL" clId="{43175420-64BC-4649-A89B-339E6515C3AE}" dt="2020-09-16T12:37:32.827" v="143" actId="478"/>
          <ac:graphicFrameMkLst>
            <pc:docMk/>
            <pc:sldMk cId="1862277634" sldId="273"/>
            <ac:graphicFrameMk id="3" creationId="{4F87412D-41C3-48A5-BDB4-B7728595EBEE}"/>
          </ac:graphicFrameMkLst>
        </pc:graphicFrameChg>
      </pc:sldChg>
      <pc:sldChg chg="modSp add">
        <pc:chgData name="Jeroen" userId="3e41ca46-a10d-4336-acd7-f73542fa4768" providerId="ADAL" clId="{43175420-64BC-4649-A89B-339E6515C3AE}" dt="2020-09-16T12:42:04.986" v="258" actId="255"/>
        <pc:sldMkLst>
          <pc:docMk/>
          <pc:sldMk cId="70472238" sldId="274"/>
        </pc:sldMkLst>
        <pc:spChg chg="mod">
          <ac:chgData name="Jeroen" userId="3e41ca46-a10d-4336-acd7-f73542fa4768" providerId="ADAL" clId="{43175420-64BC-4649-A89B-339E6515C3AE}" dt="2020-09-16T12:42:04.986" v="258" actId="255"/>
          <ac:spMkLst>
            <pc:docMk/>
            <pc:sldMk cId="70472238" sldId="274"/>
            <ac:spMk id="6" creationId="{CE3264CB-D220-4C88-823C-145ACD7ABAC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742950" y="2130426"/>
            <a:ext cx="8420100" cy="1470025"/>
          </a:xfrm>
        </p:spPr>
        <p:txBody>
          <a:bodyPr/>
          <a:lstStyle/>
          <a:p>
            <a:r>
              <a:rPr lang="nl-NL"/>
              <a:t>Klik om stijl te bewerken</a:t>
            </a:r>
          </a:p>
        </p:txBody>
      </p:sp>
      <p:sp>
        <p:nvSpPr>
          <p:cNvPr id="3" name="Subtitel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p>
        </p:txBody>
      </p:sp>
      <p:sp>
        <p:nvSpPr>
          <p:cNvPr id="4" name="Tijdelijke aanduiding voor datum 3"/>
          <p:cNvSpPr>
            <a:spLocks noGrp="1"/>
          </p:cNvSpPr>
          <p:nvPr>
            <p:ph type="dt" sz="half" idx="10"/>
          </p:nvPr>
        </p:nvSpPr>
        <p:spPr/>
        <p:txBody>
          <a:bodyPr/>
          <a:lstStyle/>
          <a:p>
            <a:fld id="{DC00C689-429A-7F4E-9858-2F8E3B03B2C8}" type="datetimeFigureOut">
              <a:rPr lang="nl-NL" smtClean="0"/>
              <a:t>15-10-2020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24EA023-4FDD-8E40-86B1-CC44403F844E}" type="slidenum">
              <a:rPr lang="nl-NL" smtClean="0"/>
              <a:t>‹nr.›</a:t>
            </a:fld>
            <a:endParaRPr lang="nl-NL"/>
          </a:p>
        </p:txBody>
      </p:sp>
    </p:spTree>
    <p:extLst>
      <p:ext uri="{BB962C8B-B14F-4D97-AF65-F5344CB8AC3E}">
        <p14:creationId xmlns:p14="http://schemas.microsoft.com/office/powerpoint/2010/main" val="361602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DC00C689-429A-7F4E-9858-2F8E3B03B2C8}" type="datetimeFigureOut">
              <a:rPr lang="nl-NL" smtClean="0"/>
              <a:t>15-10-2020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24EA023-4FDD-8E40-86B1-CC44403F844E}" type="slidenum">
              <a:rPr lang="nl-NL" smtClean="0"/>
              <a:t>‹nr.›</a:t>
            </a:fld>
            <a:endParaRPr lang="nl-NL"/>
          </a:p>
        </p:txBody>
      </p:sp>
    </p:spTree>
    <p:extLst>
      <p:ext uri="{BB962C8B-B14F-4D97-AF65-F5344CB8AC3E}">
        <p14:creationId xmlns:p14="http://schemas.microsoft.com/office/powerpoint/2010/main" val="2696416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7780337" y="274639"/>
            <a:ext cx="2414588" cy="5851525"/>
          </a:xfrm>
        </p:spPr>
        <p:txBody>
          <a:bodyPr vert="eaVert"/>
          <a:lstStyle/>
          <a:p>
            <a:r>
              <a:rPr lang="nl-NL"/>
              <a:t>Klik om stijl te bewerken</a:t>
            </a:r>
          </a:p>
        </p:txBody>
      </p:sp>
      <p:sp>
        <p:nvSpPr>
          <p:cNvPr id="3" name="Tijdelijke aanduiding voor verticale tekst 2"/>
          <p:cNvSpPr>
            <a:spLocks noGrp="1"/>
          </p:cNvSpPr>
          <p:nvPr>
            <p:ph type="body" orient="vert" idx="1"/>
          </p:nvPr>
        </p:nvSpPr>
        <p:spPr>
          <a:xfrm>
            <a:off x="536575" y="274639"/>
            <a:ext cx="7078663" cy="5851525"/>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DC00C689-429A-7F4E-9858-2F8E3B03B2C8}" type="datetimeFigureOut">
              <a:rPr lang="nl-NL" smtClean="0"/>
              <a:t>15-10-2020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24EA023-4FDD-8E40-86B1-CC44403F844E}" type="slidenum">
              <a:rPr lang="nl-NL" smtClean="0"/>
              <a:t>‹nr.›</a:t>
            </a:fld>
            <a:endParaRPr lang="nl-NL"/>
          </a:p>
        </p:txBody>
      </p:sp>
    </p:spTree>
    <p:extLst>
      <p:ext uri="{BB962C8B-B14F-4D97-AF65-F5344CB8AC3E}">
        <p14:creationId xmlns:p14="http://schemas.microsoft.com/office/powerpoint/2010/main" val="669626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DC00C689-429A-7F4E-9858-2F8E3B03B2C8}" type="datetimeFigureOut">
              <a:rPr lang="nl-NL" smtClean="0"/>
              <a:t>15-10-2020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24EA023-4FDD-8E40-86B1-CC44403F844E}" type="slidenum">
              <a:rPr lang="nl-NL" smtClean="0"/>
              <a:t>‹nr.›</a:t>
            </a:fld>
            <a:endParaRPr lang="nl-NL"/>
          </a:p>
        </p:txBody>
      </p:sp>
    </p:spTree>
    <p:extLst>
      <p:ext uri="{BB962C8B-B14F-4D97-AF65-F5344CB8AC3E}">
        <p14:creationId xmlns:p14="http://schemas.microsoft.com/office/powerpoint/2010/main" val="2849476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82506" y="4406901"/>
            <a:ext cx="8420100" cy="1362075"/>
          </a:xfrm>
        </p:spPr>
        <p:txBody>
          <a:bodyPr anchor="t"/>
          <a:lstStyle>
            <a:lvl1pPr algn="l">
              <a:defRPr sz="4000" b="1" cap="all"/>
            </a:lvl1pPr>
          </a:lstStyle>
          <a:p>
            <a:r>
              <a:rPr lang="nl-NL"/>
              <a:t>Klik om stijl te bewerken</a:t>
            </a:r>
          </a:p>
        </p:txBody>
      </p:sp>
      <p:sp>
        <p:nvSpPr>
          <p:cNvPr id="3" name="Tijdelijke aanduiding voor tekst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DC00C689-429A-7F4E-9858-2F8E3B03B2C8}" type="datetimeFigureOut">
              <a:rPr lang="nl-NL" smtClean="0"/>
              <a:t>15-10-2020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24EA023-4FDD-8E40-86B1-CC44403F844E}" type="slidenum">
              <a:rPr lang="nl-NL" smtClean="0"/>
              <a:t>‹nr.›</a:t>
            </a:fld>
            <a:endParaRPr lang="nl-NL"/>
          </a:p>
        </p:txBody>
      </p:sp>
    </p:spTree>
    <p:extLst>
      <p:ext uri="{BB962C8B-B14F-4D97-AF65-F5344CB8AC3E}">
        <p14:creationId xmlns:p14="http://schemas.microsoft.com/office/powerpoint/2010/main" val="703937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
        <p:nvSpPr>
          <p:cNvPr id="3" name="Tijdelijke aanduiding voor inhoud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DC00C689-429A-7F4E-9858-2F8E3B03B2C8}" type="datetimeFigureOut">
              <a:rPr lang="nl-NL" smtClean="0"/>
              <a:t>15-10-2020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24EA023-4FDD-8E40-86B1-CC44403F844E}" type="slidenum">
              <a:rPr lang="nl-NL" smtClean="0"/>
              <a:t>‹nr.›</a:t>
            </a:fld>
            <a:endParaRPr lang="nl-NL"/>
          </a:p>
        </p:txBody>
      </p:sp>
    </p:spTree>
    <p:extLst>
      <p:ext uri="{BB962C8B-B14F-4D97-AF65-F5344CB8AC3E}">
        <p14:creationId xmlns:p14="http://schemas.microsoft.com/office/powerpoint/2010/main" val="1476683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p:spPr>
        <p:txBody>
          <a:bodyPr/>
          <a:lstStyle>
            <a:lvl1pPr>
              <a:defRPr/>
            </a:lvl1pPr>
          </a:lstStyle>
          <a:p>
            <a:r>
              <a:rPr lang="nl-NL"/>
              <a:t>Klik om stijl te bewerken</a:t>
            </a:r>
          </a:p>
        </p:txBody>
      </p:sp>
      <p:sp>
        <p:nvSpPr>
          <p:cNvPr id="3" name="Tijdelijke aanduiding voor tekst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DC00C689-429A-7F4E-9858-2F8E3B03B2C8}" type="datetimeFigureOut">
              <a:rPr lang="nl-NL" smtClean="0"/>
              <a:t>15-10-2020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F24EA023-4FDD-8E40-86B1-CC44403F844E}" type="slidenum">
              <a:rPr lang="nl-NL" smtClean="0"/>
              <a:t>‹nr.›</a:t>
            </a:fld>
            <a:endParaRPr lang="nl-NL"/>
          </a:p>
        </p:txBody>
      </p:sp>
    </p:spTree>
    <p:extLst>
      <p:ext uri="{BB962C8B-B14F-4D97-AF65-F5344CB8AC3E}">
        <p14:creationId xmlns:p14="http://schemas.microsoft.com/office/powerpoint/2010/main" val="435976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
        <p:nvSpPr>
          <p:cNvPr id="3" name="Tijdelijke aanduiding voor datum 2"/>
          <p:cNvSpPr>
            <a:spLocks noGrp="1"/>
          </p:cNvSpPr>
          <p:nvPr>
            <p:ph type="dt" sz="half" idx="10"/>
          </p:nvPr>
        </p:nvSpPr>
        <p:spPr/>
        <p:txBody>
          <a:bodyPr/>
          <a:lstStyle/>
          <a:p>
            <a:fld id="{DC00C689-429A-7F4E-9858-2F8E3B03B2C8}" type="datetimeFigureOut">
              <a:rPr lang="nl-NL" smtClean="0"/>
              <a:t>15-10-2020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F24EA023-4FDD-8E40-86B1-CC44403F844E}" type="slidenum">
              <a:rPr lang="nl-NL" smtClean="0"/>
              <a:t>‹nr.›</a:t>
            </a:fld>
            <a:endParaRPr lang="nl-NL"/>
          </a:p>
        </p:txBody>
      </p:sp>
    </p:spTree>
    <p:extLst>
      <p:ext uri="{BB962C8B-B14F-4D97-AF65-F5344CB8AC3E}">
        <p14:creationId xmlns:p14="http://schemas.microsoft.com/office/powerpoint/2010/main" val="2927166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C00C689-429A-7F4E-9858-2F8E3B03B2C8}" type="datetimeFigureOut">
              <a:rPr lang="nl-NL" smtClean="0"/>
              <a:t>15-10-2020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F24EA023-4FDD-8E40-86B1-CC44403F844E}" type="slidenum">
              <a:rPr lang="nl-NL" smtClean="0"/>
              <a:t>‹nr.›</a:t>
            </a:fld>
            <a:endParaRPr lang="nl-NL"/>
          </a:p>
        </p:txBody>
      </p:sp>
    </p:spTree>
    <p:extLst>
      <p:ext uri="{BB962C8B-B14F-4D97-AF65-F5344CB8AC3E}">
        <p14:creationId xmlns:p14="http://schemas.microsoft.com/office/powerpoint/2010/main" val="1108035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006" cy="1162050"/>
          </a:xfrm>
        </p:spPr>
        <p:txBody>
          <a:bodyPr anchor="b"/>
          <a:lstStyle>
            <a:lvl1pPr algn="l">
              <a:defRPr sz="2000" b="1"/>
            </a:lvl1pPr>
          </a:lstStyle>
          <a:p>
            <a:r>
              <a:rPr lang="nl-NL"/>
              <a:t>Klik om stijl te bewerken</a:t>
            </a:r>
          </a:p>
        </p:txBody>
      </p:sp>
      <p:sp>
        <p:nvSpPr>
          <p:cNvPr id="3" name="Tijdelijke aanduiding voor inhoud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DC00C689-429A-7F4E-9858-2F8E3B03B2C8}" type="datetimeFigureOut">
              <a:rPr lang="nl-NL" smtClean="0"/>
              <a:t>15-10-2020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24EA023-4FDD-8E40-86B1-CC44403F844E}" type="slidenum">
              <a:rPr lang="nl-NL" smtClean="0"/>
              <a:t>‹nr.›</a:t>
            </a:fld>
            <a:endParaRPr lang="nl-NL"/>
          </a:p>
        </p:txBody>
      </p:sp>
    </p:spTree>
    <p:extLst>
      <p:ext uri="{BB962C8B-B14F-4D97-AF65-F5344CB8AC3E}">
        <p14:creationId xmlns:p14="http://schemas.microsoft.com/office/powerpoint/2010/main" val="731633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941645" y="4800600"/>
            <a:ext cx="5943600" cy="566738"/>
          </a:xfrm>
        </p:spPr>
        <p:txBody>
          <a:bodyPr anchor="b"/>
          <a:lstStyle>
            <a:lvl1pPr algn="l">
              <a:defRPr sz="2000" b="1"/>
            </a:lvl1pPr>
          </a:lstStyle>
          <a:p>
            <a:r>
              <a:rPr lang="nl-NL"/>
              <a:t>Klik om stijl te bewerken</a:t>
            </a:r>
          </a:p>
        </p:txBody>
      </p:sp>
      <p:sp>
        <p:nvSpPr>
          <p:cNvPr id="3" name="Tijdelijke aanduiding voor afbeelding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p>
        </p:txBody>
      </p:sp>
      <p:sp>
        <p:nvSpPr>
          <p:cNvPr id="4" name="Tijdelijke aanduiding voor tekst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DC00C689-429A-7F4E-9858-2F8E3B03B2C8}" type="datetimeFigureOut">
              <a:rPr lang="nl-NL" smtClean="0"/>
              <a:t>15-10-2020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24EA023-4FDD-8E40-86B1-CC44403F844E}" type="slidenum">
              <a:rPr lang="nl-NL" smtClean="0"/>
              <a:t>‹nr.›</a:t>
            </a:fld>
            <a:endParaRPr lang="nl-NL"/>
          </a:p>
        </p:txBody>
      </p:sp>
    </p:spTree>
    <p:extLst>
      <p:ext uri="{BB962C8B-B14F-4D97-AF65-F5344CB8AC3E}">
        <p14:creationId xmlns:p14="http://schemas.microsoft.com/office/powerpoint/2010/main" val="2843341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nl-BE"/>
              <a:t>Titelstijl van model bewerken</a:t>
            </a:r>
            <a:endParaRPr lang="nl-NL"/>
          </a:p>
        </p:txBody>
      </p:sp>
      <p:sp>
        <p:nvSpPr>
          <p:cNvPr id="3" name="Tijdelijke aanduiding voor tekst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nl-BE"/>
              <a:t>Klik om de tekststijl van het model te bewerken</a:t>
            </a:r>
          </a:p>
          <a:p>
            <a:pPr lvl="1"/>
            <a:r>
              <a:rPr lang="nl-BE"/>
              <a:t>Tweede niveau</a:t>
            </a:r>
          </a:p>
          <a:p>
            <a:pPr lvl="2"/>
            <a:r>
              <a:rPr lang="nl-BE"/>
              <a:t>Derde niveau</a:t>
            </a:r>
          </a:p>
          <a:p>
            <a:pPr lvl="3"/>
            <a:r>
              <a:rPr lang="nl-BE"/>
              <a:t>Vierde niveau</a:t>
            </a:r>
          </a:p>
          <a:p>
            <a:pPr lvl="4"/>
            <a:r>
              <a:rPr lang="nl-BE"/>
              <a:t>Vijfde niveau</a:t>
            </a:r>
            <a:endParaRPr lang="nl-NL"/>
          </a:p>
        </p:txBody>
      </p:sp>
      <p:sp>
        <p:nvSpPr>
          <p:cNvPr id="4" name="Tijdelijke aanduiding voor datum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00C689-429A-7F4E-9858-2F8E3B03B2C8}" type="datetimeFigureOut">
              <a:rPr lang="nl-NL" smtClean="0"/>
              <a:t>15-10-2020</a:t>
            </a:fld>
            <a:endParaRPr lang="nl-NL"/>
          </a:p>
        </p:txBody>
      </p:sp>
      <p:sp>
        <p:nvSpPr>
          <p:cNvPr id="5" name="Tijdelijke aanduiding voor voettekst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4EA023-4FDD-8E40-86B1-CC44403F844E}" type="slidenum">
              <a:rPr lang="nl-NL" smtClean="0"/>
              <a:t>‹nr.›</a:t>
            </a:fld>
            <a:endParaRPr lang="nl-NL"/>
          </a:p>
        </p:txBody>
      </p:sp>
    </p:spTree>
    <p:extLst>
      <p:ext uri="{BB962C8B-B14F-4D97-AF65-F5344CB8AC3E}">
        <p14:creationId xmlns:p14="http://schemas.microsoft.com/office/powerpoint/2010/main" val="1115265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031392DA-36B3-4C4B-BC31-3011F59B2593}"/>
              </a:ext>
            </a:extLst>
          </p:cNvPr>
          <p:cNvSpPr/>
          <p:nvPr/>
        </p:nvSpPr>
        <p:spPr>
          <a:xfrm>
            <a:off x="0" y="2285998"/>
            <a:ext cx="9013825" cy="3834835"/>
          </a:xfrm>
          <a:prstGeom prst="rect">
            <a:avLst/>
          </a:prstGeom>
          <a:solidFill>
            <a:srgbClr val="42325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4" name="Tijdelijke aanduiding voor dianummer 17">
            <a:extLst>
              <a:ext uri="{FF2B5EF4-FFF2-40B4-BE49-F238E27FC236}">
                <a16:creationId xmlns:a16="http://schemas.microsoft.com/office/drawing/2014/main" id="{B93AC9D5-7B6D-4AEF-B64B-714265E97DF5}"/>
              </a:ext>
            </a:extLst>
          </p:cNvPr>
          <p:cNvSpPr>
            <a:spLocks noGrp="1"/>
          </p:cNvSpPr>
          <p:nvPr>
            <p:ph type="sldNum" sz="quarter" idx="12"/>
          </p:nvPr>
        </p:nvSpPr>
        <p:spPr>
          <a:xfrm>
            <a:off x="8647113" y="6408738"/>
            <a:ext cx="366712" cy="365125"/>
          </a:xfrm>
        </p:spPr>
        <p:txBody>
          <a:bodyPr/>
          <a:lstStyle/>
          <a:p>
            <a:pPr>
              <a:defRPr/>
            </a:pPr>
            <a:fld id="{C5D0813C-CD2F-4C3C-836C-9738B9BB0623}" type="slidenum">
              <a:rPr lang="nl-BE"/>
              <a:pPr>
                <a:defRPr/>
              </a:pPr>
              <a:t>1</a:t>
            </a:fld>
            <a:endParaRPr lang="nl-BE"/>
          </a:p>
        </p:txBody>
      </p:sp>
      <p:sp>
        <p:nvSpPr>
          <p:cNvPr id="5" name="Rectangle 6">
            <a:extLst>
              <a:ext uri="{FF2B5EF4-FFF2-40B4-BE49-F238E27FC236}">
                <a16:creationId xmlns:a16="http://schemas.microsoft.com/office/drawing/2014/main" id="{BFA73D73-4F68-4A7D-B20C-4DF36E1E0C8A}"/>
              </a:ext>
            </a:extLst>
          </p:cNvPr>
          <p:cNvSpPr txBox="1">
            <a:spLocks/>
          </p:cNvSpPr>
          <p:nvPr/>
        </p:nvSpPr>
        <p:spPr bwMode="auto">
          <a:xfrm>
            <a:off x="273270" y="2448910"/>
            <a:ext cx="8492358" cy="3394841"/>
          </a:xfrm>
          <a:prstGeom prst="rect">
            <a:avLst/>
          </a:prstGeom>
        </p:spPr>
        <p:txBody>
          <a:bodyPr vert="horz" wrap="square" lIns="91440" tIns="45720" rIns="91440" bIns="45720" numCol="1" rtlCol="0" anchor="ctr" anchorCtr="0" compatLnSpc="1">
            <a:prstTxWarp prst="textNoShape">
              <a:avLst/>
            </a:prstTxWarp>
            <a:normAutofit fontScale="7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nl-BE" sz="4100" b="1" dirty="0">
                <a:solidFill>
                  <a:schemeClr val="bg1"/>
                </a:solidFill>
                <a:latin typeface="Calibri" panose="020F0502020204030204" pitchFamily="34" charset="0"/>
                <a:ea typeface="+mn-ea"/>
                <a:cs typeface="Arial" panose="020B0604020202020204" pitchFamily="34" charset="0"/>
              </a:rPr>
              <a:t>Toelichting 15/10/2020</a:t>
            </a:r>
          </a:p>
          <a:p>
            <a:pPr algn="l">
              <a:defRPr/>
            </a:pPr>
            <a:endParaRPr lang="nl-BE" sz="4100" b="1" dirty="0">
              <a:solidFill>
                <a:schemeClr val="bg1"/>
              </a:solidFill>
              <a:latin typeface="Calibri" panose="020F0502020204030204" pitchFamily="34" charset="0"/>
              <a:ea typeface="+mn-ea"/>
              <a:cs typeface="Arial" panose="020B0604020202020204" pitchFamily="34" charset="0"/>
            </a:endParaRPr>
          </a:p>
          <a:p>
            <a:pPr algn="l">
              <a:defRPr/>
            </a:pPr>
            <a:r>
              <a:rPr lang="nl-BE" sz="4100" b="1" dirty="0">
                <a:solidFill>
                  <a:schemeClr val="bg1"/>
                </a:solidFill>
                <a:latin typeface="Calibri" panose="020F0502020204030204" pitchFamily="34" charset="0"/>
                <a:ea typeface="+mn-ea"/>
                <a:cs typeface="Arial" panose="020B0604020202020204" pitchFamily="34" charset="0"/>
              </a:rPr>
              <a:t>SINT-PIETERS LEEUW </a:t>
            </a:r>
          </a:p>
          <a:p>
            <a:pPr algn="l">
              <a:defRPr/>
            </a:pPr>
            <a:r>
              <a:rPr lang="nl-BE" sz="4100" b="1" dirty="0">
                <a:solidFill>
                  <a:schemeClr val="bg1"/>
                </a:solidFill>
                <a:latin typeface="Calibri" panose="020F0502020204030204" pitchFamily="34" charset="0"/>
                <a:ea typeface="+mn-ea"/>
                <a:cs typeface="Arial" panose="020B0604020202020204" pitchFamily="34" charset="0"/>
              </a:rPr>
              <a:t>JAN RUUSBROEC EN ONZE-LIEVE-VROUW KERK</a:t>
            </a:r>
          </a:p>
          <a:p>
            <a:pPr algn="l">
              <a:defRPr/>
            </a:pPr>
            <a:r>
              <a:rPr lang="nl-BE" sz="4100" b="1" dirty="0">
                <a:solidFill>
                  <a:schemeClr val="bg1"/>
                </a:solidFill>
                <a:latin typeface="Calibri" panose="020F0502020204030204" pitchFamily="34" charset="0"/>
                <a:ea typeface="+mn-ea"/>
                <a:cs typeface="Arial" panose="020B0604020202020204" pitchFamily="34" charset="0"/>
              </a:rPr>
              <a:t>PROJECTSTUDIE</a:t>
            </a:r>
          </a:p>
          <a:p>
            <a:pPr algn="l">
              <a:defRPr/>
            </a:pPr>
            <a:endParaRPr lang="nl-BE" sz="4100" b="1" dirty="0">
              <a:solidFill>
                <a:schemeClr val="bg1"/>
              </a:solidFill>
              <a:latin typeface="Calibri" panose="020F0502020204030204" pitchFamily="34" charset="0"/>
              <a:ea typeface="+mn-ea"/>
              <a:cs typeface="Arial" panose="020B0604020202020204" pitchFamily="34" charset="0"/>
            </a:endParaRPr>
          </a:p>
          <a:p>
            <a:pPr algn="l">
              <a:defRPr/>
            </a:pPr>
            <a:r>
              <a:rPr lang="nl-BE" sz="4100" b="1" dirty="0">
                <a:solidFill>
                  <a:schemeClr val="bg1"/>
                </a:solidFill>
                <a:latin typeface="Calibri" panose="020F0502020204030204" pitchFamily="34" charset="0"/>
                <a:ea typeface="+mn-ea"/>
                <a:cs typeface="Arial" panose="020B0604020202020204" pitchFamily="34" charset="0"/>
              </a:rPr>
              <a:t>Kerkplein, 1601 Sint-Pieters-Leeuw</a:t>
            </a:r>
          </a:p>
          <a:p>
            <a:pPr algn="l">
              <a:defRPr/>
            </a:pPr>
            <a:endParaRPr lang="nl-NL" sz="4100" b="1" dirty="0">
              <a:solidFill>
                <a:schemeClr val="bg1"/>
              </a:solidFill>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696620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17">
            <a:extLst>
              <a:ext uri="{FF2B5EF4-FFF2-40B4-BE49-F238E27FC236}">
                <a16:creationId xmlns:a16="http://schemas.microsoft.com/office/drawing/2014/main" id="{B93AC9D5-7B6D-4AEF-B64B-714265E97DF5}"/>
              </a:ext>
            </a:extLst>
          </p:cNvPr>
          <p:cNvSpPr>
            <a:spLocks noGrp="1"/>
          </p:cNvSpPr>
          <p:nvPr>
            <p:ph type="sldNum" sz="quarter" idx="12"/>
          </p:nvPr>
        </p:nvSpPr>
        <p:spPr>
          <a:xfrm>
            <a:off x="8647113" y="6408738"/>
            <a:ext cx="366712" cy="365125"/>
          </a:xfrm>
        </p:spPr>
        <p:txBody>
          <a:bodyPr/>
          <a:lstStyle/>
          <a:p>
            <a:pPr>
              <a:defRPr/>
            </a:pPr>
            <a:fld id="{C5D0813C-CD2F-4C3C-836C-9738B9BB0623}" type="slidenum">
              <a:rPr lang="nl-BE"/>
              <a:pPr>
                <a:defRPr/>
              </a:pPr>
              <a:t>10</a:t>
            </a:fld>
            <a:endParaRPr lang="nl-BE"/>
          </a:p>
        </p:txBody>
      </p:sp>
      <p:sp>
        <p:nvSpPr>
          <p:cNvPr id="5" name="Rectangle 6">
            <a:extLst>
              <a:ext uri="{FF2B5EF4-FFF2-40B4-BE49-F238E27FC236}">
                <a16:creationId xmlns:a16="http://schemas.microsoft.com/office/drawing/2014/main" id="{BFA73D73-4F68-4A7D-B20C-4DF36E1E0C8A}"/>
              </a:ext>
            </a:extLst>
          </p:cNvPr>
          <p:cNvSpPr txBox="1">
            <a:spLocks/>
          </p:cNvSpPr>
          <p:nvPr/>
        </p:nvSpPr>
        <p:spPr bwMode="auto">
          <a:xfrm>
            <a:off x="732112" y="328337"/>
            <a:ext cx="6221551" cy="1143000"/>
          </a:xfrm>
          <a:prstGeom prst="rect">
            <a:avLst/>
          </a:prstGeom>
        </p:spPr>
        <p:txBody>
          <a:bodyPr vert="horz" wrap="square" lIns="91440" tIns="45720" rIns="91440" bIns="45720" numCol="1" rtlCol="0" anchor="ctr" anchorCtr="0" compatLnSpc="1">
            <a:prstTxWarp prst="textNoShape">
              <a:avLst/>
            </a:prstTxWarp>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nl-NL" sz="3600" b="1" dirty="0">
                <a:solidFill>
                  <a:srgbClr val="423258"/>
                </a:solidFill>
                <a:latin typeface="Calibri" panose="020F0502020204030204" pitchFamily="34" charset="0"/>
                <a:ea typeface="+mn-ea"/>
                <a:cs typeface="Arial" panose="020B0604020202020204" pitchFamily="34" charset="0"/>
              </a:rPr>
              <a:t>G</a:t>
            </a:r>
            <a:r>
              <a:rPr lang="nl-BE" sz="3600" b="1" dirty="0" err="1">
                <a:solidFill>
                  <a:srgbClr val="423258"/>
                </a:solidFill>
                <a:latin typeface="Calibri" panose="020F0502020204030204" pitchFamily="34" charset="0"/>
                <a:ea typeface="+mn-ea"/>
                <a:cs typeface="Arial" panose="020B0604020202020204" pitchFamily="34" charset="0"/>
              </a:rPr>
              <a:t>unningscriteria</a:t>
            </a:r>
            <a:r>
              <a:rPr lang="nl-BE" sz="3600" b="1" dirty="0">
                <a:solidFill>
                  <a:srgbClr val="423258"/>
                </a:solidFill>
                <a:latin typeface="Calibri" panose="020F0502020204030204" pitchFamily="34" charset="0"/>
                <a:ea typeface="+mn-ea"/>
                <a:cs typeface="Arial" panose="020B0604020202020204" pitchFamily="34" charset="0"/>
              </a:rPr>
              <a:t> 1 Visie (45pt.)</a:t>
            </a:r>
            <a:endParaRPr lang="nl-NL" sz="3600" b="1" dirty="0">
              <a:solidFill>
                <a:srgbClr val="423258"/>
              </a:solidFill>
              <a:latin typeface="Calibri" panose="020F0502020204030204" pitchFamily="34" charset="0"/>
              <a:ea typeface="+mn-ea"/>
              <a:cs typeface="Arial" panose="020B0604020202020204" pitchFamily="34" charset="0"/>
            </a:endParaRPr>
          </a:p>
        </p:txBody>
      </p:sp>
      <p:sp>
        <p:nvSpPr>
          <p:cNvPr id="6" name="Rectangle 3">
            <a:extLst>
              <a:ext uri="{FF2B5EF4-FFF2-40B4-BE49-F238E27FC236}">
                <a16:creationId xmlns:a16="http://schemas.microsoft.com/office/drawing/2014/main" id="{CE3264CB-D220-4C88-823C-145ACD7ABAC5}"/>
              </a:ext>
            </a:extLst>
          </p:cNvPr>
          <p:cNvSpPr txBox="1">
            <a:spLocks noChangeArrowheads="1"/>
          </p:cNvSpPr>
          <p:nvPr/>
        </p:nvSpPr>
        <p:spPr>
          <a:xfrm>
            <a:off x="480968" y="1471337"/>
            <a:ext cx="8349501" cy="493740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buFont typeface="Arial" panose="020B0604020202020204" pitchFamily="34" charset="0"/>
              <a:buChar char="•"/>
            </a:pPr>
            <a:endParaRPr lang="nl-NL" altLang="nl-BE" sz="1300" b="1" dirty="0">
              <a:solidFill>
                <a:schemeClr val="bg1"/>
              </a:solidFill>
              <a:highlight>
                <a:srgbClr val="00A68D"/>
              </a:highlight>
              <a:latin typeface="Calibri" panose="020F0502020204030204" pitchFamily="34" charset="0"/>
            </a:endParaRPr>
          </a:p>
        </p:txBody>
      </p:sp>
      <p:sp>
        <p:nvSpPr>
          <p:cNvPr id="2" name="Rechthoek 1">
            <a:extLst>
              <a:ext uri="{FF2B5EF4-FFF2-40B4-BE49-F238E27FC236}">
                <a16:creationId xmlns:a16="http://schemas.microsoft.com/office/drawing/2014/main" id="{31E44284-8195-40B6-A6A1-2E9961C66B9B}"/>
              </a:ext>
            </a:extLst>
          </p:cNvPr>
          <p:cNvSpPr/>
          <p:nvPr/>
        </p:nvSpPr>
        <p:spPr>
          <a:xfrm>
            <a:off x="809297" y="1374487"/>
            <a:ext cx="8460828" cy="4524315"/>
          </a:xfrm>
          <a:prstGeom prst="rect">
            <a:avLst/>
          </a:prstGeom>
        </p:spPr>
        <p:txBody>
          <a:bodyPr wrap="square">
            <a:spAutoFit/>
          </a:bodyPr>
          <a:lstStyle/>
          <a:p>
            <a:r>
              <a:rPr lang="nl-BE" sz="1600" dirty="0">
                <a:latin typeface="+mj-lt"/>
              </a:rPr>
              <a:t>- Inrichtingsprincipes en materialisatie van de gebouwen inclusief buitenaanleg waaruit afgeleid kan worden welke beeldkwaliteit de architect voor ogen heeft met dit gebouw en zijn site.</a:t>
            </a:r>
          </a:p>
          <a:p>
            <a:endParaRPr lang="nl-BE" sz="1600" dirty="0">
              <a:latin typeface="+mj-lt"/>
            </a:endParaRPr>
          </a:p>
          <a:p>
            <a:r>
              <a:rPr lang="nl-BE" sz="1600" dirty="0">
                <a:latin typeface="+mj-lt"/>
              </a:rPr>
              <a:t>- Stukken die een ruimtelijk beeld geven van het geheel. Vorm naar keuze: geveltekeningen, 3D-beelden…</a:t>
            </a:r>
          </a:p>
          <a:p>
            <a:endParaRPr lang="nl-BE" sz="1600" dirty="0">
              <a:latin typeface="+mj-lt"/>
            </a:endParaRPr>
          </a:p>
          <a:p>
            <a:r>
              <a:rPr lang="nl-BE" sz="1600" dirty="0">
                <a:latin typeface="+mj-lt"/>
              </a:rPr>
              <a:t>- De ontwerpvisie: toelichting over het concept in functie van de uitgangspunten en de doelstellingen die de opdrachtgever verwoord heeft in de projectdefinitie. Hierin wordt in het bijzonder omschreven welke aanpak en methodologie het ontwerpteam hanteert om het project zodanig te ontwerpen dat dit een gunstig gevolg heeft op de totale kostprijs en zo het bouwbudget kan gerespecteerd worden. (max. 2 pag.)</a:t>
            </a:r>
          </a:p>
          <a:p>
            <a:endParaRPr lang="nl-BE" sz="1600" dirty="0">
              <a:latin typeface="+mj-lt"/>
            </a:endParaRPr>
          </a:p>
          <a:p>
            <a:r>
              <a:rPr lang="nl-BE" sz="1600" dirty="0">
                <a:latin typeface="+mj-lt"/>
              </a:rPr>
              <a:t>- Visie op het plan van aanpak: concept fasering, voorstel voor de kostenbeheersing gedurende het project, visie op werfopvolging en oplevering. (max. 1 pag.)</a:t>
            </a:r>
          </a:p>
          <a:p>
            <a:endParaRPr lang="nl-BE" sz="1600" dirty="0">
              <a:latin typeface="+mj-lt"/>
            </a:endParaRPr>
          </a:p>
          <a:p>
            <a:r>
              <a:rPr lang="nl-BE" sz="1600" dirty="0">
                <a:latin typeface="+mj-lt"/>
              </a:rPr>
              <a:t>- De visie op stabiliteit, gebouwtechnieken, toegankelijkheid, duurzaamheid, akoestiek en thermisch comfort die toelicht welke duurzaamheidsprincipes gehanteerd worden. (max. 5 pag.)</a:t>
            </a:r>
          </a:p>
          <a:p>
            <a:endParaRPr lang="nl-BE" sz="1600" dirty="0">
              <a:latin typeface="+mj-lt"/>
            </a:endParaRPr>
          </a:p>
        </p:txBody>
      </p:sp>
    </p:spTree>
    <p:extLst>
      <p:ext uri="{BB962C8B-B14F-4D97-AF65-F5344CB8AC3E}">
        <p14:creationId xmlns:p14="http://schemas.microsoft.com/office/powerpoint/2010/main" val="4136350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17">
            <a:extLst>
              <a:ext uri="{FF2B5EF4-FFF2-40B4-BE49-F238E27FC236}">
                <a16:creationId xmlns:a16="http://schemas.microsoft.com/office/drawing/2014/main" id="{B93AC9D5-7B6D-4AEF-B64B-714265E97DF5}"/>
              </a:ext>
            </a:extLst>
          </p:cNvPr>
          <p:cNvSpPr>
            <a:spLocks noGrp="1"/>
          </p:cNvSpPr>
          <p:nvPr>
            <p:ph type="sldNum" sz="quarter" idx="12"/>
          </p:nvPr>
        </p:nvSpPr>
        <p:spPr>
          <a:xfrm>
            <a:off x="8647113" y="6408738"/>
            <a:ext cx="366712" cy="365125"/>
          </a:xfrm>
        </p:spPr>
        <p:txBody>
          <a:bodyPr/>
          <a:lstStyle/>
          <a:p>
            <a:pPr>
              <a:defRPr/>
            </a:pPr>
            <a:fld id="{C5D0813C-CD2F-4C3C-836C-9738B9BB0623}" type="slidenum">
              <a:rPr lang="nl-BE"/>
              <a:pPr>
                <a:defRPr/>
              </a:pPr>
              <a:t>11</a:t>
            </a:fld>
            <a:endParaRPr lang="nl-BE"/>
          </a:p>
        </p:txBody>
      </p:sp>
      <p:sp>
        <p:nvSpPr>
          <p:cNvPr id="5" name="Rectangle 6">
            <a:extLst>
              <a:ext uri="{FF2B5EF4-FFF2-40B4-BE49-F238E27FC236}">
                <a16:creationId xmlns:a16="http://schemas.microsoft.com/office/drawing/2014/main" id="{BFA73D73-4F68-4A7D-B20C-4DF36E1E0C8A}"/>
              </a:ext>
            </a:extLst>
          </p:cNvPr>
          <p:cNvSpPr txBox="1">
            <a:spLocks/>
          </p:cNvSpPr>
          <p:nvPr/>
        </p:nvSpPr>
        <p:spPr bwMode="auto">
          <a:xfrm>
            <a:off x="732112" y="328337"/>
            <a:ext cx="6221551" cy="1143000"/>
          </a:xfrm>
          <a:prstGeom prst="rect">
            <a:avLst/>
          </a:prstGeom>
        </p:spPr>
        <p:txBody>
          <a:bodyPr vert="horz" wrap="square" lIns="91440" tIns="45720" rIns="91440" bIns="45720" numCol="1" rtlCol="0" anchor="ctr" anchorCtr="0" compatLnSpc="1">
            <a:prstTxWarp prst="textNoShape">
              <a:avLst/>
            </a:prstTxWarp>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nl-NL" sz="3600" b="1" dirty="0">
                <a:solidFill>
                  <a:srgbClr val="423258"/>
                </a:solidFill>
                <a:latin typeface="Calibri" panose="020F0502020204030204" pitchFamily="34" charset="0"/>
                <a:ea typeface="+mn-ea"/>
                <a:cs typeface="Arial" panose="020B0604020202020204" pitchFamily="34" charset="0"/>
              </a:rPr>
              <a:t>G</a:t>
            </a:r>
            <a:r>
              <a:rPr lang="nl-BE" sz="3600" b="1" dirty="0" err="1">
                <a:solidFill>
                  <a:srgbClr val="423258"/>
                </a:solidFill>
                <a:latin typeface="Calibri" panose="020F0502020204030204" pitchFamily="34" charset="0"/>
                <a:ea typeface="+mn-ea"/>
                <a:cs typeface="Arial" panose="020B0604020202020204" pitchFamily="34" charset="0"/>
              </a:rPr>
              <a:t>unningscriteria</a:t>
            </a:r>
            <a:r>
              <a:rPr lang="nl-BE" sz="3600" b="1" dirty="0">
                <a:solidFill>
                  <a:srgbClr val="423258"/>
                </a:solidFill>
                <a:latin typeface="Calibri" panose="020F0502020204030204" pitchFamily="34" charset="0"/>
                <a:ea typeface="+mn-ea"/>
                <a:cs typeface="Arial" panose="020B0604020202020204" pitchFamily="34" charset="0"/>
              </a:rPr>
              <a:t> 2 Raming (35pt.)</a:t>
            </a:r>
            <a:endParaRPr lang="nl-NL" sz="3600" b="1" dirty="0">
              <a:solidFill>
                <a:srgbClr val="423258"/>
              </a:solidFill>
              <a:latin typeface="Calibri" panose="020F0502020204030204" pitchFamily="34" charset="0"/>
              <a:ea typeface="+mn-ea"/>
              <a:cs typeface="Arial" panose="020B0604020202020204" pitchFamily="34" charset="0"/>
            </a:endParaRPr>
          </a:p>
        </p:txBody>
      </p:sp>
      <p:sp>
        <p:nvSpPr>
          <p:cNvPr id="6" name="Rectangle 3">
            <a:extLst>
              <a:ext uri="{FF2B5EF4-FFF2-40B4-BE49-F238E27FC236}">
                <a16:creationId xmlns:a16="http://schemas.microsoft.com/office/drawing/2014/main" id="{CE3264CB-D220-4C88-823C-145ACD7ABAC5}"/>
              </a:ext>
            </a:extLst>
          </p:cNvPr>
          <p:cNvSpPr txBox="1">
            <a:spLocks noChangeArrowheads="1"/>
          </p:cNvSpPr>
          <p:nvPr/>
        </p:nvSpPr>
        <p:spPr>
          <a:xfrm>
            <a:off x="480968" y="1471337"/>
            <a:ext cx="8349501" cy="493740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buFont typeface="Arial" panose="020B0604020202020204" pitchFamily="34" charset="0"/>
              <a:buChar char="•"/>
            </a:pPr>
            <a:endParaRPr lang="nl-NL" altLang="nl-BE" sz="1300" b="1" dirty="0">
              <a:solidFill>
                <a:schemeClr val="bg1"/>
              </a:solidFill>
              <a:highlight>
                <a:srgbClr val="00A68D"/>
              </a:highlight>
              <a:latin typeface="Calibri" panose="020F0502020204030204" pitchFamily="34" charset="0"/>
            </a:endParaRPr>
          </a:p>
        </p:txBody>
      </p:sp>
      <p:sp>
        <p:nvSpPr>
          <p:cNvPr id="2" name="Rechthoek 1">
            <a:extLst>
              <a:ext uri="{FF2B5EF4-FFF2-40B4-BE49-F238E27FC236}">
                <a16:creationId xmlns:a16="http://schemas.microsoft.com/office/drawing/2014/main" id="{31E44284-8195-40B6-A6A1-2E9961C66B9B}"/>
              </a:ext>
            </a:extLst>
          </p:cNvPr>
          <p:cNvSpPr/>
          <p:nvPr/>
        </p:nvSpPr>
        <p:spPr>
          <a:xfrm>
            <a:off x="809297" y="1651487"/>
            <a:ext cx="8460828" cy="3293209"/>
          </a:xfrm>
          <a:prstGeom prst="rect">
            <a:avLst/>
          </a:prstGeom>
        </p:spPr>
        <p:txBody>
          <a:bodyPr wrap="square">
            <a:spAutoFit/>
          </a:bodyPr>
          <a:lstStyle/>
          <a:p>
            <a:r>
              <a:rPr lang="nl-BE" sz="1600" dirty="0">
                <a:latin typeface="+mj-lt"/>
              </a:rPr>
              <a:t>Een financiële raming op basis van een nota en/of beknopte meetstaat (maximaal 3 pagina’s A3) betreffende de haalbaarheid van het bouwprogramma en dit </a:t>
            </a:r>
            <a:r>
              <a:rPr lang="nl-BE" sz="1600" dirty="0" err="1">
                <a:latin typeface="+mj-lt"/>
              </a:rPr>
              <a:t>opgepslits</a:t>
            </a:r>
            <a:r>
              <a:rPr lang="nl-BE" sz="1600" dirty="0">
                <a:latin typeface="+mj-lt"/>
              </a:rPr>
              <a:t> volgens de 3 deelopdrachten. De inschrijver heeft er alle belang bij een zo realistisch mogelijke raming voor te stellen en duidelijk te vermelden hetgeen wel/niet inbegrepen is. De opgegeven eenheidsprijzen houden rekening met de huidige geldende regelgeving of normen inzake energieprestaties, ventilatie, duurzaamheid, veiligheid,....</a:t>
            </a:r>
          </a:p>
          <a:p>
            <a:endParaRPr lang="nl-BE" sz="1600" dirty="0">
              <a:latin typeface="+mj-lt"/>
            </a:endParaRPr>
          </a:p>
          <a:p>
            <a:r>
              <a:rPr lang="nl-BE" sz="1600" dirty="0">
                <a:latin typeface="+mj-lt"/>
              </a:rPr>
              <a:t>OPMERKING: De inschrijver zal aan de hand van de geraamde oppervlakte van het nieuwe gebouw een eenheidsprijs opgeven voor het uitvoeren van het ingediende voorstel en de hieraan inherente bouwmethode. Het staven van deze eenheidsprijs gebeurt aan de hand van de referentieprojecten (zie ook selectiecriteria). Van deze vergelijkbare referentieprojecten wordt duidelijk aangegeven wat de totale bouwkost bedroeg alsook de vloeroppervlakte.</a:t>
            </a:r>
          </a:p>
          <a:p>
            <a:endParaRPr lang="nl-BE" sz="1600" dirty="0">
              <a:latin typeface="+mj-lt"/>
            </a:endParaRPr>
          </a:p>
        </p:txBody>
      </p:sp>
    </p:spTree>
    <p:extLst>
      <p:ext uri="{BB962C8B-B14F-4D97-AF65-F5344CB8AC3E}">
        <p14:creationId xmlns:p14="http://schemas.microsoft.com/office/powerpoint/2010/main" val="1215328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17">
            <a:extLst>
              <a:ext uri="{FF2B5EF4-FFF2-40B4-BE49-F238E27FC236}">
                <a16:creationId xmlns:a16="http://schemas.microsoft.com/office/drawing/2014/main" id="{B93AC9D5-7B6D-4AEF-B64B-714265E97DF5}"/>
              </a:ext>
            </a:extLst>
          </p:cNvPr>
          <p:cNvSpPr>
            <a:spLocks noGrp="1"/>
          </p:cNvSpPr>
          <p:nvPr>
            <p:ph type="sldNum" sz="quarter" idx="12"/>
          </p:nvPr>
        </p:nvSpPr>
        <p:spPr>
          <a:xfrm>
            <a:off x="8647113" y="6408738"/>
            <a:ext cx="366712" cy="365125"/>
          </a:xfrm>
        </p:spPr>
        <p:txBody>
          <a:bodyPr/>
          <a:lstStyle/>
          <a:p>
            <a:pPr>
              <a:defRPr/>
            </a:pPr>
            <a:fld id="{C5D0813C-CD2F-4C3C-836C-9738B9BB0623}" type="slidenum">
              <a:rPr lang="nl-BE"/>
              <a:pPr>
                <a:defRPr/>
              </a:pPr>
              <a:t>12</a:t>
            </a:fld>
            <a:endParaRPr lang="nl-BE"/>
          </a:p>
        </p:txBody>
      </p:sp>
      <p:sp>
        <p:nvSpPr>
          <p:cNvPr id="5" name="Rectangle 6">
            <a:extLst>
              <a:ext uri="{FF2B5EF4-FFF2-40B4-BE49-F238E27FC236}">
                <a16:creationId xmlns:a16="http://schemas.microsoft.com/office/drawing/2014/main" id="{BFA73D73-4F68-4A7D-B20C-4DF36E1E0C8A}"/>
              </a:ext>
            </a:extLst>
          </p:cNvPr>
          <p:cNvSpPr txBox="1">
            <a:spLocks/>
          </p:cNvSpPr>
          <p:nvPr/>
        </p:nvSpPr>
        <p:spPr bwMode="auto">
          <a:xfrm>
            <a:off x="732112" y="328337"/>
            <a:ext cx="6221551" cy="1143000"/>
          </a:xfrm>
          <a:prstGeom prst="rect">
            <a:avLst/>
          </a:prstGeom>
        </p:spPr>
        <p:txBody>
          <a:bodyPr vert="horz" wrap="square" lIns="91440" tIns="45720" rIns="91440" bIns="45720" numCol="1" rtlCol="0" anchor="ctr" anchorCtr="0" compatLnSpc="1">
            <a:prstTxWarp prst="textNoShape">
              <a:avLst/>
            </a:prstTxWarp>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nl-NL" sz="3600" b="1" dirty="0">
                <a:solidFill>
                  <a:srgbClr val="423258"/>
                </a:solidFill>
                <a:latin typeface="Calibri" panose="020F0502020204030204" pitchFamily="34" charset="0"/>
                <a:ea typeface="+mn-ea"/>
                <a:cs typeface="Arial" panose="020B0604020202020204" pitchFamily="34" charset="0"/>
              </a:rPr>
              <a:t>G</a:t>
            </a:r>
            <a:r>
              <a:rPr lang="nl-BE" sz="3600" b="1" dirty="0" err="1">
                <a:solidFill>
                  <a:srgbClr val="423258"/>
                </a:solidFill>
                <a:latin typeface="Calibri" panose="020F0502020204030204" pitchFamily="34" charset="0"/>
                <a:ea typeface="+mn-ea"/>
                <a:cs typeface="Arial" panose="020B0604020202020204" pitchFamily="34" charset="0"/>
              </a:rPr>
              <a:t>unningscriteria</a:t>
            </a:r>
            <a:r>
              <a:rPr lang="nl-BE" sz="3600" b="1" dirty="0">
                <a:solidFill>
                  <a:srgbClr val="423258"/>
                </a:solidFill>
                <a:latin typeface="Calibri" panose="020F0502020204030204" pitchFamily="34" charset="0"/>
                <a:ea typeface="+mn-ea"/>
                <a:cs typeface="Arial" panose="020B0604020202020204" pitchFamily="34" charset="0"/>
              </a:rPr>
              <a:t> 3 Prijs (14pt.)</a:t>
            </a:r>
            <a:endParaRPr lang="nl-NL" sz="3600" b="1" dirty="0">
              <a:solidFill>
                <a:srgbClr val="423258"/>
              </a:solidFill>
              <a:latin typeface="Calibri" panose="020F0502020204030204" pitchFamily="34" charset="0"/>
              <a:ea typeface="+mn-ea"/>
              <a:cs typeface="Arial" panose="020B0604020202020204" pitchFamily="34" charset="0"/>
            </a:endParaRPr>
          </a:p>
        </p:txBody>
      </p:sp>
      <p:sp>
        <p:nvSpPr>
          <p:cNvPr id="6" name="Rectangle 3">
            <a:extLst>
              <a:ext uri="{FF2B5EF4-FFF2-40B4-BE49-F238E27FC236}">
                <a16:creationId xmlns:a16="http://schemas.microsoft.com/office/drawing/2014/main" id="{CE3264CB-D220-4C88-823C-145ACD7ABAC5}"/>
              </a:ext>
            </a:extLst>
          </p:cNvPr>
          <p:cNvSpPr txBox="1">
            <a:spLocks noChangeArrowheads="1"/>
          </p:cNvSpPr>
          <p:nvPr/>
        </p:nvSpPr>
        <p:spPr>
          <a:xfrm>
            <a:off x="480968" y="1471337"/>
            <a:ext cx="8349501" cy="493740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buFont typeface="Arial" panose="020B0604020202020204" pitchFamily="34" charset="0"/>
              <a:buChar char="•"/>
            </a:pPr>
            <a:endParaRPr lang="nl-NL" altLang="nl-BE" sz="1300" b="1" dirty="0">
              <a:solidFill>
                <a:schemeClr val="bg1"/>
              </a:solidFill>
              <a:highlight>
                <a:srgbClr val="00A68D"/>
              </a:highlight>
              <a:latin typeface="Calibri" panose="020F0502020204030204" pitchFamily="34" charset="0"/>
            </a:endParaRPr>
          </a:p>
        </p:txBody>
      </p:sp>
      <p:sp>
        <p:nvSpPr>
          <p:cNvPr id="2" name="Rechthoek 1">
            <a:extLst>
              <a:ext uri="{FF2B5EF4-FFF2-40B4-BE49-F238E27FC236}">
                <a16:creationId xmlns:a16="http://schemas.microsoft.com/office/drawing/2014/main" id="{31E44284-8195-40B6-A6A1-2E9961C66B9B}"/>
              </a:ext>
            </a:extLst>
          </p:cNvPr>
          <p:cNvSpPr/>
          <p:nvPr/>
        </p:nvSpPr>
        <p:spPr>
          <a:xfrm>
            <a:off x="809297" y="1374487"/>
            <a:ext cx="8460828" cy="1323439"/>
          </a:xfrm>
          <a:prstGeom prst="rect">
            <a:avLst/>
          </a:prstGeom>
        </p:spPr>
        <p:txBody>
          <a:bodyPr wrap="square">
            <a:spAutoFit/>
          </a:bodyPr>
          <a:lstStyle/>
          <a:p>
            <a:r>
              <a:rPr lang="nl-BE" sz="1600" dirty="0">
                <a:latin typeface="+mj-lt"/>
              </a:rPr>
              <a:t>Prijs deelopdracht: Herbestemming kerk met invulling verkleinde kerk in het koor, middenschip en één zijbeuk polyvalente ruimte, andere zijbeuk pleincafetaria</a:t>
            </a:r>
          </a:p>
          <a:p>
            <a:endParaRPr lang="nl-BE" sz="1600" dirty="0">
              <a:latin typeface="+mj-lt"/>
            </a:endParaRPr>
          </a:p>
          <a:p>
            <a:r>
              <a:rPr lang="nl-BE" sz="1600" dirty="0">
                <a:latin typeface="+mj-lt"/>
              </a:rPr>
              <a:t>Regel van drie; Score offerte = (prijs laagste offerte / prijs offerte) * gewicht van het criterium prijs;</a:t>
            </a:r>
          </a:p>
          <a:p>
            <a:endParaRPr lang="nl-BE" sz="1600" dirty="0">
              <a:latin typeface="+mj-lt"/>
            </a:endParaRPr>
          </a:p>
        </p:txBody>
      </p:sp>
      <p:sp>
        <p:nvSpPr>
          <p:cNvPr id="7" name="Rectangle 6">
            <a:extLst>
              <a:ext uri="{FF2B5EF4-FFF2-40B4-BE49-F238E27FC236}">
                <a16:creationId xmlns:a16="http://schemas.microsoft.com/office/drawing/2014/main" id="{027537A9-8645-4AFA-996E-D99AD12D75DE}"/>
              </a:ext>
            </a:extLst>
          </p:cNvPr>
          <p:cNvSpPr txBox="1">
            <a:spLocks/>
          </p:cNvSpPr>
          <p:nvPr/>
        </p:nvSpPr>
        <p:spPr bwMode="auto">
          <a:xfrm>
            <a:off x="732112" y="2781160"/>
            <a:ext cx="6221551" cy="1143000"/>
          </a:xfrm>
          <a:prstGeom prst="rect">
            <a:avLst/>
          </a:prstGeom>
        </p:spPr>
        <p:txBody>
          <a:bodyPr vert="horz" wrap="square" lIns="91440" tIns="45720" rIns="91440" bIns="45720" numCol="1" rtlCol="0" anchor="ctr" anchorCtr="0" compatLnSpc="1">
            <a:prstTxWarp prst="textNoShape">
              <a:avLst/>
            </a:prstTxWarp>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nl-NL" sz="3600" b="1" dirty="0">
                <a:solidFill>
                  <a:srgbClr val="423258"/>
                </a:solidFill>
                <a:latin typeface="Calibri" panose="020F0502020204030204" pitchFamily="34" charset="0"/>
                <a:ea typeface="+mn-ea"/>
                <a:cs typeface="Arial" panose="020B0604020202020204" pitchFamily="34" charset="0"/>
              </a:rPr>
              <a:t>G</a:t>
            </a:r>
            <a:r>
              <a:rPr lang="nl-BE" sz="3600" b="1" dirty="0" err="1">
                <a:solidFill>
                  <a:srgbClr val="423258"/>
                </a:solidFill>
                <a:latin typeface="Calibri" panose="020F0502020204030204" pitchFamily="34" charset="0"/>
                <a:ea typeface="+mn-ea"/>
                <a:cs typeface="Arial" panose="020B0604020202020204" pitchFamily="34" charset="0"/>
              </a:rPr>
              <a:t>unningscriteria</a:t>
            </a:r>
            <a:r>
              <a:rPr lang="nl-BE" sz="3600" b="1" dirty="0">
                <a:solidFill>
                  <a:srgbClr val="423258"/>
                </a:solidFill>
                <a:latin typeface="Calibri" panose="020F0502020204030204" pitchFamily="34" charset="0"/>
                <a:ea typeface="+mn-ea"/>
                <a:cs typeface="Arial" panose="020B0604020202020204" pitchFamily="34" charset="0"/>
              </a:rPr>
              <a:t> 4 Prijs (6pt.)</a:t>
            </a:r>
            <a:endParaRPr lang="nl-NL" sz="3600" b="1" dirty="0">
              <a:solidFill>
                <a:srgbClr val="423258"/>
              </a:solidFill>
              <a:latin typeface="Calibri" panose="020F0502020204030204" pitchFamily="34" charset="0"/>
              <a:ea typeface="+mn-ea"/>
              <a:cs typeface="Arial" panose="020B0604020202020204" pitchFamily="34" charset="0"/>
            </a:endParaRPr>
          </a:p>
        </p:txBody>
      </p:sp>
      <p:sp>
        <p:nvSpPr>
          <p:cNvPr id="9" name="Rechthoek 8">
            <a:extLst>
              <a:ext uri="{FF2B5EF4-FFF2-40B4-BE49-F238E27FC236}">
                <a16:creationId xmlns:a16="http://schemas.microsoft.com/office/drawing/2014/main" id="{568FEFFE-DED7-4225-A952-595D8488D17E}"/>
              </a:ext>
            </a:extLst>
          </p:cNvPr>
          <p:cNvSpPr/>
          <p:nvPr/>
        </p:nvSpPr>
        <p:spPr>
          <a:xfrm>
            <a:off x="732112" y="3981752"/>
            <a:ext cx="8460828" cy="1077218"/>
          </a:xfrm>
          <a:prstGeom prst="rect">
            <a:avLst/>
          </a:prstGeom>
        </p:spPr>
        <p:txBody>
          <a:bodyPr wrap="square">
            <a:spAutoFit/>
          </a:bodyPr>
          <a:lstStyle/>
          <a:p>
            <a:r>
              <a:rPr lang="nl-BE" sz="1600" dirty="0">
                <a:latin typeface="+mj-lt"/>
              </a:rPr>
              <a:t>Prijs deelopdracht: Omgeving / buitenaanleg</a:t>
            </a:r>
          </a:p>
          <a:p>
            <a:endParaRPr lang="nl-BE" sz="1600" dirty="0">
              <a:latin typeface="+mj-lt"/>
            </a:endParaRPr>
          </a:p>
          <a:p>
            <a:r>
              <a:rPr lang="nl-BE" sz="1600" dirty="0">
                <a:latin typeface="+mj-lt"/>
              </a:rPr>
              <a:t>Regel van drie; Score offerte = (prijs laagste offerte / prijs offerte) * gewicht van het criterium prijs</a:t>
            </a:r>
          </a:p>
          <a:p>
            <a:endParaRPr lang="nl-BE" sz="1600" dirty="0">
              <a:latin typeface="+mj-lt"/>
            </a:endParaRPr>
          </a:p>
        </p:txBody>
      </p:sp>
    </p:spTree>
    <p:extLst>
      <p:ext uri="{BB962C8B-B14F-4D97-AF65-F5344CB8AC3E}">
        <p14:creationId xmlns:p14="http://schemas.microsoft.com/office/powerpoint/2010/main" val="1455273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17">
            <a:extLst>
              <a:ext uri="{FF2B5EF4-FFF2-40B4-BE49-F238E27FC236}">
                <a16:creationId xmlns:a16="http://schemas.microsoft.com/office/drawing/2014/main" id="{B93AC9D5-7B6D-4AEF-B64B-714265E97DF5}"/>
              </a:ext>
            </a:extLst>
          </p:cNvPr>
          <p:cNvSpPr>
            <a:spLocks noGrp="1"/>
          </p:cNvSpPr>
          <p:nvPr>
            <p:ph type="sldNum" sz="quarter" idx="12"/>
          </p:nvPr>
        </p:nvSpPr>
        <p:spPr>
          <a:xfrm>
            <a:off x="8647113" y="6408738"/>
            <a:ext cx="366712" cy="365125"/>
          </a:xfrm>
        </p:spPr>
        <p:txBody>
          <a:bodyPr/>
          <a:lstStyle/>
          <a:p>
            <a:pPr>
              <a:defRPr/>
            </a:pPr>
            <a:fld id="{C5D0813C-CD2F-4C3C-836C-9738B9BB0623}" type="slidenum">
              <a:rPr lang="nl-BE"/>
              <a:pPr>
                <a:defRPr/>
              </a:pPr>
              <a:t>13</a:t>
            </a:fld>
            <a:endParaRPr lang="nl-BE"/>
          </a:p>
        </p:txBody>
      </p:sp>
      <p:sp>
        <p:nvSpPr>
          <p:cNvPr id="5" name="Rectangle 6">
            <a:extLst>
              <a:ext uri="{FF2B5EF4-FFF2-40B4-BE49-F238E27FC236}">
                <a16:creationId xmlns:a16="http://schemas.microsoft.com/office/drawing/2014/main" id="{BFA73D73-4F68-4A7D-B20C-4DF36E1E0C8A}"/>
              </a:ext>
            </a:extLst>
          </p:cNvPr>
          <p:cNvSpPr txBox="1">
            <a:spLocks/>
          </p:cNvSpPr>
          <p:nvPr/>
        </p:nvSpPr>
        <p:spPr bwMode="auto">
          <a:xfrm>
            <a:off x="732112" y="328337"/>
            <a:ext cx="6221551" cy="1143000"/>
          </a:xfrm>
          <a:prstGeom prst="rect">
            <a:avLst/>
          </a:prstGeom>
        </p:spPr>
        <p:txBody>
          <a:bodyPr vert="horz" wrap="square" lIns="91440" tIns="45720" rIns="91440" bIns="45720" numCol="1" rtlCol="0" anchor="ctr" anchorCtr="0" compatLnSpc="1">
            <a:prstTxWarp prst="textNoShape">
              <a:avLst/>
            </a:prstTxWarp>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nl-NL" sz="3600" b="1" dirty="0">
                <a:solidFill>
                  <a:srgbClr val="423258"/>
                </a:solidFill>
                <a:latin typeface="Calibri" panose="020F0502020204030204" pitchFamily="34" charset="0"/>
                <a:ea typeface="+mn-ea"/>
                <a:cs typeface="Arial" panose="020B0604020202020204" pitchFamily="34" charset="0"/>
              </a:rPr>
              <a:t>S</a:t>
            </a:r>
            <a:r>
              <a:rPr lang="nl-BE" sz="3600" b="1" dirty="0">
                <a:solidFill>
                  <a:srgbClr val="423258"/>
                </a:solidFill>
                <a:latin typeface="Calibri" panose="020F0502020204030204" pitchFamily="34" charset="0"/>
                <a:ea typeface="+mn-ea"/>
                <a:cs typeface="Arial" panose="020B0604020202020204" pitchFamily="34" charset="0"/>
              </a:rPr>
              <a:t>tappenplan + streefdata</a:t>
            </a:r>
            <a:endParaRPr lang="nl-NL" sz="3600" b="1" dirty="0">
              <a:solidFill>
                <a:srgbClr val="423258"/>
              </a:solidFill>
              <a:latin typeface="Calibri" panose="020F0502020204030204" pitchFamily="34" charset="0"/>
              <a:ea typeface="+mn-ea"/>
              <a:cs typeface="Arial" panose="020B0604020202020204" pitchFamily="34" charset="0"/>
            </a:endParaRPr>
          </a:p>
        </p:txBody>
      </p:sp>
      <p:sp>
        <p:nvSpPr>
          <p:cNvPr id="6" name="Rectangle 3">
            <a:extLst>
              <a:ext uri="{FF2B5EF4-FFF2-40B4-BE49-F238E27FC236}">
                <a16:creationId xmlns:a16="http://schemas.microsoft.com/office/drawing/2014/main" id="{CE3264CB-D220-4C88-823C-145ACD7ABAC5}"/>
              </a:ext>
            </a:extLst>
          </p:cNvPr>
          <p:cNvSpPr txBox="1">
            <a:spLocks noChangeArrowheads="1"/>
          </p:cNvSpPr>
          <p:nvPr/>
        </p:nvSpPr>
        <p:spPr>
          <a:xfrm>
            <a:off x="480968" y="1471337"/>
            <a:ext cx="8349501" cy="517120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buFont typeface="Arial" panose="020B0604020202020204" pitchFamily="34" charset="0"/>
              <a:buChar char="•"/>
            </a:pPr>
            <a:r>
              <a:rPr lang="nl-NL" altLang="nl-BE" sz="1400" b="1" dirty="0">
                <a:solidFill>
                  <a:schemeClr val="bg1"/>
                </a:solidFill>
                <a:highlight>
                  <a:srgbClr val="00A68D"/>
                </a:highlight>
                <a:latin typeface="Calibri" panose="020F0502020204030204" pitchFamily="34" charset="0"/>
              </a:rPr>
              <a:t>Goedkeuring selectieleidraad </a:t>
            </a:r>
          </a:p>
          <a:p>
            <a:pPr lvl="2">
              <a:buFont typeface="Calibri" panose="020F0502020204030204" pitchFamily="34" charset="0"/>
              <a:buChar char="@"/>
            </a:pPr>
            <a:r>
              <a:rPr lang="nl-NL" altLang="nl-BE" sz="1400" dirty="0">
                <a:latin typeface="Calibri" panose="020F0502020204030204" pitchFamily="34" charset="0"/>
              </a:rPr>
              <a:t>Gemeenteraad oktober 2020.</a:t>
            </a:r>
          </a:p>
          <a:p>
            <a:pPr marL="914400" lvl="2" indent="0">
              <a:buNone/>
            </a:pPr>
            <a:endParaRPr lang="nl-NL" altLang="nl-BE" sz="1400" dirty="0">
              <a:latin typeface="Calibri" panose="020F0502020204030204" pitchFamily="34" charset="0"/>
            </a:endParaRPr>
          </a:p>
          <a:p>
            <a:pPr lvl="1">
              <a:buFont typeface="Arial" panose="020B0604020202020204" pitchFamily="34" charset="0"/>
              <a:buChar char="•"/>
            </a:pPr>
            <a:r>
              <a:rPr lang="nl-NL" altLang="nl-BE" sz="1400" b="1" dirty="0">
                <a:solidFill>
                  <a:schemeClr val="bg1"/>
                </a:solidFill>
                <a:highlight>
                  <a:srgbClr val="00A68D"/>
                </a:highlight>
                <a:latin typeface="Calibri" panose="020F0502020204030204" pitchFamily="34" charset="0"/>
              </a:rPr>
              <a:t>Goedkeuring technisch bestek</a:t>
            </a:r>
          </a:p>
          <a:p>
            <a:pPr lvl="2">
              <a:buFont typeface="Calibri" panose="020F0502020204030204" pitchFamily="34" charset="0"/>
              <a:buChar char="@"/>
            </a:pPr>
            <a:r>
              <a:rPr lang="nl-NL" altLang="nl-BE" sz="1400" dirty="0">
                <a:latin typeface="Calibri" panose="020F0502020204030204" pitchFamily="34" charset="0"/>
              </a:rPr>
              <a:t>Gemeenteraad februari 2021.</a:t>
            </a:r>
          </a:p>
          <a:p>
            <a:pPr marL="914400" lvl="2" indent="0">
              <a:buNone/>
            </a:pPr>
            <a:endParaRPr lang="nl-NL" altLang="nl-BE" sz="1400" dirty="0">
              <a:latin typeface="Calibri" panose="020F0502020204030204" pitchFamily="34" charset="0"/>
            </a:endParaRPr>
          </a:p>
          <a:p>
            <a:pPr lvl="1">
              <a:buFont typeface="Arial" panose="020B0604020202020204" pitchFamily="34" charset="0"/>
              <a:buChar char="•"/>
            </a:pPr>
            <a:r>
              <a:rPr lang="nl-NL" altLang="nl-BE" sz="1400" b="1" dirty="0">
                <a:solidFill>
                  <a:schemeClr val="bg1"/>
                </a:solidFill>
                <a:highlight>
                  <a:srgbClr val="00A68D"/>
                </a:highlight>
                <a:latin typeface="Calibri" panose="020F0502020204030204" pitchFamily="34" charset="0"/>
              </a:rPr>
              <a:t>Goedkeuring verslag selectiefase / aanduiding van 3 weerhouden inschrijvers voor offertefase</a:t>
            </a:r>
          </a:p>
          <a:p>
            <a:pPr lvl="2">
              <a:buFont typeface="Calibri" panose="020F0502020204030204" pitchFamily="34" charset="0"/>
              <a:buChar char="@"/>
            </a:pPr>
            <a:r>
              <a:rPr lang="nl-NL" altLang="nl-BE" sz="1400" dirty="0">
                <a:latin typeface="Calibri" panose="020F0502020204030204" pitchFamily="34" charset="0"/>
              </a:rPr>
              <a:t>College van burgemeester en schepenen februari 2021.</a:t>
            </a:r>
          </a:p>
          <a:p>
            <a:pPr marL="914400" lvl="2" indent="0">
              <a:buNone/>
            </a:pPr>
            <a:endParaRPr lang="nl-NL" altLang="nl-BE" sz="1400" dirty="0">
              <a:latin typeface="Calibri" panose="020F0502020204030204" pitchFamily="34" charset="0"/>
            </a:endParaRPr>
          </a:p>
          <a:p>
            <a:pPr lvl="1">
              <a:buFont typeface="Arial" panose="020B0604020202020204" pitchFamily="34" charset="0"/>
              <a:buChar char="•"/>
            </a:pPr>
            <a:r>
              <a:rPr lang="nl-NL" altLang="nl-BE" sz="1400" b="1" dirty="0">
                <a:solidFill>
                  <a:schemeClr val="bg1"/>
                </a:solidFill>
                <a:highlight>
                  <a:srgbClr val="00A68D"/>
                </a:highlight>
                <a:latin typeface="Calibri" panose="020F0502020204030204" pitchFamily="34" charset="0"/>
              </a:rPr>
              <a:t>Goedkeuring verslag offertefase / aanduiding van 1 weerhouden inschrijver voor ontwerpfase</a:t>
            </a:r>
          </a:p>
          <a:p>
            <a:pPr lvl="2">
              <a:buFont typeface="Calibri" panose="020F0502020204030204" pitchFamily="34" charset="0"/>
              <a:buChar char="@"/>
            </a:pPr>
            <a:r>
              <a:rPr lang="nl-NL" altLang="nl-BE" sz="1400" dirty="0">
                <a:latin typeface="Calibri" panose="020F0502020204030204" pitchFamily="34" charset="0"/>
              </a:rPr>
              <a:t>College van burgemeester en schepenen juli 2021.</a:t>
            </a:r>
          </a:p>
          <a:p>
            <a:pPr marL="914400" lvl="2" indent="0">
              <a:buNone/>
            </a:pPr>
            <a:endParaRPr lang="nl-NL" altLang="nl-BE" sz="1400" dirty="0">
              <a:latin typeface="Calibri" panose="020F0502020204030204" pitchFamily="34" charset="0"/>
            </a:endParaRPr>
          </a:p>
          <a:p>
            <a:pPr lvl="1">
              <a:buFont typeface="Arial" panose="020B0604020202020204" pitchFamily="34" charset="0"/>
              <a:buChar char="•"/>
            </a:pPr>
            <a:r>
              <a:rPr lang="nl-NL" altLang="nl-BE" sz="1400" b="1" dirty="0">
                <a:solidFill>
                  <a:schemeClr val="bg1"/>
                </a:solidFill>
                <a:highlight>
                  <a:srgbClr val="00A68D"/>
                </a:highlight>
                <a:latin typeface="Calibri" panose="020F0502020204030204" pitchFamily="34" charset="0"/>
              </a:rPr>
              <a:t>Mogelijkse data voor indienen omgevingsvergunning</a:t>
            </a:r>
          </a:p>
          <a:p>
            <a:pPr lvl="2">
              <a:buFont typeface="Calibri" panose="020F0502020204030204" pitchFamily="34" charset="0"/>
              <a:buChar char="@"/>
            </a:pPr>
            <a:r>
              <a:rPr lang="nl-NL" altLang="nl-BE" sz="1400" dirty="0">
                <a:latin typeface="Calibri" panose="020F0502020204030204" pitchFamily="34" charset="0"/>
              </a:rPr>
              <a:t>Januari 2022.</a:t>
            </a:r>
          </a:p>
          <a:p>
            <a:pPr lvl="2">
              <a:buFont typeface="Calibri" panose="020F0502020204030204" pitchFamily="34" charset="0"/>
              <a:buChar char="@"/>
            </a:pPr>
            <a:endParaRPr lang="nl-NL" altLang="nl-BE" sz="1400" dirty="0">
              <a:latin typeface="Calibri" panose="020F0502020204030204" pitchFamily="34" charset="0"/>
            </a:endParaRPr>
          </a:p>
          <a:p>
            <a:pPr lvl="1">
              <a:buFont typeface="Arial" panose="020B0604020202020204" pitchFamily="34" charset="0"/>
              <a:buChar char="•"/>
            </a:pPr>
            <a:r>
              <a:rPr lang="nl-NL" altLang="nl-BE" sz="1400" b="1" dirty="0">
                <a:solidFill>
                  <a:schemeClr val="bg1"/>
                </a:solidFill>
                <a:highlight>
                  <a:srgbClr val="00A68D"/>
                </a:highlight>
                <a:latin typeface="Calibri" panose="020F0502020204030204" pitchFamily="34" charset="0"/>
              </a:rPr>
              <a:t>Mogelijkse data voor goedkeuring ontwerp</a:t>
            </a:r>
          </a:p>
          <a:p>
            <a:pPr lvl="2">
              <a:buFont typeface="Calibri" panose="020F0502020204030204" pitchFamily="34" charset="0"/>
              <a:buChar char="@"/>
            </a:pPr>
            <a:r>
              <a:rPr lang="nl-NL" altLang="nl-BE" sz="1400" dirty="0">
                <a:latin typeface="Calibri" panose="020F0502020204030204" pitchFamily="34" charset="0"/>
              </a:rPr>
              <a:t>Gemeenteraad </a:t>
            </a:r>
            <a:r>
              <a:rPr lang="nl-NL" altLang="nl-BE" sz="1400">
                <a:latin typeface="Calibri" panose="020F0502020204030204" pitchFamily="34" charset="0"/>
              </a:rPr>
              <a:t>september 2022.</a:t>
            </a:r>
            <a:endParaRPr lang="nl-NL" altLang="nl-BE" sz="1400" dirty="0">
              <a:latin typeface="Calibri" panose="020F0502020204030204" pitchFamily="34" charset="0"/>
            </a:endParaRPr>
          </a:p>
          <a:p>
            <a:pPr lvl="2">
              <a:buFont typeface="Calibri" panose="020F0502020204030204" pitchFamily="34" charset="0"/>
              <a:buChar char="@"/>
            </a:pPr>
            <a:endParaRPr lang="nl-NL" altLang="nl-BE" sz="1400" dirty="0">
              <a:latin typeface="Calibri" panose="020F0502020204030204" pitchFamily="34" charset="0"/>
            </a:endParaRPr>
          </a:p>
          <a:p>
            <a:pPr lvl="1">
              <a:buFont typeface="Arial" panose="020B0604020202020204" pitchFamily="34" charset="0"/>
              <a:buChar char="•"/>
            </a:pPr>
            <a:r>
              <a:rPr lang="nl-NL" altLang="nl-BE" sz="1400" b="1" dirty="0">
                <a:solidFill>
                  <a:schemeClr val="bg1"/>
                </a:solidFill>
                <a:highlight>
                  <a:srgbClr val="00A68D"/>
                </a:highlight>
                <a:latin typeface="Calibri" panose="020F0502020204030204" pitchFamily="34" charset="0"/>
              </a:rPr>
              <a:t>Mogelijkse start der werken</a:t>
            </a:r>
          </a:p>
          <a:p>
            <a:pPr lvl="2">
              <a:buFont typeface="Calibri" panose="020F0502020204030204" pitchFamily="34" charset="0"/>
              <a:buChar char="@"/>
            </a:pPr>
            <a:r>
              <a:rPr lang="nl-NL" altLang="nl-BE" sz="1400" dirty="0">
                <a:latin typeface="Calibri" panose="020F0502020204030204" pitchFamily="34" charset="0"/>
              </a:rPr>
              <a:t>Mei 2023.</a:t>
            </a:r>
          </a:p>
          <a:p>
            <a:pPr>
              <a:buFont typeface="Calibri" panose="020F0502020204030204" pitchFamily="34" charset="0"/>
              <a:buChar char="?"/>
            </a:pPr>
            <a:endParaRPr lang="nl-NL" altLang="nl-BE" sz="1200" dirty="0">
              <a:latin typeface="Calibri" panose="020F0502020204030204" pitchFamily="34" charset="0"/>
            </a:endParaRPr>
          </a:p>
        </p:txBody>
      </p:sp>
    </p:spTree>
    <p:extLst>
      <p:ext uri="{BB962C8B-B14F-4D97-AF65-F5344CB8AC3E}">
        <p14:creationId xmlns:p14="http://schemas.microsoft.com/office/powerpoint/2010/main" val="515647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E87BAD3A-6F02-4188-8ACC-5C925C8FF37B}"/>
              </a:ext>
            </a:extLst>
          </p:cNvPr>
          <p:cNvSpPr/>
          <p:nvPr/>
        </p:nvSpPr>
        <p:spPr>
          <a:xfrm>
            <a:off x="-1" y="2458939"/>
            <a:ext cx="8647113" cy="1039635"/>
          </a:xfrm>
          <a:prstGeom prst="rect">
            <a:avLst/>
          </a:prstGeom>
          <a:solidFill>
            <a:srgbClr val="42325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4" name="Tijdelijke aanduiding voor dianummer 17">
            <a:extLst>
              <a:ext uri="{FF2B5EF4-FFF2-40B4-BE49-F238E27FC236}">
                <a16:creationId xmlns:a16="http://schemas.microsoft.com/office/drawing/2014/main" id="{B93AC9D5-7B6D-4AEF-B64B-714265E97DF5}"/>
              </a:ext>
            </a:extLst>
          </p:cNvPr>
          <p:cNvSpPr>
            <a:spLocks noGrp="1"/>
          </p:cNvSpPr>
          <p:nvPr>
            <p:ph type="sldNum" sz="quarter" idx="12"/>
          </p:nvPr>
        </p:nvSpPr>
        <p:spPr>
          <a:xfrm>
            <a:off x="8647113" y="6408738"/>
            <a:ext cx="366712" cy="365125"/>
          </a:xfrm>
        </p:spPr>
        <p:txBody>
          <a:bodyPr/>
          <a:lstStyle/>
          <a:p>
            <a:pPr>
              <a:defRPr/>
            </a:pPr>
            <a:fld id="{C5D0813C-CD2F-4C3C-836C-9738B9BB0623}" type="slidenum">
              <a:rPr lang="nl-BE"/>
              <a:pPr>
                <a:defRPr/>
              </a:pPr>
              <a:t>14</a:t>
            </a:fld>
            <a:endParaRPr lang="nl-BE"/>
          </a:p>
        </p:txBody>
      </p:sp>
      <p:sp>
        <p:nvSpPr>
          <p:cNvPr id="5" name="Rectangle 6">
            <a:extLst>
              <a:ext uri="{FF2B5EF4-FFF2-40B4-BE49-F238E27FC236}">
                <a16:creationId xmlns:a16="http://schemas.microsoft.com/office/drawing/2014/main" id="{BFA73D73-4F68-4A7D-B20C-4DF36E1E0C8A}"/>
              </a:ext>
            </a:extLst>
          </p:cNvPr>
          <p:cNvSpPr txBox="1">
            <a:spLocks/>
          </p:cNvSpPr>
          <p:nvPr/>
        </p:nvSpPr>
        <p:spPr bwMode="auto">
          <a:xfrm>
            <a:off x="2515546" y="2426516"/>
            <a:ext cx="6221551" cy="1143000"/>
          </a:xfrm>
          <a:prstGeom prst="rect">
            <a:avLst/>
          </a:prstGeom>
        </p:spPr>
        <p:txBody>
          <a:bodyPr vert="horz" wrap="square" lIns="91440" tIns="45720" rIns="91440" bIns="45720" numCol="1" rtlCol="0" anchor="ctr" anchorCtr="0" compatLnSpc="1">
            <a:prstTxWarp prst="textNoShape">
              <a:avLst/>
            </a:prstTxWarp>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nl-BE" sz="4100" b="1" dirty="0">
                <a:solidFill>
                  <a:schemeClr val="bg1"/>
                </a:solidFill>
                <a:latin typeface="Calibri" panose="020F0502020204030204" pitchFamily="34" charset="0"/>
                <a:ea typeface="+mn-ea"/>
                <a:cs typeface="Arial" panose="020B0604020202020204" pitchFamily="34" charset="0"/>
              </a:rPr>
              <a:t>vragen?</a:t>
            </a:r>
            <a:endParaRPr lang="nl-NL" sz="4100" b="1" dirty="0">
              <a:solidFill>
                <a:schemeClr val="bg1"/>
              </a:solidFill>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378680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17">
            <a:extLst>
              <a:ext uri="{FF2B5EF4-FFF2-40B4-BE49-F238E27FC236}">
                <a16:creationId xmlns:a16="http://schemas.microsoft.com/office/drawing/2014/main" id="{B93AC9D5-7B6D-4AEF-B64B-714265E97DF5}"/>
              </a:ext>
            </a:extLst>
          </p:cNvPr>
          <p:cNvSpPr>
            <a:spLocks noGrp="1"/>
          </p:cNvSpPr>
          <p:nvPr>
            <p:ph type="sldNum" sz="quarter" idx="12"/>
          </p:nvPr>
        </p:nvSpPr>
        <p:spPr>
          <a:xfrm>
            <a:off x="8647113" y="6408738"/>
            <a:ext cx="366712" cy="365125"/>
          </a:xfrm>
        </p:spPr>
        <p:txBody>
          <a:bodyPr/>
          <a:lstStyle/>
          <a:p>
            <a:pPr>
              <a:defRPr/>
            </a:pPr>
            <a:fld id="{C5D0813C-CD2F-4C3C-836C-9738B9BB0623}" type="slidenum">
              <a:rPr lang="nl-BE"/>
              <a:pPr>
                <a:defRPr/>
              </a:pPr>
              <a:t>2</a:t>
            </a:fld>
            <a:endParaRPr lang="nl-BE"/>
          </a:p>
        </p:txBody>
      </p:sp>
      <p:sp>
        <p:nvSpPr>
          <p:cNvPr id="5" name="Rectangle 6">
            <a:extLst>
              <a:ext uri="{FF2B5EF4-FFF2-40B4-BE49-F238E27FC236}">
                <a16:creationId xmlns:a16="http://schemas.microsoft.com/office/drawing/2014/main" id="{BFA73D73-4F68-4A7D-B20C-4DF36E1E0C8A}"/>
              </a:ext>
            </a:extLst>
          </p:cNvPr>
          <p:cNvSpPr txBox="1">
            <a:spLocks/>
          </p:cNvSpPr>
          <p:nvPr/>
        </p:nvSpPr>
        <p:spPr bwMode="auto">
          <a:xfrm>
            <a:off x="732112" y="328337"/>
            <a:ext cx="6221551" cy="1143000"/>
          </a:xfrm>
          <a:prstGeom prst="rect">
            <a:avLst/>
          </a:prstGeom>
        </p:spPr>
        <p:txBody>
          <a:bodyPr vert="horz" wrap="square" lIns="91440" tIns="45720" rIns="91440" bIns="45720" numCol="1" rtlCol="0" anchor="ctr" anchorCtr="0" compatLnSpc="1">
            <a:prstTxWarp prst="textNoShape">
              <a:avLst/>
            </a:prstTxWarp>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nl-BE" sz="3600" b="1" dirty="0">
                <a:solidFill>
                  <a:srgbClr val="423258"/>
                </a:solidFill>
                <a:latin typeface="Calibri" panose="020F0502020204030204" pitchFamily="34" charset="0"/>
                <a:ea typeface="+mn-ea"/>
                <a:cs typeface="Arial" panose="020B0604020202020204" pitchFamily="34" charset="0"/>
              </a:rPr>
              <a:t>Toelichting selectieleidraad</a:t>
            </a:r>
            <a:endParaRPr lang="nl-NL" sz="3600" b="1" dirty="0">
              <a:solidFill>
                <a:srgbClr val="423258"/>
              </a:solidFill>
              <a:latin typeface="Calibri" panose="020F0502020204030204" pitchFamily="34" charset="0"/>
              <a:ea typeface="+mn-ea"/>
              <a:cs typeface="Arial" panose="020B0604020202020204" pitchFamily="34" charset="0"/>
            </a:endParaRPr>
          </a:p>
        </p:txBody>
      </p:sp>
      <p:sp>
        <p:nvSpPr>
          <p:cNvPr id="6" name="Rectangle 3">
            <a:extLst>
              <a:ext uri="{FF2B5EF4-FFF2-40B4-BE49-F238E27FC236}">
                <a16:creationId xmlns:a16="http://schemas.microsoft.com/office/drawing/2014/main" id="{CE3264CB-D220-4C88-823C-145ACD7ABAC5}"/>
              </a:ext>
            </a:extLst>
          </p:cNvPr>
          <p:cNvSpPr txBox="1">
            <a:spLocks noChangeArrowheads="1"/>
          </p:cNvSpPr>
          <p:nvPr/>
        </p:nvSpPr>
        <p:spPr>
          <a:xfrm>
            <a:off x="480968" y="1471337"/>
            <a:ext cx="8349501" cy="493740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buFont typeface="Arial" panose="020B0604020202020204" pitchFamily="34" charset="0"/>
              <a:buChar char="•"/>
            </a:pPr>
            <a:endParaRPr lang="nl-NL" altLang="nl-BE" sz="1300" b="1" dirty="0">
              <a:solidFill>
                <a:schemeClr val="bg1"/>
              </a:solidFill>
              <a:highlight>
                <a:srgbClr val="00A68D"/>
              </a:highlight>
              <a:latin typeface="Calibri" panose="020F0502020204030204" pitchFamily="34" charset="0"/>
            </a:endParaRPr>
          </a:p>
        </p:txBody>
      </p:sp>
      <p:sp>
        <p:nvSpPr>
          <p:cNvPr id="7" name="Rectangle 6">
            <a:extLst>
              <a:ext uri="{FF2B5EF4-FFF2-40B4-BE49-F238E27FC236}">
                <a16:creationId xmlns:a16="http://schemas.microsoft.com/office/drawing/2014/main" id="{AD144F1E-2949-46FB-88C0-8C6DC2379381}"/>
              </a:ext>
            </a:extLst>
          </p:cNvPr>
          <p:cNvSpPr txBox="1">
            <a:spLocks/>
          </p:cNvSpPr>
          <p:nvPr/>
        </p:nvSpPr>
        <p:spPr bwMode="auto">
          <a:xfrm>
            <a:off x="1220842" y="1623737"/>
            <a:ext cx="6221551" cy="1143000"/>
          </a:xfrm>
          <a:prstGeom prst="rect">
            <a:avLst/>
          </a:prstGeom>
        </p:spPr>
        <p:txBody>
          <a:bodyPr vert="horz" wrap="square" lIns="91440" tIns="45720" rIns="91440" bIns="45720" numCol="1" rtlCol="0" anchor="ctr" anchorCtr="0" compatLnSpc="1">
            <a:prstTxWarp prst="textNoShape">
              <a:avLst/>
            </a:prstTxWarp>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nl-BE" sz="3000" b="1" dirty="0">
                <a:solidFill>
                  <a:srgbClr val="423258"/>
                </a:solidFill>
                <a:latin typeface="Calibri" panose="020F0502020204030204" pitchFamily="34" charset="0"/>
                <a:ea typeface="+mn-ea"/>
                <a:cs typeface="Arial" panose="020B0604020202020204" pitchFamily="34" charset="0"/>
              </a:rPr>
              <a:t>Technische en beroepsbekwaamheid van de inschrijver (selectiecriteria)</a:t>
            </a:r>
            <a:endParaRPr lang="nl-NL" sz="3000" b="1" dirty="0">
              <a:solidFill>
                <a:srgbClr val="423258"/>
              </a:solidFill>
              <a:latin typeface="Calibri" panose="020F0502020204030204" pitchFamily="34" charset="0"/>
              <a:ea typeface="+mn-ea"/>
              <a:cs typeface="Arial" panose="020B0604020202020204" pitchFamily="34" charset="0"/>
            </a:endParaRPr>
          </a:p>
        </p:txBody>
      </p:sp>
      <p:sp>
        <p:nvSpPr>
          <p:cNvPr id="8" name="Rectangle 6">
            <a:extLst>
              <a:ext uri="{FF2B5EF4-FFF2-40B4-BE49-F238E27FC236}">
                <a16:creationId xmlns:a16="http://schemas.microsoft.com/office/drawing/2014/main" id="{4D84BD69-DAAA-4085-89FA-0AC427B06193}"/>
              </a:ext>
            </a:extLst>
          </p:cNvPr>
          <p:cNvSpPr txBox="1">
            <a:spLocks/>
          </p:cNvSpPr>
          <p:nvPr/>
        </p:nvSpPr>
        <p:spPr bwMode="auto">
          <a:xfrm>
            <a:off x="1220841" y="2919137"/>
            <a:ext cx="6221551" cy="1143000"/>
          </a:xfrm>
          <a:prstGeom prst="rect">
            <a:avLst/>
          </a:prstGeom>
        </p:spPr>
        <p:txBody>
          <a:bodyPr vert="horz" wrap="square" lIns="91440" tIns="45720" rIns="91440" bIns="45720" numCol="1" rtlCol="0" anchor="ctr" anchorCtr="0" compatLnSpc="1">
            <a:prstTxWarp prst="textNoShape">
              <a:avLst/>
            </a:prstTxWarp>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nl-BE" sz="3000" b="1" dirty="0">
                <a:solidFill>
                  <a:srgbClr val="423258"/>
                </a:solidFill>
                <a:latin typeface="Calibri" panose="020F0502020204030204" pitchFamily="34" charset="0"/>
                <a:ea typeface="+mn-ea"/>
                <a:cs typeface="Arial" panose="020B0604020202020204" pitchFamily="34" charset="0"/>
              </a:rPr>
              <a:t>De beoordeling van de kandidaatstelling (selectiecriteria)</a:t>
            </a:r>
            <a:endParaRPr lang="nl-NL" sz="3000" b="1" dirty="0">
              <a:solidFill>
                <a:srgbClr val="423258"/>
              </a:solidFill>
              <a:latin typeface="Calibri" panose="020F0502020204030204" pitchFamily="34" charset="0"/>
              <a:ea typeface="+mn-ea"/>
              <a:cs typeface="Arial" panose="020B0604020202020204" pitchFamily="34" charset="0"/>
            </a:endParaRPr>
          </a:p>
        </p:txBody>
      </p:sp>
      <p:sp>
        <p:nvSpPr>
          <p:cNvPr id="9" name="Rectangle 6">
            <a:extLst>
              <a:ext uri="{FF2B5EF4-FFF2-40B4-BE49-F238E27FC236}">
                <a16:creationId xmlns:a16="http://schemas.microsoft.com/office/drawing/2014/main" id="{B07E4FBA-A276-4CE1-95D6-4BA4711351BA}"/>
              </a:ext>
            </a:extLst>
          </p:cNvPr>
          <p:cNvSpPr txBox="1">
            <a:spLocks/>
          </p:cNvSpPr>
          <p:nvPr/>
        </p:nvSpPr>
        <p:spPr bwMode="auto">
          <a:xfrm>
            <a:off x="1220842" y="4092437"/>
            <a:ext cx="6221551" cy="1143000"/>
          </a:xfrm>
          <a:prstGeom prst="rect">
            <a:avLst/>
          </a:prstGeom>
        </p:spPr>
        <p:txBody>
          <a:bodyPr vert="horz" wrap="square" lIns="91440" tIns="45720" rIns="91440" bIns="45720" numCol="1" rtlCol="0" anchor="ctr" anchorCtr="0" compatLnSpc="1">
            <a:prstTxWarp prst="textNoShape">
              <a:avLst/>
            </a:prstTxWarp>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nl-NL" sz="3000" b="1" dirty="0">
                <a:solidFill>
                  <a:srgbClr val="423258"/>
                </a:solidFill>
                <a:latin typeface="Calibri" panose="020F0502020204030204" pitchFamily="34" charset="0"/>
                <a:ea typeface="+mn-ea"/>
                <a:cs typeface="Arial" panose="020B0604020202020204" pitchFamily="34" charset="0"/>
              </a:rPr>
              <a:t>G</a:t>
            </a:r>
            <a:r>
              <a:rPr lang="nl-BE" sz="3000" b="1" dirty="0" err="1">
                <a:solidFill>
                  <a:srgbClr val="423258"/>
                </a:solidFill>
                <a:latin typeface="Calibri" panose="020F0502020204030204" pitchFamily="34" charset="0"/>
                <a:ea typeface="+mn-ea"/>
                <a:cs typeface="Arial" panose="020B0604020202020204" pitchFamily="34" charset="0"/>
              </a:rPr>
              <a:t>unningscriteria</a:t>
            </a:r>
            <a:r>
              <a:rPr lang="nl-BE" sz="3000" b="1" dirty="0">
                <a:solidFill>
                  <a:srgbClr val="423258"/>
                </a:solidFill>
                <a:latin typeface="Calibri" panose="020F0502020204030204" pitchFamily="34" charset="0"/>
                <a:ea typeface="+mn-ea"/>
                <a:cs typeface="Arial" panose="020B0604020202020204" pitchFamily="34" charset="0"/>
              </a:rPr>
              <a:t> 1, 2, 3 &amp; 4</a:t>
            </a:r>
            <a:endParaRPr lang="nl-NL" sz="3000" b="1" dirty="0">
              <a:solidFill>
                <a:srgbClr val="423258"/>
              </a:solidFill>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581845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17">
            <a:extLst>
              <a:ext uri="{FF2B5EF4-FFF2-40B4-BE49-F238E27FC236}">
                <a16:creationId xmlns:a16="http://schemas.microsoft.com/office/drawing/2014/main" id="{B93AC9D5-7B6D-4AEF-B64B-714265E97DF5}"/>
              </a:ext>
            </a:extLst>
          </p:cNvPr>
          <p:cNvSpPr>
            <a:spLocks noGrp="1"/>
          </p:cNvSpPr>
          <p:nvPr>
            <p:ph type="sldNum" sz="quarter" idx="12"/>
          </p:nvPr>
        </p:nvSpPr>
        <p:spPr>
          <a:xfrm>
            <a:off x="8647113" y="6408738"/>
            <a:ext cx="366712" cy="365125"/>
          </a:xfrm>
        </p:spPr>
        <p:txBody>
          <a:bodyPr/>
          <a:lstStyle/>
          <a:p>
            <a:pPr>
              <a:defRPr/>
            </a:pPr>
            <a:fld id="{C5D0813C-CD2F-4C3C-836C-9738B9BB0623}" type="slidenum">
              <a:rPr lang="nl-BE"/>
              <a:pPr>
                <a:defRPr/>
              </a:pPr>
              <a:t>3</a:t>
            </a:fld>
            <a:endParaRPr lang="nl-BE"/>
          </a:p>
        </p:txBody>
      </p:sp>
      <p:sp>
        <p:nvSpPr>
          <p:cNvPr id="5" name="Rectangle 6">
            <a:extLst>
              <a:ext uri="{FF2B5EF4-FFF2-40B4-BE49-F238E27FC236}">
                <a16:creationId xmlns:a16="http://schemas.microsoft.com/office/drawing/2014/main" id="{BFA73D73-4F68-4A7D-B20C-4DF36E1E0C8A}"/>
              </a:ext>
            </a:extLst>
          </p:cNvPr>
          <p:cNvSpPr txBox="1">
            <a:spLocks/>
          </p:cNvSpPr>
          <p:nvPr/>
        </p:nvSpPr>
        <p:spPr bwMode="auto">
          <a:xfrm>
            <a:off x="732112" y="328337"/>
            <a:ext cx="6221551" cy="1143000"/>
          </a:xfrm>
          <a:prstGeom prst="rect">
            <a:avLst/>
          </a:prstGeom>
        </p:spPr>
        <p:txBody>
          <a:bodyPr vert="horz" wrap="square" lIns="91440" tIns="45720" rIns="91440" bIns="45720" numCol="1" rtlCol="0" anchor="ctr" anchorCtr="0" compatLnSpc="1">
            <a:prstTxWarp prst="textNoShape">
              <a:avLst/>
            </a:prstTxWarp>
            <a:normAutofit fontScale="85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nl-BE" sz="3600" b="1" dirty="0">
                <a:solidFill>
                  <a:srgbClr val="423258"/>
                </a:solidFill>
                <a:latin typeface="Calibri" panose="020F0502020204030204" pitchFamily="34" charset="0"/>
                <a:ea typeface="+mn-ea"/>
                <a:cs typeface="Arial" panose="020B0604020202020204" pitchFamily="34" charset="0"/>
              </a:rPr>
              <a:t>Technische en beroepsbekwaamheid van de inschrijver (selectiecriteria)</a:t>
            </a:r>
            <a:endParaRPr lang="nl-NL" sz="3600" b="1" dirty="0">
              <a:solidFill>
                <a:srgbClr val="423258"/>
              </a:solidFill>
              <a:latin typeface="Calibri" panose="020F0502020204030204" pitchFamily="34" charset="0"/>
              <a:ea typeface="+mn-ea"/>
              <a:cs typeface="Arial" panose="020B0604020202020204" pitchFamily="34" charset="0"/>
            </a:endParaRPr>
          </a:p>
        </p:txBody>
      </p:sp>
      <p:sp>
        <p:nvSpPr>
          <p:cNvPr id="6" name="Rectangle 3">
            <a:extLst>
              <a:ext uri="{FF2B5EF4-FFF2-40B4-BE49-F238E27FC236}">
                <a16:creationId xmlns:a16="http://schemas.microsoft.com/office/drawing/2014/main" id="{CE3264CB-D220-4C88-823C-145ACD7ABAC5}"/>
              </a:ext>
            </a:extLst>
          </p:cNvPr>
          <p:cNvSpPr txBox="1">
            <a:spLocks noChangeArrowheads="1"/>
          </p:cNvSpPr>
          <p:nvPr/>
        </p:nvSpPr>
        <p:spPr>
          <a:xfrm>
            <a:off x="480968" y="1471337"/>
            <a:ext cx="8349501" cy="493740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buFont typeface="Arial" panose="020B0604020202020204" pitchFamily="34" charset="0"/>
              <a:buChar char="•"/>
            </a:pPr>
            <a:endParaRPr lang="nl-NL" altLang="nl-BE" sz="1300" b="1" dirty="0">
              <a:solidFill>
                <a:schemeClr val="bg1"/>
              </a:solidFill>
              <a:highlight>
                <a:srgbClr val="00A68D"/>
              </a:highlight>
              <a:latin typeface="Calibri" panose="020F0502020204030204" pitchFamily="34" charset="0"/>
            </a:endParaRPr>
          </a:p>
        </p:txBody>
      </p:sp>
      <p:sp>
        <p:nvSpPr>
          <p:cNvPr id="2" name="Rechthoek 1">
            <a:extLst>
              <a:ext uri="{FF2B5EF4-FFF2-40B4-BE49-F238E27FC236}">
                <a16:creationId xmlns:a16="http://schemas.microsoft.com/office/drawing/2014/main" id="{31E44284-8195-40B6-A6A1-2E9961C66B9B}"/>
              </a:ext>
            </a:extLst>
          </p:cNvPr>
          <p:cNvSpPr/>
          <p:nvPr/>
        </p:nvSpPr>
        <p:spPr>
          <a:xfrm>
            <a:off x="809297" y="1589921"/>
            <a:ext cx="8460828" cy="4524315"/>
          </a:xfrm>
          <a:prstGeom prst="rect">
            <a:avLst/>
          </a:prstGeom>
        </p:spPr>
        <p:txBody>
          <a:bodyPr wrap="square">
            <a:spAutoFit/>
          </a:bodyPr>
          <a:lstStyle/>
          <a:p>
            <a:r>
              <a:rPr lang="nl-BE" sz="1600" dirty="0">
                <a:latin typeface="+mj-lt"/>
              </a:rPr>
              <a:t>De inschrijver dient over de nodige knowhow, efficiëntie, ervaring en betrouwbaarheid te beschikken voor de uitvoering van onderhavige overheidsopdracht. </a:t>
            </a:r>
          </a:p>
          <a:p>
            <a:endParaRPr lang="nl-BE" sz="1600" dirty="0">
              <a:latin typeface="+mj-lt"/>
            </a:endParaRPr>
          </a:p>
          <a:p>
            <a:pPr marL="285750" indent="-285750">
              <a:buFontTx/>
              <a:buChar char="-"/>
            </a:pPr>
            <a:r>
              <a:rPr lang="nl-BE" sz="1600" dirty="0">
                <a:latin typeface="+mj-lt"/>
              </a:rPr>
              <a:t>Teneinde te bewijzen dat hij over voornoemde kwaliteiten beschikt, voegt de inschrijver, alsook voor eventuele </a:t>
            </a:r>
            <a:r>
              <a:rPr lang="nl-BE" sz="1600" dirty="0" err="1">
                <a:latin typeface="+mj-lt"/>
              </a:rPr>
              <a:t>onderaannemingen</a:t>
            </a:r>
            <a:r>
              <a:rPr lang="nl-BE" sz="1600" dirty="0">
                <a:latin typeface="+mj-lt"/>
              </a:rPr>
              <a:t>, bij zijn offerte een lijst van de voornaamste gelijkaardige diensten die gedurende de afgelopen drie jaar werden verricht, met vermelding van het bedrag en de datum en van de publiek- of privaatrechtelijke instanties waarvoor zij bestemd waren. De diensten worden aangetoond door attesten die de bevoegde autoriteit afgeeft of medeondertekent of in het geval van diensten voor een particulier afnemer, door attesten van de afnemer of, bij ontstentenis, eenvoudigweg door een verklaring van de dienstverlener; </a:t>
            </a:r>
          </a:p>
          <a:p>
            <a:pPr marL="285750" indent="-285750">
              <a:buFontTx/>
              <a:buChar char="-"/>
            </a:pPr>
            <a:endParaRPr lang="nl-BE" sz="1600" dirty="0">
              <a:latin typeface="+mj-lt"/>
            </a:endParaRPr>
          </a:p>
          <a:p>
            <a:pPr marL="285750" indent="-285750">
              <a:buFontTx/>
              <a:buChar char="-"/>
            </a:pPr>
            <a:r>
              <a:rPr lang="nl-BE" sz="1600" dirty="0">
                <a:latin typeface="+mj-lt"/>
              </a:rPr>
              <a:t>Een overzicht van de diensten die hij in </a:t>
            </a:r>
            <a:r>
              <a:rPr lang="nl-BE" sz="1600" dirty="0" err="1">
                <a:latin typeface="+mj-lt"/>
              </a:rPr>
              <a:t>onderaannemingen</a:t>
            </a:r>
            <a:r>
              <a:rPr lang="nl-BE" sz="1600" dirty="0">
                <a:latin typeface="+mj-lt"/>
              </a:rPr>
              <a:t> wenst te geven en die hij zelf gaat doen; </a:t>
            </a:r>
          </a:p>
          <a:p>
            <a:pPr marL="285750" indent="-285750">
              <a:buFontTx/>
              <a:buChar char="-"/>
            </a:pPr>
            <a:endParaRPr lang="nl-BE" sz="1600" dirty="0">
              <a:latin typeface="+mj-lt"/>
            </a:endParaRPr>
          </a:p>
          <a:p>
            <a:pPr marL="285750" indent="-285750">
              <a:buFontTx/>
              <a:buChar char="-"/>
            </a:pPr>
            <a:r>
              <a:rPr lang="nl-BE" sz="1600" dirty="0">
                <a:latin typeface="+mj-lt"/>
              </a:rPr>
              <a:t>Een verklaring van de inschrijver, alsook voor eventuele </a:t>
            </a:r>
            <a:r>
              <a:rPr lang="nl-BE" sz="1600" dirty="0" err="1">
                <a:latin typeface="+mj-lt"/>
              </a:rPr>
              <a:t>onderaanneming</a:t>
            </a:r>
            <a:r>
              <a:rPr lang="nl-BE" sz="1600" dirty="0">
                <a:latin typeface="+mj-lt"/>
              </a:rPr>
              <a:t>, waarbij hij verklaart dat minstens wekelijks één van de projectverantwoordelijken de werfvergadering stipt zal bijwonen en bovendien steeds zal aanwezig zijn tijdens cruciale bouwfazen;</a:t>
            </a:r>
          </a:p>
          <a:p>
            <a:pPr marL="285750" indent="-285750">
              <a:buFontTx/>
              <a:buChar char="-"/>
            </a:pPr>
            <a:endParaRPr lang="nl-BE" sz="1600" dirty="0">
              <a:latin typeface="+mj-lt"/>
            </a:endParaRPr>
          </a:p>
        </p:txBody>
      </p:sp>
    </p:spTree>
    <p:extLst>
      <p:ext uri="{BB962C8B-B14F-4D97-AF65-F5344CB8AC3E}">
        <p14:creationId xmlns:p14="http://schemas.microsoft.com/office/powerpoint/2010/main" val="3053299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17">
            <a:extLst>
              <a:ext uri="{FF2B5EF4-FFF2-40B4-BE49-F238E27FC236}">
                <a16:creationId xmlns:a16="http://schemas.microsoft.com/office/drawing/2014/main" id="{B93AC9D5-7B6D-4AEF-B64B-714265E97DF5}"/>
              </a:ext>
            </a:extLst>
          </p:cNvPr>
          <p:cNvSpPr>
            <a:spLocks noGrp="1"/>
          </p:cNvSpPr>
          <p:nvPr>
            <p:ph type="sldNum" sz="quarter" idx="12"/>
          </p:nvPr>
        </p:nvSpPr>
        <p:spPr>
          <a:xfrm>
            <a:off x="8647113" y="6408738"/>
            <a:ext cx="366712" cy="365125"/>
          </a:xfrm>
        </p:spPr>
        <p:txBody>
          <a:bodyPr/>
          <a:lstStyle/>
          <a:p>
            <a:pPr>
              <a:defRPr/>
            </a:pPr>
            <a:fld id="{C5D0813C-CD2F-4C3C-836C-9738B9BB0623}" type="slidenum">
              <a:rPr lang="nl-BE"/>
              <a:pPr>
                <a:defRPr/>
              </a:pPr>
              <a:t>4</a:t>
            </a:fld>
            <a:endParaRPr lang="nl-BE"/>
          </a:p>
        </p:txBody>
      </p:sp>
      <p:sp>
        <p:nvSpPr>
          <p:cNvPr id="5" name="Rectangle 6">
            <a:extLst>
              <a:ext uri="{FF2B5EF4-FFF2-40B4-BE49-F238E27FC236}">
                <a16:creationId xmlns:a16="http://schemas.microsoft.com/office/drawing/2014/main" id="{BFA73D73-4F68-4A7D-B20C-4DF36E1E0C8A}"/>
              </a:ext>
            </a:extLst>
          </p:cNvPr>
          <p:cNvSpPr txBox="1">
            <a:spLocks/>
          </p:cNvSpPr>
          <p:nvPr/>
        </p:nvSpPr>
        <p:spPr bwMode="auto">
          <a:xfrm>
            <a:off x="732112" y="328337"/>
            <a:ext cx="6221551" cy="1143000"/>
          </a:xfrm>
          <a:prstGeom prst="rect">
            <a:avLst/>
          </a:prstGeom>
        </p:spPr>
        <p:txBody>
          <a:bodyPr vert="horz" wrap="square" lIns="91440" tIns="45720" rIns="91440" bIns="45720" numCol="1" rtlCol="0" anchor="ctr" anchorCtr="0" compatLnSpc="1">
            <a:prstTxWarp prst="textNoShape">
              <a:avLst/>
            </a:prstTxWarp>
            <a:normAutofit fontScale="85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nl-BE" sz="3600" b="1" dirty="0">
                <a:solidFill>
                  <a:srgbClr val="423258"/>
                </a:solidFill>
                <a:latin typeface="Calibri" panose="020F0502020204030204" pitchFamily="34" charset="0"/>
                <a:ea typeface="+mn-ea"/>
                <a:cs typeface="Arial" panose="020B0604020202020204" pitchFamily="34" charset="0"/>
              </a:rPr>
              <a:t>Technische en beroepsbekwaamheid van de inschrijver (selectiecriteria)</a:t>
            </a:r>
            <a:endParaRPr lang="nl-NL" sz="3600" b="1" dirty="0">
              <a:solidFill>
                <a:srgbClr val="423258"/>
              </a:solidFill>
              <a:latin typeface="Calibri" panose="020F0502020204030204" pitchFamily="34" charset="0"/>
              <a:ea typeface="+mn-ea"/>
              <a:cs typeface="Arial" panose="020B0604020202020204" pitchFamily="34" charset="0"/>
            </a:endParaRPr>
          </a:p>
        </p:txBody>
      </p:sp>
      <p:sp>
        <p:nvSpPr>
          <p:cNvPr id="6" name="Rectangle 3">
            <a:extLst>
              <a:ext uri="{FF2B5EF4-FFF2-40B4-BE49-F238E27FC236}">
                <a16:creationId xmlns:a16="http://schemas.microsoft.com/office/drawing/2014/main" id="{CE3264CB-D220-4C88-823C-145ACD7ABAC5}"/>
              </a:ext>
            </a:extLst>
          </p:cNvPr>
          <p:cNvSpPr txBox="1">
            <a:spLocks noChangeArrowheads="1"/>
          </p:cNvSpPr>
          <p:nvPr/>
        </p:nvSpPr>
        <p:spPr>
          <a:xfrm>
            <a:off x="480968" y="1471337"/>
            <a:ext cx="8349501" cy="493740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buFont typeface="Arial" panose="020B0604020202020204" pitchFamily="34" charset="0"/>
              <a:buChar char="•"/>
            </a:pPr>
            <a:endParaRPr lang="nl-NL" altLang="nl-BE" sz="1300" b="1" dirty="0">
              <a:solidFill>
                <a:schemeClr val="bg1"/>
              </a:solidFill>
              <a:highlight>
                <a:srgbClr val="00A68D"/>
              </a:highlight>
              <a:latin typeface="Calibri" panose="020F0502020204030204" pitchFamily="34" charset="0"/>
            </a:endParaRPr>
          </a:p>
        </p:txBody>
      </p:sp>
      <p:sp>
        <p:nvSpPr>
          <p:cNvPr id="2" name="Rechthoek 1">
            <a:extLst>
              <a:ext uri="{FF2B5EF4-FFF2-40B4-BE49-F238E27FC236}">
                <a16:creationId xmlns:a16="http://schemas.microsoft.com/office/drawing/2014/main" id="{31E44284-8195-40B6-A6A1-2E9961C66B9B}"/>
              </a:ext>
            </a:extLst>
          </p:cNvPr>
          <p:cNvSpPr/>
          <p:nvPr/>
        </p:nvSpPr>
        <p:spPr>
          <a:xfrm>
            <a:off x="809297" y="1589921"/>
            <a:ext cx="8460828" cy="5262979"/>
          </a:xfrm>
          <a:prstGeom prst="rect">
            <a:avLst/>
          </a:prstGeom>
        </p:spPr>
        <p:txBody>
          <a:bodyPr wrap="square">
            <a:spAutoFit/>
          </a:bodyPr>
          <a:lstStyle/>
          <a:p>
            <a:r>
              <a:rPr lang="nl-BE" sz="1600" dirty="0">
                <a:latin typeface="+mj-lt"/>
              </a:rPr>
              <a:t>Bij de aanstelling van de inschrijvers zal minstens rekening gehouden met de volgende elementen: </a:t>
            </a:r>
          </a:p>
          <a:p>
            <a:r>
              <a:rPr lang="nl-BE" sz="1600" dirty="0">
                <a:latin typeface="+mj-lt"/>
              </a:rPr>
              <a:t>De inschrijver stelt een </a:t>
            </a:r>
            <a:r>
              <a:rPr lang="nl-BE" sz="1600" b="1" dirty="0">
                <a:latin typeface="+mj-lt"/>
              </a:rPr>
              <a:t>ontwerpteam</a:t>
            </a:r>
            <a:r>
              <a:rPr lang="nl-BE" sz="1600" dirty="0">
                <a:latin typeface="+mj-lt"/>
              </a:rPr>
              <a:t> voor en vermeldt de relevante studie- en beroepskwalificaties van de personen die deel uitmaken van het projectteam voor dit project. Het projectteam dient minimum te bevatten: </a:t>
            </a:r>
          </a:p>
          <a:p>
            <a:endParaRPr lang="nl-BE" sz="1600" dirty="0">
              <a:latin typeface="+mj-lt"/>
            </a:endParaRPr>
          </a:p>
          <a:p>
            <a:pPr marL="285750" indent="-285750">
              <a:buFontTx/>
              <a:buChar char="-"/>
            </a:pPr>
            <a:r>
              <a:rPr lang="nl-BE" sz="1600" b="1" dirty="0">
                <a:latin typeface="+mj-lt"/>
              </a:rPr>
              <a:t>Twee architecten</a:t>
            </a:r>
            <a:r>
              <a:rPr lang="nl-BE" sz="1600" dirty="0">
                <a:latin typeface="+mj-lt"/>
              </a:rPr>
              <a:t>: één hoofdarchitect en één back up architect; Ervaring hebben met betrekking tot herbestemming kerken is voordeel maar geen vereiste, om dit aan te tonen dienen minimum één of twee referentieprojecten die zich in ontwerp-, uitvoering- en/of opleveringsfase bevinden of een gerealiseerd project, opgeleverd na 01.01.2015, te worden toegevoegd. Indien geen of onvoldoende relevante referenties beschikbaar zijn, schrijft de ontwerper een grondige motivering waarom hij meent in aanmerking te komen voor de opdracht. Op basis van bovenvermelde stukken beslist de overheid of de inschrijver voldoende expertise heeft om de opdracht uit te voeren. </a:t>
            </a:r>
          </a:p>
          <a:p>
            <a:endParaRPr lang="nl-BE" sz="1600" dirty="0">
              <a:latin typeface="+mj-lt"/>
            </a:endParaRPr>
          </a:p>
          <a:p>
            <a:pPr marL="285750" indent="-285750">
              <a:buFontTx/>
              <a:buChar char="-"/>
            </a:pPr>
            <a:r>
              <a:rPr lang="nl-BE" sz="1600" b="1" dirty="0"/>
              <a:t>Eén landschapsarchitect</a:t>
            </a:r>
            <a:r>
              <a:rPr lang="nl-BE" sz="1600" dirty="0"/>
              <a:t>: Uit de opgegeven beroepskwalificaties moet blijken dat minstens een ervaren competentie kan aangetoond worden op het vlak van openbare ruimte en dit in het kader van Onroerend Erfgoed. Ervaring hebben met betrekking tot openbare ruimte en dit in het kader van Onroerend Erfgoed is een voordeel maar geen vereiste, om dit aan te tonen dienen minimum één of twee referentieprojecten die zich in ontwerp-, uitvoering- en/of opleveringsfase bevinden of een gerealiseerd project, opgeleverd na 01.01.2015, te worden toegevoegd. </a:t>
            </a:r>
          </a:p>
          <a:p>
            <a:pPr marL="285750" indent="-285750">
              <a:buFontTx/>
              <a:buChar char="-"/>
            </a:pPr>
            <a:endParaRPr lang="nl-BE" sz="1600" dirty="0">
              <a:latin typeface="+mj-lt"/>
            </a:endParaRPr>
          </a:p>
        </p:txBody>
      </p:sp>
    </p:spTree>
    <p:extLst>
      <p:ext uri="{BB962C8B-B14F-4D97-AF65-F5344CB8AC3E}">
        <p14:creationId xmlns:p14="http://schemas.microsoft.com/office/powerpoint/2010/main" val="337802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17">
            <a:extLst>
              <a:ext uri="{FF2B5EF4-FFF2-40B4-BE49-F238E27FC236}">
                <a16:creationId xmlns:a16="http://schemas.microsoft.com/office/drawing/2014/main" id="{B93AC9D5-7B6D-4AEF-B64B-714265E97DF5}"/>
              </a:ext>
            </a:extLst>
          </p:cNvPr>
          <p:cNvSpPr>
            <a:spLocks noGrp="1"/>
          </p:cNvSpPr>
          <p:nvPr>
            <p:ph type="sldNum" sz="quarter" idx="12"/>
          </p:nvPr>
        </p:nvSpPr>
        <p:spPr>
          <a:xfrm>
            <a:off x="8647113" y="6408738"/>
            <a:ext cx="366712" cy="365125"/>
          </a:xfrm>
        </p:spPr>
        <p:txBody>
          <a:bodyPr/>
          <a:lstStyle/>
          <a:p>
            <a:pPr>
              <a:defRPr/>
            </a:pPr>
            <a:fld id="{C5D0813C-CD2F-4C3C-836C-9738B9BB0623}" type="slidenum">
              <a:rPr lang="nl-BE"/>
              <a:pPr>
                <a:defRPr/>
              </a:pPr>
              <a:t>5</a:t>
            </a:fld>
            <a:endParaRPr lang="nl-BE"/>
          </a:p>
        </p:txBody>
      </p:sp>
      <p:sp>
        <p:nvSpPr>
          <p:cNvPr id="5" name="Rectangle 6">
            <a:extLst>
              <a:ext uri="{FF2B5EF4-FFF2-40B4-BE49-F238E27FC236}">
                <a16:creationId xmlns:a16="http://schemas.microsoft.com/office/drawing/2014/main" id="{BFA73D73-4F68-4A7D-B20C-4DF36E1E0C8A}"/>
              </a:ext>
            </a:extLst>
          </p:cNvPr>
          <p:cNvSpPr txBox="1">
            <a:spLocks/>
          </p:cNvSpPr>
          <p:nvPr/>
        </p:nvSpPr>
        <p:spPr bwMode="auto">
          <a:xfrm>
            <a:off x="732112" y="328337"/>
            <a:ext cx="6221551" cy="1143000"/>
          </a:xfrm>
          <a:prstGeom prst="rect">
            <a:avLst/>
          </a:prstGeom>
        </p:spPr>
        <p:txBody>
          <a:bodyPr vert="horz" wrap="square" lIns="91440" tIns="45720" rIns="91440" bIns="45720" numCol="1" rtlCol="0" anchor="ctr" anchorCtr="0" compatLnSpc="1">
            <a:prstTxWarp prst="textNoShape">
              <a:avLst/>
            </a:prstTxWarp>
            <a:normAutofit fontScale="85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nl-BE" sz="3600" b="1" dirty="0">
                <a:solidFill>
                  <a:srgbClr val="423258"/>
                </a:solidFill>
                <a:latin typeface="Calibri" panose="020F0502020204030204" pitchFamily="34" charset="0"/>
                <a:ea typeface="+mn-ea"/>
                <a:cs typeface="Arial" panose="020B0604020202020204" pitchFamily="34" charset="0"/>
              </a:rPr>
              <a:t>Technische en beroepsbekwaamheid van de inschrijver (selectiecriteria)</a:t>
            </a:r>
            <a:endParaRPr lang="nl-NL" sz="3600" b="1" dirty="0">
              <a:solidFill>
                <a:srgbClr val="423258"/>
              </a:solidFill>
              <a:latin typeface="Calibri" panose="020F0502020204030204" pitchFamily="34" charset="0"/>
              <a:ea typeface="+mn-ea"/>
              <a:cs typeface="Arial" panose="020B0604020202020204" pitchFamily="34" charset="0"/>
            </a:endParaRPr>
          </a:p>
        </p:txBody>
      </p:sp>
      <p:sp>
        <p:nvSpPr>
          <p:cNvPr id="6" name="Rectangle 3">
            <a:extLst>
              <a:ext uri="{FF2B5EF4-FFF2-40B4-BE49-F238E27FC236}">
                <a16:creationId xmlns:a16="http://schemas.microsoft.com/office/drawing/2014/main" id="{CE3264CB-D220-4C88-823C-145ACD7ABAC5}"/>
              </a:ext>
            </a:extLst>
          </p:cNvPr>
          <p:cNvSpPr txBox="1">
            <a:spLocks noChangeArrowheads="1"/>
          </p:cNvSpPr>
          <p:nvPr/>
        </p:nvSpPr>
        <p:spPr>
          <a:xfrm>
            <a:off x="480968" y="1471337"/>
            <a:ext cx="8349501" cy="493740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buFont typeface="Arial" panose="020B0604020202020204" pitchFamily="34" charset="0"/>
              <a:buChar char="•"/>
            </a:pPr>
            <a:endParaRPr lang="nl-NL" altLang="nl-BE" sz="1300" b="1" dirty="0">
              <a:solidFill>
                <a:schemeClr val="bg1"/>
              </a:solidFill>
              <a:highlight>
                <a:srgbClr val="00A68D"/>
              </a:highlight>
              <a:latin typeface="Calibri" panose="020F0502020204030204" pitchFamily="34" charset="0"/>
            </a:endParaRPr>
          </a:p>
        </p:txBody>
      </p:sp>
      <p:sp>
        <p:nvSpPr>
          <p:cNvPr id="2" name="Rechthoek 1">
            <a:extLst>
              <a:ext uri="{FF2B5EF4-FFF2-40B4-BE49-F238E27FC236}">
                <a16:creationId xmlns:a16="http://schemas.microsoft.com/office/drawing/2014/main" id="{31E44284-8195-40B6-A6A1-2E9961C66B9B}"/>
              </a:ext>
            </a:extLst>
          </p:cNvPr>
          <p:cNvSpPr/>
          <p:nvPr/>
        </p:nvSpPr>
        <p:spPr>
          <a:xfrm>
            <a:off x="809297" y="1589921"/>
            <a:ext cx="8460828" cy="5016758"/>
          </a:xfrm>
          <a:prstGeom prst="rect">
            <a:avLst/>
          </a:prstGeom>
        </p:spPr>
        <p:txBody>
          <a:bodyPr wrap="square">
            <a:spAutoFit/>
          </a:bodyPr>
          <a:lstStyle/>
          <a:p>
            <a:pPr marL="285750" indent="-285750">
              <a:buFontTx/>
              <a:buChar char="-"/>
            </a:pPr>
            <a:r>
              <a:rPr lang="nl-BE" sz="1600" b="1" dirty="0">
                <a:latin typeface="+mj-lt"/>
              </a:rPr>
              <a:t>Eén ingenieur technieken</a:t>
            </a:r>
            <a:r>
              <a:rPr lang="nl-BE" sz="1600" dirty="0">
                <a:latin typeface="+mj-lt"/>
              </a:rPr>
              <a:t>: Uit de opgegeven beroepskwalificaties moet blijken dat minstens een ervaren competentie kan aangetoond worden op het vlak van elektriciteit / HVAC / … . Ervaring hebben met betrekking tot herbestemming kerken is een voordeel maar geen vereiste, om dit aan te tonen dienen minimum één of twee referentieprojecten die zich in ontwerp-, uitvoering- en/of opleveringsfase bevinden of een gerealiseerd project, opgeleverd na 01.01.2015, te worden toegevoegd. </a:t>
            </a:r>
          </a:p>
          <a:p>
            <a:pPr marL="285750" indent="-285750">
              <a:buFontTx/>
              <a:buChar char="-"/>
            </a:pPr>
            <a:endParaRPr lang="nl-BE" sz="1600" dirty="0">
              <a:latin typeface="+mj-lt"/>
            </a:endParaRPr>
          </a:p>
          <a:p>
            <a:pPr marL="285750" indent="-285750">
              <a:buFontTx/>
              <a:buChar char="-"/>
            </a:pPr>
            <a:r>
              <a:rPr lang="nl-BE" sz="1600" b="1" dirty="0">
                <a:latin typeface="+mj-lt"/>
              </a:rPr>
              <a:t>Eén ingenieur stabiliteit</a:t>
            </a:r>
            <a:r>
              <a:rPr lang="nl-BE" sz="1600" dirty="0">
                <a:latin typeface="+mj-lt"/>
              </a:rPr>
              <a:t>: Uit de opgegeven beroepskwalificaties moet blijken dat minstens een ervaren competentie kan aangetoond worden op het vlak van stabiliteit. Ervaring hebben met betrekking tot herbestemming kerken is een voordeel maar geen vereiste, om dit aan te tonen dienen minimum één of twee referentieprojecten die zich in ontwerp-, uitvoering- en/of opleveringsfase bevinden of een gerealiseerd project, opgeleverd na 01.01.2015, te worden toegevoegd. </a:t>
            </a:r>
          </a:p>
          <a:p>
            <a:pPr marL="285750" indent="-285750">
              <a:buFontTx/>
              <a:buChar char="-"/>
            </a:pPr>
            <a:endParaRPr lang="nl-BE" sz="1600" dirty="0">
              <a:latin typeface="+mj-lt"/>
            </a:endParaRPr>
          </a:p>
          <a:p>
            <a:pPr marL="285750" indent="-285750">
              <a:buFontTx/>
              <a:buChar char="-"/>
            </a:pPr>
            <a:r>
              <a:rPr lang="nl-BE" sz="1600" b="1" dirty="0">
                <a:latin typeface="+mj-lt"/>
              </a:rPr>
              <a:t>Eén ingenieur akoestiek: </a:t>
            </a:r>
            <a:r>
              <a:rPr lang="nl-BE" sz="1600" dirty="0">
                <a:latin typeface="+mj-lt"/>
              </a:rPr>
              <a:t>Uit de opgegeven beroepskwalificaties moet blijken dat minstens een ervaren competentie kan aangetoond worden op het vlak van akoestiek. Ervaring hebben met betrekking tot herbestemming kerken is een voordeel maar geen vereiste, om dit aan te tonen dienen minimum één of twee referentieprojecten die zich in ontwerp-, uitvoering- en/of opleveringsfase bevinden of een gerealiseerd project, opgeleverd na 01.01.2015, te worden toegevoegd. </a:t>
            </a:r>
          </a:p>
        </p:txBody>
      </p:sp>
    </p:spTree>
    <p:extLst>
      <p:ext uri="{BB962C8B-B14F-4D97-AF65-F5344CB8AC3E}">
        <p14:creationId xmlns:p14="http://schemas.microsoft.com/office/powerpoint/2010/main" val="4082117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17">
            <a:extLst>
              <a:ext uri="{FF2B5EF4-FFF2-40B4-BE49-F238E27FC236}">
                <a16:creationId xmlns:a16="http://schemas.microsoft.com/office/drawing/2014/main" id="{B93AC9D5-7B6D-4AEF-B64B-714265E97DF5}"/>
              </a:ext>
            </a:extLst>
          </p:cNvPr>
          <p:cNvSpPr>
            <a:spLocks noGrp="1"/>
          </p:cNvSpPr>
          <p:nvPr>
            <p:ph type="sldNum" sz="quarter" idx="12"/>
          </p:nvPr>
        </p:nvSpPr>
        <p:spPr>
          <a:xfrm>
            <a:off x="8647113" y="6408738"/>
            <a:ext cx="366712" cy="365125"/>
          </a:xfrm>
        </p:spPr>
        <p:txBody>
          <a:bodyPr/>
          <a:lstStyle/>
          <a:p>
            <a:pPr>
              <a:defRPr/>
            </a:pPr>
            <a:fld id="{C5D0813C-CD2F-4C3C-836C-9738B9BB0623}" type="slidenum">
              <a:rPr lang="nl-BE"/>
              <a:pPr>
                <a:defRPr/>
              </a:pPr>
              <a:t>6</a:t>
            </a:fld>
            <a:endParaRPr lang="nl-BE"/>
          </a:p>
        </p:txBody>
      </p:sp>
      <p:sp>
        <p:nvSpPr>
          <p:cNvPr id="5" name="Rectangle 6">
            <a:extLst>
              <a:ext uri="{FF2B5EF4-FFF2-40B4-BE49-F238E27FC236}">
                <a16:creationId xmlns:a16="http://schemas.microsoft.com/office/drawing/2014/main" id="{BFA73D73-4F68-4A7D-B20C-4DF36E1E0C8A}"/>
              </a:ext>
            </a:extLst>
          </p:cNvPr>
          <p:cNvSpPr txBox="1">
            <a:spLocks/>
          </p:cNvSpPr>
          <p:nvPr/>
        </p:nvSpPr>
        <p:spPr bwMode="auto">
          <a:xfrm>
            <a:off x="732112" y="328337"/>
            <a:ext cx="6221551" cy="1143000"/>
          </a:xfrm>
          <a:prstGeom prst="rect">
            <a:avLst/>
          </a:prstGeom>
        </p:spPr>
        <p:txBody>
          <a:bodyPr vert="horz" wrap="square" lIns="91440" tIns="45720" rIns="91440" bIns="45720" numCol="1" rtlCol="0" anchor="ctr" anchorCtr="0" compatLnSpc="1">
            <a:prstTxWarp prst="textNoShape">
              <a:avLst/>
            </a:prstTxWarp>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nl-BE" sz="3600" b="1" dirty="0">
                <a:solidFill>
                  <a:srgbClr val="423258"/>
                </a:solidFill>
                <a:latin typeface="Calibri" panose="020F0502020204030204" pitchFamily="34" charset="0"/>
                <a:ea typeface="+mn-ea"/>
                <a:cs typeface="Arial" panose="020B0604020202020204" pitchFamily="34" charset="0"/>
              </a:rPr>
              <a:t>De beoordeling van de kandidaatstelling (selectiecriteria)</a:t>
            </a:r>
            <a:endParaRPr lang="nl-NL" sz="3600" b="1" dirty="0">
              <a:solidFill>
                <a:srgbClr val="423258"/>
              </a:solidFill>
              <a:latin typeface="Calibri" panose="020F0502020204030204" pitchFamily="34" charset="0"/>
              <a:ea typeface="+mn-ea"/>
              <a:cs typeface="Arial" panose="020B0604020202020204" pitchFamily="34" charset="0"/>
            </a:endParaRPr>
          </a:p>
        </p:txBody>
      </p:sp>
      <p:sp>
        <p:nvSpPr>
          <p:cNvPr id="6" name="Rectangle 3">
            <a:extLst>
              <a:ext uri="{FF2B5EF4-FFF2-40B4-BE49-F238E27FC236}">
                <a16:creationId xmlns:a16="http://schemas.microsoft.com/office/drawing/2014/main" id="{CE3264CB-D220-4C88-823C-145ACD7ABAC5}"/>
              </a:ext>
            </a:extLst>
          </p:cNvPr>
          <p:cNvSpPr txBox="1">
            <a:spLocks noChangeArrowheads="1"/>
          </p:cNvSpPr>
          <p:nvPr/>
        </p:nvSpPr>
        <p:spPr>
          <a:xfrm>
            <a:off x="480968" y="1471337"/>
            <a:ext cx="8349501" cy="493740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buFont typeface="Arial" panose="020B0604020202020204" pitchFamily="34" charset="0"/>
              <a:buChar char="•"/>
            </a:pPr>
            <a:endParaRPr lang="nl-NL" altLang="nl-BE" sz="1300" b="1" dirty="0">
              <a:solidFill>
                <a:schemeClr val="bg1"/>
              </a:solidFill>
              <a:highlight>
                <a:srgbClr val="00A68D"/>
              </a:highlight>
              <a:latin typeface="Calibri" panose="020F0502020204030204" pitchFamily="34" charset="0"/>
            </a:endParaRPr>
          </a:p>
        </p:txBody>
      </p:sp>
      <p:sp>
        <p:nvSpPr>
          <p:cNvPr id="2" name="Rechthoek 1">
            <a:extLst>
              <a:ext uri="{FF2B5EF4-FFF2-40B4-BE49-F238E27FC236}">
                <a16:creationId xmlns:a16="http://schemas.microsoft.com/office/drawing/2014/main" id="{31E44284-8195-40B6-A6A1-2E9961C66B9B}"/>
              </a:ext>
            </a:extLst>
          </p:cNvPr>
          <p:cNvSpPr/>
          <p:nvPr/>
        </p:nvSpPr>
        <p:spPr>
          <a:xfrm>
            <a:off x="809297" y="1589921"/>
            <a:ext cx="8460828" cy="4031873"/>
          </a:xfrm>
          <a:prstGeom prst="rect">
            <a:avLst/>
          </a:prstGeom>
        </p:spPr>
        <p:txBody>
          <a:bodyPr wrap="square">
            <a:spAutoFit/>
          </a:bodyPr>
          <a:lstStyle/>
          <a:p>
            <a:r>
              <a:rPr lang="nl-BE" sz="1600" dirty="0">
                <a:latin typeface="+mj-lt"/>
              </a:rPr>
              <a:t>Naast de financiële draagkracht en technische bekwaamheid (en daarbij horende minimumeisen) die de inschrijver moet aantonen, zal de inschrijver en/of eventuele </a:t>
            </a:r>
            <a:r>
              <a:rPr lang="nl-BE" sz="1600" dirty="0" err="1">
                <a:latin typeface="+mj-lt"/>
              </a:rPr>
              <a:t>onderaannemingen</a:t>
            </a:r>
            <a:r>
              <a:rPr lang="nl-BE" sz="1600" dirty="0">
                <a:latin typeface="+mj-lt"/>
              </a:rPr>
              <a:t> op basis van de twee referenties / voorbeelddossiers volgende zaken moeten aantonen:</a:t>
            </a:r>
          </a:p>
          <a:p>
            <a:endParaRPr lang="nl-BE" sz="1600" dirty="0">
              <a:latin typeface="+mj-lt"/>
            </a:endParaRPr>
          </a:p>
          <a:p>
            <a:pPr marL="285750" indent="-285750">
              <a:buFontTx/>
              <a:buChar char="-"/>
            </a:pPr>
            <a:r>
              <a:rPr lang="nl-BE" sz="1600" b="1" dirty="0">
                <a:latin typeface="+mj-lt"/>
              </a:rPr>
              <a:t>DEELOPDRACHT Herbestemming kerk met invulling verkleinde kerk in het koor, middenschip en één zijbeuk polyvalente ruimte, andere zijbeuk pleincafetaria: </a:t>
            </a:r>
            <a:r>
              <a:rPr lang="nl-BE" sz="1600" dirty="0">
                <a:latin typeface="+mj-lt"/>
              </a:rPr>
              <a:t>twee referenties / voorbeelddossiers</a:t>
            </a:r>
          </a:p>
          <a:p>
            <a:pPr marL="285750" indent="-285750">
              <a:buFontTx/>
              <a:buChar char="-"/>
            </a:pPr>
            <a:endParaRPr lang="nl-BE" sz="1600" dirty="0">
              <a:latin typeface="+mj-lt"/>
            </a:endParaRPr>
          </a:p>
          <a:p>
            <a:pPr marL="285750" indent="-285750">
              <a:buFontTx/>
              <a:buChar char="-"/>
            </a:pPr>
            <a:r>
              <a:rPr lang="nl-BE" sz="1600" u="sng" dirty="0">
                <a:latin typeface="+mj-lt"/>
              </a:rPr>
              <a:t>1° Utiliteitsbouw</a:t>
            </a:r>
            <a:r>
              <a:rPr lang="nl-BE" sz="1600" dirty="0">
                <a:latin typeface="+mj-lt"/>
              </a:rPr>
              <a:t>: aantoonbare ervaring heeft met het volledig ontwerpen van een utiliteitsgebouw waarvan de minimale bouwsom tenminste € 1.000.000,- exclusief btw heeft bedragen. Onder utiliteitsgebouw worden alle bouwwerken verstaan die geen woonbestemming hebben. Van deze modelprojecten, die tevens bij de minimumvereisten worden gevraagd, worden de meest relevante gegevens opgegeven met in het bijzonder de totale kostprijs van het bouwproject en de eenheidsprijs per m² nuttige vloeroppervlakte. Referenties van kerken zijn geen vereiste echter kunnen deze een meerwaarde betekenen om de expertise en competenties van het ontwerpteam te onderstrepen.</a:t>
            </a:r>
          </a:p>
        </p:txBody>
      </p:sp>
    </p:spTree>
    <p:extLst>
      <p:ext uri="{BB962C8B-B14F-4D97-AF65-F5344CB8AC3E}">
        <p14:creationId xmlns:p14="http://schemas.microsoft.com/office/powerpoint/2010/main" val="3910455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17">
            <a:extLst>
              <a:ext uri="{FF2B5EF4-FFF2-40B4-BE49-F238E27FC236}">
                <a16:creationId xmlns:a16="http://schemas.microsoft.com/office/drawing/2014/main" id="{B93AC9D5-7B6D-4AEF-B64B-714265E97DF5}"/>
              </a:ext>
            </a:extLst>
          </p:cNvPr>
          <p:cNvSpPr>
            <a:spLocks noGrp="1"/>
          </p:cNvSpPr>
          <p:nvPr>
            <p:ph type="sldNum" sz="quarter" idx="12"/>
          </p:nvPr>
        </p:nvSpPr>
        <p:spPr>
          <a:xfrm>
            <a:off x="8647113" y="6408738"/>
            <a:ext cx="366712" cy="365125"/>
          </a:xfrm>
        </p:spPr>
        <p:txBody>
          <a:bodyPr/>
          <a:lstStyle/>
          <a:p>
            <a:pPr>
              <a:defRPr/>
            </a:pPr>
            <a:fld id="{C5D0813C-CD2F-4C3C-836C-9738B9BB0623}" type="slidenum">
              <a:rPr lang="nl-BE"/>
              <a:pPr>
                <a:defRPr/>
              </a:pPr>
              <a:t>7</a:t>
            </a:fld>
            <a:endParaRPr lang="nl-BE"/>
          </a:p>
        </p:txBody>
      </p:sp>
      <p:sp>
        <p:nvSpPr>
          <p:cNvPr id="5" name="Rectangle 6">
            <a:extLst>
              <a:ext uri="{FF2B5EF4-FFF2-40B4-BE49-F238E27FC236}">
                <a16:creationId xmlns:a16="http://schemas.microsoft.com/office/drawing/2014/main" id="{BFA73D73-4F68-4A7D-B20C-4DF36E1E0C8A}"/>
              </a:ext>
            </a:extLst>
          </p:cNvPr>
          <p:cNvSpPr txBox="1">
            <a:spLocks/>
          </p:cNvSpPr>
          <p:nvPr/>
        </p:nvSpPr>
        <p:spPr bwMode="auto">
          <a:xfrm>
            <a:off x="732112" y="328337"/>
            <a:ext cx="6221551" cy="1143000"/>
          </a:xfrm>
          <a:prstGeom prst="rect">
            <a:avLst/>
          </a:prstGeom>
        </p:spPr>
        <p:txBody>
          <a:bodyPr vert="horz" wrap="square" lIns="91440" tIns="45720" rIns="91440" bIns="45720" numCol="1" rtlCol="0" anchor="ctr" anchorCtr="0" compatLnSpc="1">
            <a:prstTxWarp prst="textNoShape">
              <a:avLst/>
            </a:prstTxWarp>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nl-BE" sz="3600" b="1" dirty="0">
                <a:solidFill>
                  <a:srgbClr val="423258"/>
                </a:solidFill>
                <a:latin typeface="Calibri" panose="020F0502020204030204" pitchFamily="34" charset="0"/>
                <a:ea typeface="+mn-ea"/>
                <a:cs typeface="Arial" panose="020B0604020202020204" pitchFamily="34" charset="0"/>
              </a:rPr>
              <a:t>De beoordeling van de kandidaatstelling (selectiecriteria)</a:t>
            </a:r>
            <a:endParaRPr lang="nl-NL" sz="3600" b="1" dirty="0">
              <a:solidFill>
                <a:srgbClr val="423258"/>
              </a:solidFill>
              <a:latin typeface="Calibri" panose="020F0502020204030204" pitchFamily="34" charset="0"/>
              <a:ea typeface="+mn-ea"/>
              <a:cs typeface="Arial" panose="020B0604020202020204" pitchFamily="34" charset="0"/>
            </a:endParaRPr>
          </a:p>
        </p:txBody>
      </p:sp>
      <p:sp>
        <p:nvSpPr>
          <p:cNvPr id="6" name="Rectangle 3">
            <a:extLst>
              <a:ext uri="{FF2B5EF4-FFF2-40B4-BE49-F238E27FC236}">
                <a16:creationId xmlns:a16="http://schemas.microsoft.com/office/drawing/2014/main" id="{CE3264CB-D220-4C88-823C-145ACD7ABAC5}"/>
              </a:ext>
            </a:extLst>
          </p:cNvPr>
          <p:cNvSpPr txBox="1">
            <a:spLocks noChangeArrowheads="1"/>
          </p:cNvSpPr>
          <p:nvPr/>
        </p:nvSpPr>
        <p:spPr>
          <a:xfrm>
            <a:off x="480968" y="1471337"/>
            <a:ext cx="8349501" cy="493740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buFont typeface="Arial" panose="020B0604020202020204" pitchFamily="34" charset="0"/>
              <a:buChar char="•"/>
            </a:pPr>
            <a:endParaRPr lang="nl-NL" altLang="nl-BE" sz="1300" b="1" dirty="0">
              <a:solidFill>
                <a:schemeClr val="bg1"/>
              </a:solidFill>
              <a:highlight>
                <a:srgbClr val="00A68D"/>
              </a:highlight>
              <a:latin typeface="Calibri" panose="020F0502020204030204" pitchFamily="34" charset="0"/>
            </a:endParaRPr>
          </a:p>
        </p:txBody>
      </p:sp>
      <p:sp>
        <p:nvSpPr>
          <p:cNvPr id="2" name="Rechthoek 1">
            <a:extLst>
              <a:ext uri="{FF2B5EF4-FFF2-40B4-BE49-F238E27FC236}">
                <a16:creationId xmlns:a16="http://schemas.microsoft.com/office/drawing/2014/main" id="{31E44284-8195-40B6-A6A1-2E9961C66B9B}"/>
              </a:ext>
            </a:extLst>
          </p:cNvPr>
          <p:cNvSpPr/>
          <p:nvPr/>
        </p:nvSpPr>
        <p:spPr>
          <a:xfrm>
            <a:off x="809297" y="1589921"/>
            <a:ext cx="8460828" cy="3785652"/>
          </a:xfrm>
          <a:prstGeom prst="rect">
            <a:avLst/>
          </a:prstGeom>
        </p:spPr>
        <p:txBody>
          <a:bodyPr wrap="square">
            <a:spAutoFit/>
          </a:bodyPr>
          <a:lstStyle/>
          <a:p>
            <a:pPr marL="285750" indent="-285750">
              <a:buFontTx/>
              <a:buChar char="-"/>
            </a:pPr>
            <a:r>
              <a:rPr lang="nl-BE" sz="1600" u="sng" dirty="0">
                <a:latin typeface="+mj-lt"/>
              </a:rPr>
              <a:t>2°Functionaliteit: </a:t>
            </a:r>
            <a:r>
              <a:rPr lang="nl-BE" sz="1600" dirty="0">
                <a:latin typeface="+mj-lt"/>
              </a:rPr>
              <a:t>De functionaliteit en gebruikskwaliteit bepalen het ontwerp van het gebouw, bijvoorbeeld:</a:t>
            </a:r>
          </a:p>
          <a:p>
            <a:r>
              <a:rPr lang="nl-BE" sz="1600" dirty="0">
                <a:latin typeface="+mj-lt"/>
              </a:rPr>
              <a:t>	- Akoestiek: De aandacht vestigen op een goede akoestiek om het comfort van de gebruiker te 	verhogen.</a:t>
            </a:r>
          </a:p>
          <a:p>
            <a:r>
              <a:rPr lang="nl-BE" sz="1600" dirty="0">
                <a:latin typeface="+mj-lt"/>
              </a:rPr>
              <a:t>	- </a:t>
            </a:r>
            <a:r>
              <a:rPr lang="nl-BE" sz="1600" dirty="0" err="1">
                <a:latin typeface="+mj-lt"/>
              </a:rPr>
              <a:t>Intergale</a:t>
            </a:r>
            <a:r>
              <a:rPr lang="nl-BE" sz="1600" dirty="0">
                <a:latin typeface="+mj-lt"/>
              </a:rPr>
              <a:t> toegankelijkheid: goede ontwerpen creëren mogelijkheden en ondersteunen de 	gebruikers, slechte ontwerpen belemmeren en sluiten mensen uit. </a:t>
            </a:r>
          </a:p>
          <a:p>
            <a:r>
              <a:rPr lang="nl-BE" sz="1600" dirty="0">
                <a:latin typeface="+mj-lt"/>
              </a:rPr>
              <a:t>	- Gebruik door derden: de mogelijkheid voorzien om gebouwen en hun omgeving zoveel 	mogelijk open te stellen voor derden. Slim samen gebruiken, in tijd en ruimte.</a:t>
            </a:r>
          </a:p>
          <a:p>
            <a:pPr marL="285750" indent="-285750">
              <a:buFontTx/>
              <a:buChar char="-"/>
            </a:pPr>
            <a:endParaRPr lang="nl-BE" sz="1600" dirty="0">
              <a:latin typeface="+mj-lt"/>
            </a:endParaRPr>
          </a:p>
          <a:p>
            <a:pPr marL="285750" indent="-285750">
              <a:buFontTx/>
              <a:buChar char="-"/>
            </a:pPr>
            <a:r>
              <a:rPr lang="nl-BE" sz="1600" u="sng" dirty="0">
                <a:latin typeface="+mj-lt"/>
              </a:rPr>
              <a:t>3°Duurzaamheid: </a:t>
            </a:r>
            <a:r>
              <a:rPr lang="nl-BE" sz="1600" dirty="0">
                <a:latin typeface="+mj-lt"/>
              </a:rPr>
              <a:t>ervaring met energiezuinig, onderhoudsarm ontwerpen aansluitend op de duurzaamheidsambitie, bijvoorbeeld thermisch comfort, </a:t>
            </a:r>
            <a:r>
              <a:rPr lang="nl-BE" sz="1600" dirty="0" err="1">
                <a:latin typeface="+mj-lt"/>
              </a:rPr>
              <a:t>binnenluchtkwaliteit</a:t>
            </a:r>
            <a:r>
              <a:rPr lang="nl-BE" sz="1600" dirty="0">
                <a:latin typeface="+mj-lt"/>
              </a:rPr>
              <a:t>, …</a:t>
            </a:r>
          </a:p>
          <a:p>
            <a:pPr marL="285750" indent="-285750">
              <a:buFontTx/>
              <a:buChar char="-"/>
            </a:pPr>
            <a:endParaRPr lang="nl-BE" sz="1600" dirty="0">
              <a:latin typeface="+mj-lt"/>
            </a:endParaRPr>
          </a:p>
          <a:p>
            <a:pPr marL="285750" indent="-285750">
              <a:buFontTx/>
              <a:buChar char="-"/>
            </a:pPr>
            <a:r>
              <a:rPr lang="nl-BE" sz="1600" u="sng" dirty="0">
                <a:latin typeface="+mj-lt"/>
              </a:rPr>
              <a:t>4°Bouwkostenmanagement: </a:t>
            </a:r>
            <a:r>
              <a:rPr lang="nl-BE" sz="1600" dirty="0">
                <a:latin typeface="+mj-lt"/>
              </a:rPr>
              <a:t>aantoonbare ervaring met het ontwerpen van een gebouw binnen het vooraf gestelde budget. Hiermee wordt bedoeld dat het ontwerp binnen het vooraf gestelde budget bij het wedstrijdontwerp ontworpen is. </a:t>
            </a:r>
          </a:p>
        </p:txBody>
      </p:sp>
    </p:spTree>
    <p:extLst>
      <p:ext uri="{BB962C8B-B14F-4D97-AF65-F5344CB8AC3E}">
        <p14:creationId xmlns:p14="http://schemas.microsoft.com/office/powerpoint/2010/main" val="2435617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17">
            <a:extLst>
              <a:ext uri="{FF2B5EF4-FFF2-40B4-BE49-F238E27FC236}">
                <a16:creationId xmlns:a16="http://schemas.microsoft.com/office/drawing/2014/main" id="{B93AC9D5-7B6D-4AEF-B64B-714265E97DF5}"/>
              </a:ext>
            </a:extLst>
          </p:cNvPr>
          <p:cNvSpPr>
            <a:spLocks noGrp="1"/>
          </p:cNvSpPr>
          <p:nvPr>
            <p:ph type="sldNum" sz="quarter" idx="12"/>
          </p:nvPr>
        </p:nvSpPr>
        <p:spPr>
          <a:xfrm>
            <a:off x="8647113" y="6408738"/>
            <a:ext cx="366712" cy="365125"/>
          </a:xfrm>
        </p:spPr>
        <p:txBody>
          <a:bodyPr/>
          <a:lstStyle/>
          <a:p>
            <a:pPr>
              <a:defRPr/>
            </a:pPr>
            <a:fld id="{C5D0813C-CD2F-4C3C-836C-9738B9BB0623}" type="slidenum">
              <a:rPr lang="nl-BE"/>
              <a:pPr>
                <a:defRPr/>
              </a:pPr>
              <a:t>8</a:t>
            </a:fld>
            <a:endParaRPr lang="nl-BE"/>
          </a:p>
        </p:txBody>
      </p:sp>
      <p:sp>
        <p:nvSpPr>
          <p:cNvPr id="5" name="Rectangle 6">
            <a:extLst>
              <a:ext uri="{FF2B5EF4-FFF2-40B4-BE49-F238E27FC236}">
                <a16:creationId xmlns:a16="http://schemas.microsoft.com/office/drawing/2014/main" id="{BFA73D73-4F68-4A7D-B20C-4DF36E1E0C8A}"/>
              </a:ext>
            </a:extLst>
          </p:cNvPr>
          <p:cNvSpPr txBox="1">
            <a:spLocks/>
          </p:cNvSpPr>
          <p:nvPr/>
        </p:nvSpPr>
        <p:spPr bwMode="auto">
          <a:xfrm>
            <a:off x="732112" y="328337"/>
            <a:ext cx="6221551" cy="1143000"/>
          </a:xfrm>
          <a:prstGeom prst="rect">
            <a:avLst/>
          </a:prstGeom>
        </p:spPr>
        <p:txBody>
          <a:bodyPr vert="horz" wrap="square" lIns="91440" tIns="45720" rIns="91440" bIns="45720" numCol="1" rtlCol="0" anchor="ctr" anchorCtr="0" compatLnSpc="1">
            <a:prstTxWarp prst="textNoShape">
              <a:avLst/>
            </a:prstTxWarp>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nl-BE" sz="3600" b="1" dirty="0">
                <a:solidFill>
                  <a:srgbClr val="423258"/>
                </a:solidFill>
                <a:latin typeface="Calibri" panose="020F0502020204030204" pitchFamily="34" charset="0"/>
                <a:ea typeface="+mn-ea"/>
                <a:cs typeface="Arial" panose="020B0604020202020204" pitchFamily="34" charset="0"/>
              </a:rPr>
              <a:t>De beoordeling van de kandidaatstelling (selectiecriteria)</a:t>
            </a:r>
            <a:endParaRPr lang="nl-NL" sz="3600" b="1" dirty="0">
              <a:solidFill>
                <a:srgbClr val="423258"/>
              </a:solidFill>
              <a:latin typeface="Calibri" panose="020F0502020204030204" pitchFamily="34" charset="0"/>
              <a:ea typeface="+mn-ea"/>
              <a:cs typeface="Arial" panose="020B0604020202020204" pitchFamily="34" charset="0"/>
            </a:endParaRPr>
          </a:p>
        </p:txBody>
      </p:sp>
      <p:sp>
        <p:nvSpPr>
          <p:cNvPr id="6" name="Rectangle 3">
            <a:extLst>
              <a:ext uri="{FF2B5EF4-FFF2-40B4-BE49-F238E27FC236}">
                <a16:creationId xmlns:a16="http://schemas.microsoft.com/office/drawing/2014/main" id="{CE3264CB-D220-4C88-823C-145ACD7ABAC5}"/>
              </a:ext>
            </a:extLst>
          </p:cNvPr>
          <p:cNvSpPr txBox="1">
            <a:spLocks noChangeArrowheads="1"/>
          </p:cNvSpPr>
          <p:nvPr/>
        </p:nvSpPr>
        <p:spPr>
          <a:xfrm>
            <a:off x="480968" y="1471337"/>
            <a:ext cx="8349501" cy="493740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buFont typeface="Arial" panose="020B0604020202020204" pitchFamily="34" charset="0"/>
              <a:buChar char="•"/>
            </a:pPr>
            <a:endParaRPr lang="nl-NL" altLang="nl-BE" sz="1300" b="1" dirty="0">
              <a:solidFill>
                <a:schemeClr val="bg1"/>
              </a:solidFill>
              <a:highlight>
                <a:srgbClr val="00A68D"/>
              </a:highlight>
              <a:latin typeface="Calibri" panose="020F0502020204030204" pitchFamily="34" charset="0"/>
            </a:endParaRPr>
          </a:p>
        </p:txBody>
      </p:sp>
      <p:sp>
        <p:nvSpPr>
          <p:cNvPr id="2" name="Rechthoek 1">
            <a:extLst>
              <a:ext uri="{FF2B5EF4-FFF2-40B4-BE49-F238E27FC236}">
                <a16:creationId xmlns:a16="http://schemas.microsoft.com/office/drawing/2014/main" id="{31E44284-8195-40B6-A6A1-2E9961C66B9B}"/>
              </a:ext>
            </a:extLst>
          </p:cNvPr>
          <p:cNvSpPr/>
          <p:nvPr/>
        </p:nvSpPr>
        <p:spPr>
          <a:xfrm>
            <a:off x="809297" y="1589921"/>
            <a:ext cx="8460828" cy="4524315"/>
          </a:xfrm>
          <a:prstGeom prst="rect">
            <a:avLst/>
          </a:prstGeom>
        </p:spPr>
        <p:txBody>
          <a:bodyPr wrap="square">
            <a:spAutoFit/>
          </a:bodyPr>
          <a:lstStyle/>
          <a:p>
            <a:r>
              <a:rPr lang="nl-BE" sz="1600" b="1" dirty="0">
                <a:latin typeface="+mj-lt"/>
              </a:rPr>
              <a:t>DEELOPDRACHT: Omgeving / pleinfunctie. twee referenties / voorbeelddossiers</a:t>
            </a:r>
          </a:p>
          <a:p>
            <a:pPr marL="285750" indent="-285750">
              <a:buFontTx/>
              <a:buChar char="-"/>
            </a:pPr>
            <a:r>
              <a:rPr lang="nl-BE" sz="1600" dirty="0">
                <a:latin typeface="+mj-lt"/>
              </a:rPr>
              <a:t>1° Openbare ruimte: aantoonbare ervaring heeft met het volledig ontwerpen van een openbare ruimte / pleinfunctie waarvan de minimale bouwsom tenminste € 250.000,- exclusief btw heeft bedragen. Van deze modelprojecten, die tevens bij de minimumvereisten worden gevraagd, worden de meest relevante gegevens opgegeven met in het bijzonder de totale kostprijs van het infrastructuurproject en de eenheidsprijs per m² openbare ruimte. Referenties van openbare pleinfuncties rondom een kerkgebouw, in een stads- of dorpskern zijn geen vereiste echter kunnen deze een meerwaarde betekenen om de expertise en competenties van het ontwerpteam te onderstrepen.</a:t>
            </a:r>
          </a:p>
          <a:p>
            <a:pPr marL="285750" indent="-285750">
              <a:buFontTx/>
              <a:buChar char="-"/>
            </a:pPr>
            <a:endParaRPr lang="nl-BE" sz="1600" dirty="0">
              <a:latin typeface="+mj-lt"/>
            </a:endParaRPr>
          </a:p>
          <a:p>
            <a:pPr marL="285750" indent="-285750">
              <a:buFontTx/>
              <a:buChar char="-"/>
            </a:pPr>
            <a:r>
              <a:rPr lang="nl-BE" sz="1600" dirty="0">
                <a:latin typeface="+mj-lt"/>
              </a:rPr>
              <a:t>2°Functionaliteit: De functionaliteit en gebruikskwaliteit bepalen het ontwerp van het gebouw, bijvoorbeeld:</a:t>
            </a:r>
          </a:p>
          <a:p>
            <a:pPr marL="285750" indent="-285750">
              <a:buFontTx/>
              <a:buChar char="-"/>
            </a:pPr>
            <a:r>
              <a:rPr lang="nl-BE" sz="1600" dirty="0">
                <a:latin typeface="+mj-lt"/>
              </a:rPr>
              <a:t>- Integrale toegankelijkheid: goede ontwerpen creëren mogelijkheden en ondersteunen de gebruikers, slechte ontwerpen belemmeren en sluiten mensen uit. </a:t>
            </a:r>
          </a:p>
          <a:p>
            <a:pPr marL="285750" indent="-285750">
              <a:buFontTx/>
              <a:buChar char="-"/>
            </a:pPr>
            <a:endParaRPr lang="nl-BE" sz="1600" dirty="0">
              <a:latin typeface="+mj-lt"/>
            </a:endParaRPr>
          </a:p>
          <a:p>
            <a:pPr marL="285750" indent="-285750">
              <a:buFontTx/>
              <a:buChar char="-"/>
            </a:pPr>
            <a:r>
              <a:rPr lang="nl-BE" sz="1600" dirty="0">
                <a:latin typeface="+mj-lt"/>
              </a:rPr>
              <a:t>3°Bouwkostenmanagement: aantoonbare ervaring met het ontwerpen van een gebouw binnen het vooraf gestelde budget. Hiermee wordt bedoeld dat het ontwerp binnen het vooraf gestelde budget bij het wedstrijdontwerp ontworpen is. </a:t>
            </a:r>
          </a:p>
        </p:txBody>
      </p:sp>
    </p:spTree>
    <p:extLst>
      <p:ext uri="{BB962C8B-B14F-4D97-AF65-F5344CB8AC3E}">
        <p14:creationId xmlns:p14="http://schemas.microsoft.com/office/powerpoint/2010/main" val="189654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17">
            <a:extLst>
              <a:ext uri="{FF2B5EF4-FFF2-40B4-BE49-F238E27FC236}">
                <a16:creationId xmlns:a16="http://schemas.microsoft.com/office/drawing/2014/main" id="{B93AC9D5-7B6D-4AEF-B64B-714265E97DF5}"/>
              </a:ext>
            </a:extLst>
          </p:cNvPr>
          <p:cNvSpPr>
            <a:spLocks noGrp="1"/>
          </p:cNvSpPr>
          <p:nvPr>
            <p:ph type="sldNum" sz="quarter" idx="12"/>
          </p:nvPr>
        </p:nvSpPr>
        <p:spPr>
          <a:xfrm>
            <a:off x="8647113" y="6408738"/>
            <a:ext cx="366712" cy="365125"/>
          </a:xfrm>
        </p:spPr>
        <p:txBody>
          <a:bodyPr/>
          <a:lstStyle/>
          <a:p>
            <a:pPr>
              <a:defRPr/>
            </a:pPr>
            <a:fld id="{C5D0813C-CD2F-4C3C-836C-9738B9BB0623}" type="slidenum">
              <a:rPr lang="nl-BE"/>
              <a:pPr>
                <a:defRPr/>
              </a:pPr>
              <a:t>9</a:t>
            </a:fld>
            <a:endParaRPr lang="nl-BE"/>
          </a:p>
        </p:txBody>
      </p:sp>
      <p:sp>
        <p:nvSpPr>
          <p:cNvPr id="5" name="Rectangle 6">
            <a:extLst>
              <a:ext uri="{FF2B5EF4-FFF2-40B4-BE49-F238E27FC236}">
                <a16:creationId xmlns:a16="http://schemas.microsoft.com/office/drawing/2014/main" id="{BFA73D73-4F68-4A7D-B20C-4DF36E1E0C8A}"/>
              </a:ext>
            </a:extLst>
          </p:cNvPr>
          <p:cNvSpPr txBox="1">
            <a:spLocks/>
          </p:cNvSpPr>
          <p:nvPr/>
        </p:nvSpPr>
        <p:spPr bwMode="auto">
          <a:xfrm>
            <a:off x="732112" y="328337"/>
            <a:ext cx="6221551" cy="1143000"/>
          </a:xfrm>
          <a:prstGeom prst="rect">
            <a:avLst/>
          </a:prstGeom>
        </p:spPr>
        <p:txBody>
          <a:bodyPr vert="horz" wrap="square" lIns="91440" tIns="45720" rIns="91440" bIns="45720" numCol="1" rtlCol="0" anchor="ctr" anchorCtr="0" compatLnSpc="1">
            <a:prstTxWarp prst="textNoShape">
              <a:avLst/>
            </a:prstTxWarp>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nl-NL" sz="3600" b="1" dirty="0">
                <a:solidFill>
                  <a:srgbClr val="423258"/>
                </a:solidFill>
                <a:latin typeface="Calibri" panose="020F0502020204030204" pitchFamily="34" charset="0"/>
                <a:ea typeface="+mn-ea"/>
                <a:cs typeface="Arial" panose="020B0604020202020204" pitchFamily="34" charset="0"/>
              </a:rPr>
              <a:t>G</a:t>
            </a:r>
            <a:r>
              <a:rPr lang="nl-BE" sz="3600" b="1" dirty="0" err="1">
                <a:solidFill>
                  <a:srgbClr val="423258"/>
                </a:solidFill>
                <a:latin typeface="Calibri" panose="020F0502020204030204" pitchFamily="34" charset="0"/>
                <a:ea typeface="+mn-ea"/>
                <a:cs typeface="Arial" panose="020B0604020202020204" pitchFamily="34" charset="0"/>
              </a:rPr>
              <a:t>unningscriteria</a:t>
            </a:r>
            <a:r>
              <a:rPr lang="nl-BE" sz="3600" b="1" dirty="0">
                <a:solidFill>
                  <a:srgbClr val="423258"/>
                </a:solidFill>
                <a:latin typeface="Calibri" panose="020F0502020204030204" pitchFamily="34" charset="0"/>
                <a:ea typeface="+mn-ea"/>
                <a:cs typeface="Arial" panose="020B0604020202020204" pitchFamily="34" charset="0"/>
              </a:rPr>
              <a:t> 1 Visie (45pt.)</a:t>
            </a:r>
            <a:endParaRPr lang="nl-NL" sz="3600" b="1" dirty="0">
              <a:solidFill>
                <a:srgbClr val="423258"/>
              </a:solidFill>
              <a:latin typeface="Calibri" panose="020F0502020204030204" pitchFamily="34" charset="0"/>
              <a:ea typeface="+mn-ea"/>
              <a:cs typeface="Arial" panose="020B0604020202020204" pitchFamily="34" charset="0"/>
            </a:endParaRPr>
          </a:p>
        </p:txBody>
      </p:sp>
      <p:sp>
        <p:nvSpPr>
          <p:cNvPr id="6" name="Rectangle 3">
            <a:extLst>
              <a:ext uri="{FF2B5EF4-FFF2-40B4-BE49-F238E27FC236}">
                <a16:creationId xmlns:a16="http://schemas.microsoft.com/office/drawing/2014/main" id="{CE3264CB-D220-4C88-823C-145ACD7ABAC5}"/>
              </a:ext>
            </a:extLst>
          </p:cNvPr>
          <p:cNvSpPr txBox="1">
            <a:spLocks noChangeArrowheads="1"/>
          </p:cNvSpPr>
          <p:nvPr/>
        </p:nvSpPr>
        <p:spPr>
          <a:xfrm>
            <a:off x="480968" y="1471337"/>
            <a:ext cx="8349501" cy="493740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buFont typeface="Arial" panose="020B0604020202020204" pitchFamily="34" charset="0"/>
              <a:buChar char="•"/>
            </a:pPr>
            <a:endParaRPr lang="nl-NL" altLang="nl-BE" sz="1300" b="1" dirty="0">
              <a:solidFill>
                <a:schemeClr val="bg1"/>
              </a:solidFill>
              <a:highlight>
                <a:srgbClr val="00A68D"/>
              </a:highlight>
              <a:latin typeface="Calibri" panose="020F0502020204030204" pitchFamily="34" charset="0"/>
            </a:endParaRPr>
          </a:p>
        </p:txBody>
      </p:sp>
      <p:sp>
        <p:nvSpPr>
          <p:cNvPr id="2" name="Rechthoek 1">
            <a:extLst>
              <a:ext uri="{FF2B5EF4-FFF2-40B4-BE49-F238E27FC236}">
                <a16:creationId xmlns:a16="http://schemas.microsoft.com/office/drawing/2014/main" id="{31E44284-8195-40B6-A6A1-2E9961C66B9B}"/>
              </a:ext>
            </a:extLst>
          </p:cNvPr>
          <p:cNvSpPr/>
          <p:nvPr/>
        </p:nvSpPr>
        <p:spPr>
          <a:xfrm>
            <a:off x="809297" y="1374487"/>
            <a:ext cx="8460828" cy="6001643"/>
          </a:xfrm>
          <a:prstGeom prst="rect">
            <a:avLst/>
          </a:prstGeom>
        </p:spPr>
        <p:txBody>
          <a:bodyPr wrap="square">
            <a:spAutoFit/>
          </a:bodyPr>
          <a:lstStyle/>
          <a:p>
            <a:r>
              <a:rPr lang="nl-BE" sz="1600" dirty="0">
                <a:latin typeface="+mj-lt"/>
              </a:rPr>
              <a:t>beoordeling: Een nota betreffende het concept of de verkennende visie van de ontwerper over de wijze waarop hij de opdracht benadert, in functie van de doelstellingen en uitgangspunten die de opdrachtgever verwoord heeft in de projectdefinitie. De nota mag maximaal bestaan uit 25 pagina’s A3, illustraties en foto’s inclusief. Met de visienota zal de ontwerper duidelijk maken welke beeld hij voor ogen heeft voor de verschillende deelopdrachten. Een visualisatie hiervan kan hij doen aan de hand van plattegronden en schetsen die een beeld vormen van de in te richten bestaande gebouwen en pleinfunctie volgens het voorgestelde bouwprogramma, aangevuld met beeldmateriaal, bij voorkeur van eigen referentieprojecten.</a:t>
            </a:r>
          </a:p>
          <a:p>
            <a:endParaRPr lang="nl-BE" sz="1600" dirty="0">
              <a:latin typeface="+mj-lt"/>
            </a:endParaRPr>
          </a:p>
          <a:p>
            <a:r>
              <a:rPr lang="nl-BE" sz="1600" dirty="0">
                <a:latin typeface="+mj-lt"/>
              </a:rPr>
              <a:t>- Conceptplan waaruit de organisatie van het project kan afgeleid worden: schema's, vlekkenplannen, schetsen, tekeningen, beeldmateriaal en fotomontages die tonen hoe het concept ruimtelijk uitgewerkt en gematerialiseerd wordt. Bij voorkeur worden beelden of foto’s gebruikt van eigen referentieprojecten. (max. 5 pag.)</a:t>
            </a:r>
          </a:p>
          <a:p>
            <a:endParaRPr lang="nl-BE" sz="1600" dirty="0">
              <a:latin typeface="+mj-lt"/>
            </a:endParaRPr>
          </a:p>
          <a:p>
            <a:r>
              <a:rPr lang="nl-BE" sz="1600" dirty="0">
                <a:latin typeface="+mj-lt"/>
              </a:rPr>
              <a:t>- Schetsontwerpplannen (plannen alle verdiepingen, relevante gevels en doorsneden). Gelieve de schaal telkens te vermelden op de plannen. (max. 10 pag.)</a:t>
            </a:r>
          </a:p>
          <a:p>
            <a:endParaRPr lang="nl-BE" sz="1600" dirty="0">
              <a:latin typeface="+mj-lt"/>
            </a:endParaRPr>
          </a:p>
          <a:p>
            <a:r>
              <a:rPr lang="nl-BE" sz="1600" dirty="0">
                <a:latin typeface="+mj-lt"/>
              </a:rPr>
              <a:t>- De plattegronden, doorsneden en eventueel gevels bevatten alle nodige aanduidingen om de bedoelingen van de ontwerper te kunnen begrijpen en de tekeningen gemakkelijk te kunnen lezen. Het ontwerp moet </a:t>
            </a:r>
            <a:r>
              <a:rPr lang="nl-BE" sz="1600" dirty="0" err="1">
                <a:latin typeface="+mj-lt"/>
              </a:rPr>
              <a:t>oa</a:t>
            </a:r>
            <a:r>
              <a:rPr lang="nl-BE" sz="1600" dirty="0">
                <a:latin typeface="+mj-lt"/>
              </a:rPr>
              <a:t>. aantonen: de inplanting en oriëntatie, de toegangen, de niveaus, de bestemming van de lokalen, de circulatie, de voornaamste afmetingen, de aard van de materialen en het reliëf van de bodem.</a:t>
            </a:r>
          </a:p>
          <a:p>
            <a:endParaRPr lang="nl-BE" sz="1600" dirty="0">
              <a:latin typeface="+mj-lt"/>
            </a:endParaRPr>
          </a:p>
          <a:p>
            <a:endParaRPr lang="nl-BE" sz="1600" dirty="0">
              <a:latin typeface="+mj-lt"/>
            </a:endParaRPr>
          </a:p>
        </p:txBody>
      </p:sp>
    </p:spTree>
    <p:extLst>
      <p:ext uri="{BB962C8B-B14F-4D97-AF65-F5344CB8AC3E}">
        <p14:creationId xmlns:p14="http://schemas.microsoft.com/office/powerpoint/2010/main" val="2537411020"/>
      </p:ext>
    </p:extLst>
  </p:cSld>
  <p:clrMapOvr>
    <a:masterClrMapping/>
  </p:clrMapOvr>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Haviland_PP-sjabloon" id="{E94A9F18-A19F-49B1-A4DE-6A3D3938A98E}" vid="{5BD65A4A-9F9A-44BD-81BE-EC3F515F98B8}"/>
    </a:ext>
  </a:extLst>
</a:theme>
</file>

<file path=docProps/app.xml><?xml version="1.0" encoding="utf-8"?>
<Properties xmlns="http://schemas.openxmlformats.org/officeDocument/2006/extended-properties" xmlns:vt="http://schemas.openxmlformats.org/officeDocument/2006/docPropsVTypes">
  <Template>Haviland_PP-sjabloon</Template>
  <TotalTime>39</TotalTime>
  <Words>2018</Words>
  <Application>Microsoft Office PowerPoint</Application>
  <PresentationFormat>A4 (210 x 297 mm)</PresentationFormat>
  <Paragraphs>121</Paragraphs>
  <Slides>14</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14</vt:i4>
      </vt:variant>
    </vt:vector>
  </HeadingPairs>
  <TitlesOfParts>
    <vt:vector size="17" baseType="lpstr">
      <vt:lpstr>Arial</vt:lpstr>
      <vt:lpstr>Calibri</vt:lpstr>
      <vt:lpstr>Office-thema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Liebens Reclame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Jeroen Wouters</dc:creator>
  <cp:lastModifiedBy>Patricia Dereymaeker</cp:lastModifiedBy>
  <cp:revision>91</cp:revision>
  <dcterms:created xsi:type="dcterms:W3CDTF">2019-02-25T22:06:13Z</dcterms:created>
  <dcterms:modified xsi:type="dcterms:W3CDTF">2020-10-15T15:10:35Z</dcterms:modified>
</cp:coreProperties>
</file>