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56"/>
  </p:notesMasterIdLst>
  <p:sldIdLst>
    <p:sldId id="257" r:id="rId3"/>
    <p:sldId id="268" r:id="rId4"/>
    <p:sldId id="331" r:id="rId5"/>
    <p:sldId id="269" r:id="rId6"/>
    <p:sldId id="263" r:id="rId7"/>
    <p:sldId id="330" r:id="rId8"/>
    <p:sldId id="265" r:id="rId9"/>
    <p:sldId id="332" r:id="rId10"/>
    <p:sldId id="333" r:id="rId11"/>
    <p:sldId id="264" r:id="rId12"/>
    <p:sldId id="266" r:id="rId13"/>
    <p:sldId id="334" r:id="rId14"/>
    <p:sldId id="336" r:id="rId15"/>
    <p:sldId id="335" r:id="rId16"/>
    <p:sldId id="267" r:id="rId17"/>
    <p:sldId id="270" r:id="rId18"/>
    <p:sldId id="282" r:id="rId19"/>
    <p:sldId id="344" r:id="rId20"/>
    <p:sldId id="271" r:id="rId21"/>
    <p:sldId id="313" r:id="rId22"/>
    <p:sldId id="301" r:id="rId23"/>
    <p:sldId id="260" r:id="rId24"/>
    <p:sldId id="258" r:id="rId25"/>
    <p:sldId id="315" r:id="rId26"/>
    <p:sldId id="302" r:id="rId27"/>
    <p:sldId id="319" r:id="rId28"/>
    <p:sldId id="320" r:id="rId29"/>
    <p:sldId id="321" r:id="rId30"/>
    <p:sldId id="322" r:id="rId31"/>
    <p:sldId id="272" r:id="rId32"/>
    <p:sldId id="274" r:id="rId33"/>
    <p:sldId id="323" r:id="rId34"/>
    <p:sldId id="326" r:id="rId35"/>
    <p:sldId id="327" r:id="rId36"/>
    <p:sldId id="328" r:id="rId37"/>
    <p:sldId id="303" r:id="rId38"/>
    <p:sldId id="307" r:id="rId39"/>
    <p:sldId id="308" r:id="rId40"/>
    <p:sldId id="312" r:id="rId41"/>
    <p:sldId id="329" r:id="rId42"/>
    <p:sldId id="273" r:id="rId43"/>
    <p:sldId id="343" r:id="rId44"/>
    <p:sldId id="284" r:id="rId45"/>
    <p:sldId id="345" r:id="rId46"/>
    <p:sldId id="292" r:id="rId47"/>
    <p:sldId id="342" r:id="rId48"/>
    <p:sldId id="347" r:id="rId49"/>
    <p:sldId id="341" r:id="rId50"/>
    <p:sldId id="346" r:id="rId51"/>
    <p:sldId id="337" r:id="rId52"/>
    <p:sldId id="340" r:id="rId53"/>
    <p:sldId id="280" r:id="rId54"/>
    <p:sldId id="281" r:id="rId55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84136" autoAdjust="0"/>
  </p:normalViewPr>
  <p:slideViewPr>
    <p:cSldViewPr snapToGrid="0">
      <p:cViewPr varScale="1">
        <p:scale>
          <a:sx n="96" d="100"/>
          <a:sy n="96" d="100"/>
        </p:scale>
        <p:origin x="195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14031-750D-4A6E-9BD1-AF3C900B4C1D}" type="datetimeFigureOut">
              <a:rPr lang="nl-BE" smtClean="0"/>
              <a:t>15/10/2020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32A66-C43C-4F7B-B7F6-4973FA34D2D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4687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2A66-C43C-4F7B-B7F6-4973FA34D2D1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947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2A66-C43C-4F7B-B7F6-4973FA34D2D1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6713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Conflict met groot-</a:t>
            </a:r>
            <a:r>
              <a:rPr lang="nl-BE" dirty="0" err="1"/>
              <a:t>bijgaardenstraat</a:t>
            </a:r>
            <a:r>
              <a:rPr lang="nl-BE" dirty="0"/>
              <a:t> als tegenliggers aankomen van achteraan.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2A66-C43C-4F7B-B7F6-4973FA34D2D1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38380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2A66-C43C-4F7B-B7F6-4973FA34D2D1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9225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2A66-C43C-4F7B-B7F6-4973FA34D2D1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4724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2A66-C43C-4F7B-B7F6-4973FA34D2D1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2728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2A66-C43C-4F7B-B7F6-4973FA34D2D1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085610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Herinrichting doortocht </a:t>
            </a:r>
            <a:r>
              <a:rPr lang="nl-BE" dirty="0" err="1"/>
              <a:t>Bergensesteenweg</a:t>
            </a:r>
            <a:r>
              <a:rPr lang="nl-BE" dirty="0"/>
              <a:t>. Bij herinrichting van het kruispunt aan de Jan </a:t>
            </a:r>
            <a:r>
              <a:rPr lang="nl-BE" dirty="0" err="1"/>
              <a:t>Vanderstraetenstraat</a:t>
            </a:r>
            <a:r>
              <a:rPr lang="nl-BE" dirty="0"/>
              <a:t> zal de Frans </a:t>
            </a:r>
            <a:r>
              <a:rPr lang="nl-BE" dirty="0" err="1"/>
              <a:t>baesstraat</a:t>
            </a:r>
            <a:r>
              <a:rPr lang="nl-BE" dirty="0"/>
              <a:t> toegankelijk worden, verkeerslichtengeregeld kruispunt. Om te voorkomen dat de F. </a:t>
            </a:r>
            <a:r>
              <a:rPr lang="nl-BE" dirty="0" err="1"/>
              <a:t>Baesstraat</a:t>
            </a:r>
            <a:r>
              <a:rPr lang="nl-BE" dirty="0"/>
              <a:t> als sluipweg wordt gebruikt tussen N6 en Ruisbroek centrum, stellen we voor om de Ed. </a:t>
            </a:r>
            <a:r>
              <a:rPr lang="nl-BE" dirty="0" err="1"/>
              <a:t>Debaerdemaekerstraat</a:t>
            </a:r>
            <a:r>
              <a:rPr lang="nl-BE" dirty="0"/>
              <a:t> te knippen </a:t>
            </a:r>
            <a:r>
              <a:rPr lang="nl-BE" dirty="0" err="1"/>
              <a:t>t.h.v</a:t>
            </a:r>
            <a:r>
              <a:rPr lang="nl-BE" dirty="0"/>
              <a:t>. de Beukenlaan. Verkeer naar Ruisbroek moet rijden tot aan het kruispunt met de </a:t>
            </a:r>
            <a:r>
              <a:rPr lang="nl-BE" dirty="0" err="1"/>
              <a:t>Ruisbroeksesteenweg</a:t>
            </a:r>
            <a:r>
              <a:rPr lang="nl-BE" dirty="0"/>
              <a:t>. Samen met invoering van 30 km/u is dit ook geschikt als verbinding voor fietsers.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2A66-C43C-4F7B-B7F6-4973FA34D2D1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3671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2A66-C43C-4F7B-B7F6-4973FA34D2D1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8438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Komende uit H. </a:t>
            </a:r>
            <a:r>
              <a:rPr lang="nl-BE" dirty="0" err="1"/>
              <a:t>consciencestraat</a:t>
            </a:r>
            <a:r>
              <a:rPr lang="nl-BE" dirty="0"/>
              <a:t>: zicht op verkeer G. </a:t>
            </a:r>
            <a:r>
              <a:rPr lang="nl-BE" dirty="0" err="1"/>
              <a:t>Wittouckstraat</a:t>
            </a:r>
            <a:r>
              <a:rPr lang="nl-BE" dirty="0"/>
              <a:t> komende van Brussel is beperkt. Voorstel om parkeerplaats op te heffen, afmaken met paaltjes.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2A66-C43C-4F7B-B7F6-4973FA34D2D1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6595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2A66-C43C-4F7B-B7F6-4973FA34D2D1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687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2A66-C43C-4F7B-B7F6-4973FA34D2D1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11459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2A66-C43C-4F7B-B7F6-4973FA34D2D1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5555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Verkeer in beide richtingen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2A66-C43C-4F7B-B7F6-4973FA34D2D1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41608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2A66-C43C-4F7B-B7F6-4973FA34D2D1}" type="slidenum">
              <a:rPr lang="nl-BE" smtClean="0"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866231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Rink, Ruisbroek en 9M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2A66-C43C-4F7B-B7F6-4973FA34D2D1}" type="slidenum">
              <a:rPr lang="nl-BE" smtClean="0"/>
              <a:t>41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469285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Rink, Ruisbroek en 9M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2A66-C43C-4F7B-B7F6-4973FA34D2D1}" type="slidenum">
              <a:rPr lang="nl-BE" smtClean="0"/>
              <a:t>42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43514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32A66-C43C-4F7B-B7F6-4973FA34D2D1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4852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Binnen bebouwde kom 50</a:t>
            </a:r>
          </a:p>
          <a:p>
            <a:r>
              <a:rPr lang="nl-BE" dirty="0"/>
              <a:t>Buiten bebouwde kom 70</a:t>
            </a:r>
          </a:p>
          <a:p>
            <a:r>
              <a:rPr lang="nl-BE" dirty="0" err="1"/>
              <a:t>Binnengebied</a:t>
            </a:r>
            <a:r>
              <a:rPr lang="nl-BE" dirty="0"/>
              <a:t> 50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2A66-C43C-4F7B-B7F6-4973FA34D2D1}" type="slidenum">
              <a:rPr lang="nl-BE" smtClean="0"/>
              <a:t>44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771757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Andere wegen van dit type in onze gemeente: 6m, rijstrook in iedere richting</a:t>
            </a:r>
          </a:p>
          <a:p>
            <a:r>
              <a:rPr lang="nl-BE" dirty="0"/>
              <a:t>Stad Halle is ook vragende partij.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32A66-C43C-4F7B-B7F6-4973FA34D2D1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8345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32A66-C43C-4F7B-B7F6-4973FA34D2D1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617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32A66-C43C-4F7B-B7F6-4973FA34D2D1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252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GR 1987: Leeuwerikstraat tussen nr. 19 en P. </a:t>
            </a:r>
            <a:r>
              <a:rPr lang="nl-BE" dirty="0" err="1"/>
              <a:t>Huyseghomstraat</a:t>
            </a:r>
            <a:r>
              <a:rPr lang="nl-BE" dirty="0"/>
              <a:t>: verkeer in beide richtingen verboden voor alle bestuurders met uitzondering van landbouwvoertuigen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2A66-C43C-4F7B-B7F6-4973FA34D2D1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5355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32A66-C43C-4F7B-B7F6-4973FA34D2D1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4052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32A66-C43C-4F7B-B7F6-4973FA34D2D1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1968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32A66-C43C-4F7B-B7F6-4973FA34D2D1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747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2A66-C43C-4F7B-B7F6-4973FA34D2D1}" type="slidenum">
              <a:rPr lang="nl-BE" smtClean="0"/>
              <a:t>52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39583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5 overleden, 1 iemand verhuisd.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2A66-C43C-4F7B-B7F6-4973FA34D2D1}" type="slidenum">
              <a:rPr lang="nl-BE" smtClean="0"/>
              <a:t>53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8080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Buiten de categorieën van weggebruikers waarvan het symbool is weergegeven op de verkeersborden, mag deze weg slechts gevolgd worden door de volgende categorieën van weggebruikers:</a:t>
            </a:r>
          </a:p>
          <a:p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voertuigen van en naar de aanliggende percelen;</a:t>
            </a:r>
          </a:p>
          <a:p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niet-gemotoriseerde drie- en vierwielers;</a:t>
            </a:r>
          </a:p>
          <a:p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voertuigen voor onderhoud,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afvalophaling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toezicht, hulpverlening en prioritaire voertuigen.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2A66-C43C-4F7B-B7F6-4973FA34D2D1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1391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2A66-C43C-4F7B-B7F6-4973FA34D2D1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6139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32A66-C43C-4F7B-B7F6-4973FA34D2D1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590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2A66-C43C-4F7B-B7F6-4973FA34D2D1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6020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2A66-C43C-4F7B-B7F6-4973FA34D2D1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8972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32A66-C43C-4F7B-B7F6-4973FA34D2D1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8316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31840" y="3573016"/>
            <a:ext cx="5756176" cy="1181993"/>
          </a:xfrm>
        </p:spPr>
        <p:txBody>
          <a:bodyPr anchor="b">
            <a:normAutofit/>
          </a:bodyPr>
          <a:lstStyle>
            <a:lvl1pPr algn="r">
              <a:defRPr sz="3200" cap="all" baseline="0">
                <a:solidFill>
                  <a:srgbClr val="DCDCC8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131840" y="4725144"/>
            <a:ext cx="5752728" cy="1129680"/>
          </a:xfrm>
        </p:spPr>
        <p:txBody>
          <a:bodyPr>
            <a:normAutofit/>
          </a:bodyPr>
          <a:lstStyle>
            <a:lvl1pPr marL="0" indent="0" algn="r">
              <a:buNone/>
              <a:defRPr sz="2400" b="1">
                <a:solidFill>
                  <a:srgbClr val="ACD38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sp>
        <p:nvSpPr>
          <p:cNvPr id="4" name="Tijdelijke aanduiding voor afbeelding 2"/>
          <p:cNvSpPr>
            <a:spLocks noGrp="1"/>
          </p:cNvSpPr>
          <p:nvPr>
            <p:ph type="pic" idx="10"/>
          </p:nvPr>
        </p:nvSpPr>
        <p:spPr>
          <a:xfrm>
            <a:off x="3096000" y="0"/>
            <a:ext cx="5824800" cy="3380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07963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4401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156176" y="274638"/>
            <a:ext cx="1800200" cy="5851525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626968" cy="5851525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63118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31840" y="3573016"/>
            <a:ext cx="5756176" cy="1181993"/>
          </a:xfrm>
        </p:spPr>
        <p:txBody>
          <a:bodyPr anchor="b">
            <a:normAutofit/>
          </a:bodyPr>
          <a:lstStyle>
            <a:lvl1pPr algn="r">
              <a:defRPr sz="3200" cap="all" baseline="0">
                <a:solidFill>
                  <a:srgbClr val="DCDCC8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131840" y="4725144"/>
            <a:ext cx="5752728" cy="1129680"/>
          </a:xfrm>
        </p:spPr>
        <p:txBody>
          <a:bodyPr>
            <a:normAutofit/>
          </a:bodyPr>
          <a:lstStyle>
            <a:lvl1pPr marL="0" indent="0" algn="r">
              <a:buNone/>
              <a:defRPr sz="2400" b="1">
                <a:solidFill>
                  <a:srgbClr val="ACD38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sp>
        <p:nvSpPr>
          <p:cNvPr id="4" name="Tijdelijke aanduiding voor afbeelding 2"/>
          <p:cNvSpPr>
            <a:spLocks noGrp="1"/>
          </p:cNvSpPr>
          <p:nvPr>
            <p:ph type="pic" idx="10"/>
          </p:nvPr>
        </p:nvSpPr>
        <p:spPr>
          <a:xfrm>
            <a:off x="3096000" y="0"/>
            <a:ext cx="5824800" cy="3380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05157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2254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234063" cy="1362075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23406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244A1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11653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0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356376" y="1600200"/>
            <a:ext cx="360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0889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000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0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356376" y="1535113"/>
            <a:ext cx="36000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356376" y="2174875"/>
            <a:ext cx="360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63783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28856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601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296267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03042" y="273050"/>
            <a:ext cx="4381326" cy="5853113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96267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186194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8500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632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259632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259632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55196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1179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156176" y="274638"/>
            <a:ext cx="1800200" cy="5851525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626968" cy="585152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0604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3965D-586E-4132-97F1-4F40BD829A15}" type="datetimeFigureOut">
              <a:rPr lang="nl-BE" smtClean="0"/>
              <a:t>15/10/2020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E0C4-A499-4EB3-9FE0-C05AEB9A9A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475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234063" cy="1362075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23406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244A1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512171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0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356376" y="1600200"/>
            <a:ext cx="360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11415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000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0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356376" y="1535113"/>
            <a:ext cx="36000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356376" y="2174875"/>
            <a:ext cx="360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95812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5233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034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296267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03042" y="273050"/>
            <a:ext cx="4381326" cy="5853113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96267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146985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632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259632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259632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416048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991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6913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5C960E"/>
          </a:solidFill>
          <a:latin typeface="Century Gothic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244A1F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244A1F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244A1F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244A1F"/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rgbClr val="244A1F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991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4351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5C960E"/>
          </a:solidFill>
          <a:latin typeface="Century Gothic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244A1F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244A1F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244A1F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244A1F"/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rgbClr val="244A1F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EF62F9-3BF5-4B4A-9245-7489C88A4C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Commissie MSR - </a:t>
            </a:r>
            <a:r>
              <a:rPr lang="nl-BE" dirty="0" err="1"/>
              <a:t>MOBiliteit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15B6D82-26A5-4FAB-8FC0-BFC3B3312B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15 oktober 2020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BD48DC85-7121-4E7C-8934-AC23ED477299}"/>
              </a:ext>
            </a:extLst>
          </p:cNvPr>
          <p:cNvSpPr>
            <a:spLocks noGrp="1"/>
          </p:cNvSpPr>
          <p:nvPr>
            <p:ph type="pic" idx="10"/>
          </p:nvPr>
        </p:nvSpPr>
        <p:spPr/>
      </p:sp>
    </p:spTree>
    <p:extLst>
      <p:ext uri="{BB962C8B-B14F-4D97-AF65-F5344CB8AC3E}">
        <p14:creationId xmlns:p14="http://schemas.microsoft.com/office/powerpoint/2010/main" val="3978937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DE45E3-1638-47D4-BC7E-D0B4D0F1F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3200" dirty="0"/>
              <a:t>3. Petrus </a:t>
            </a:r>
            <a:r>
              <a:rPr lang="nl-BE" sz="3200" dirty="0" err="1"/>
              <a:t>Deboeckstraat</a:t>
            </a:r>
            <a:endParaRPr lang="nl-BE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A5E73A-4F67-46D7-B3E7-34FDD394F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b="1" dirty="0"/>
          </a:p>
        </p:txBody>
      </p:sp>
      <p:pic>
        <p:nvPicPr>
          <p:cNvPr id="3073" name="Afbeelding 1">
            <a:extLst>
              <a:ext uri="{FF2B5EF4-FFF2-40B4-BE49-F238E27FC236}">
                <a16:creationId xmlns:a16="http://schemas.microsoft.com/office/drawing/2014/main" id="{4E44CDEF-2B66-4049-B664-97869086F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8" y="1503214"/>
            <a:ext cx="7928808" cy="471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2B8129C0-9745-4AC0-8BAC-F861266B0AA8}"/>
              </a:ext>
            </a:extLst>
          </p:cNvPr>
          <p:cNvSpPr/>
          <p:nvPr/>
        </p:nvSpPr>
        <p:spPr>
          <a:xfrm>
            <a:off x="4826338" y="4656260"/>
            <a:ext cx="533400" cy="44577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657E4F-40A7-45CD-A9FA-A57BAB11B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604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CCE2F93-4441-494C-BBC9-5E7233B7B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17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0932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3F479E-B123-4CA1-9111-D8EB0D2BB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0"/>
            <a:ext cx="7499176" cy="1143000"/>
          </a:xfrm>
        </p:spPr>
        <p:txBody>
          <a:bodyPr anchor="ctr">
            <a:normAutofit/>
          </a:bodyPr>
          <a:lstStyle/>
          <a:p>
            <a:pPr algn="r"/>
            <a:r>
              <a:rPr lang="nl-BE" sz="3200" dirty="0"/>
              <a:t>3. Petrus </a:t>
            </a:r>
            <a:r>
              <a:rPr lang="nl-BE" sz="3200" dirty="0" err="1"/>
              <a:t>Deboeckstraat</a:t>
            </a:r>
            <a:endParaRPr lang="nl-BE" sz="32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43EE80F-841A-47E4-BF27-CD423ED4E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018"/>
            <a:ext cx="7499176" cy="4525963"/>
          </a:xfrm>
        </p:spPr>
        <p:txBody>
          <a:bodyPr/>
          <a:lstStyle/>
          <a:p>
            <a:r>
              <a:rPr lang="nl-BE" b="1" dirty="0"/>
              <a:t>Aftekenen parkeerplaatsen en instellen parkeerverbod (gele lijnen en E1)</a:t>
            </a:r>
          </a:p>
          <a:p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3E3340E-3248-4334-9458-6EF38F9A8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16" y="2113614"/>
            <a:ext cx="7154944" cy="450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28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3F479E-B123-4CA1-9111-D8EB0D2BB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</p:spPr>
        <p:txBody>
          <a:bodyPr anchor="ctr">
            <a:normAutofit/>
          </a:bodyPr>
          <a:lstStyle/>
          <a:p>
            <a:pPr algn="r"/>
            <a:r>
              <a:rPr lang="nl-BE" sz="3200" dirty="0"/>
              <a:t>3. Petrus </a:t>
            </a:r>
            <a:r>
              <a:rPr lang="nl-BE" sz="3200" dirty="0" err="1"/>
              <a:t>Deboeckstraat</a:t>
            </a:r>
            <a:endParaRPr lang="nl-BE" sz="32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34C9250-08C7-4C12-A48F-69B6499EEC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919"/>
          <a:stretch/>
        </p:blipFill>
        <p:spPr>
          <a:xfrm>
            <a:off x="457200" y="1600200"/>
            <a:ext cx="7499176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6652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3F479E-B123-4CA1-9111-D8EB0D2BB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</p:spPr>
        <p:txBody>
          <a:bodyPr anchor="ctr">
            <a:normAutofit/>
          </a:bodyPr>
          <a:lstStyle/>
          <a:p>
            <a:pPr algn="r"/>
            <a:r>
              <a:rPr lang="nl-BE" sz="3200" dirty="0"/>
              <a:t>3. Petrus </a:t>
            </a:r>
            <a:r>
              <a:rPr lang="nl-BE" sz="3200" dirty="0" err="1"/>
              <a:t>Deboeckstraat</a:t>
            </a:r>
            <a:endParaRPr lang="nl-BE" sz="32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6E37204-591D-414D-B862-FFABA4E79D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57"/>
          <a:stretch/>
        </p:blipFill>
        <p:spPr>
          <a:xfrm>
            <a:off x="457200" y="1600200"/>
            <a:ext cx="7499176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9874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3F479E-B123-4CA1-9111-D8EB0D2BB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</p:spPr>
        <p:txBody>
          <a:bodyPr anchor="ctr">
            <a:normAutofit/>
          </a:bodyPr>
          <a:lstStyle/>
          <a:p>
            <a:pPr algn="r"/>
            <a:r>
              <a:rPr lang="nl-BE" sz="3200" dirty="0"/>
              <a:t>3. Petrus </a:t>
            </a:r>
            <a:r>
              <a:rPr lang="nl-BE" sz="3200" dirty="0" err="1"/>
              <a:t>Deboeckstraat</a:t>
            </a:r>
            <a:endParaRPr lang="nl-BE" sz="32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27CDFA3-4CE3-4BD5-AFB1-B5D5EA0BA1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0" r="-1" b="-1"/>
          <a:stretch/>
        </p:blipFill>
        <p:spPr>
          <a:xfrm>
            <a:off x="457200" y="1600200"/>
            <a:ext cx="7499176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4948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6EF9D8-A2D0-427B-9C09-F69220EF1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</p:spPr>
        <p:txBody>
          <a:bodyPr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nl-BE" sz="3200" dirty="0"/>
              <a:t>4. Edward </a:t>
            </a:r>
            <a:r>
              <a:rPr lang="nl-BE" sz="3200" dirty="0" err="1"/>
              <a:t>Debaerdemaekerstraat</a:t>
            </a:r>
            <a:endParaRPr lang="nl-BE" sz="32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0C8DA0D-6180-4C26-BF08-BA7E0C78F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41551"/>
            <a:ext cx="7499176" cy="44432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3115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AC9A92-9571-4AD9-8CC3-D5803B4CF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494"/>
            <a:ext cx="7499176" cy="1143000"/>
          </a:xfrm>
        </p:spPr>
        <p:txBody>
          <a:bodyPr>
            <a:normAutofit/>
          </a:bodyPr>
          <a:lstStyle/>
          <a:p>
            <a:pPr algn="r"/>
            <a:r>
              <a:rPr lang="nl-BE" sz="3200" dirty="0"/>
              <a:t>4. Edward </a:t>
            </a:r>
            <a:r>
              <a:rPr lang="nl-BE" sz="3200" dirty="0" err="1"/>
              <a:t>Debaerdemaekerstraat</a:t>
            </a:r>
            <a:r>
              <a:rPr lang="nl-BE" sz="3200" dirty="0"/>
              <a:t> 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51F7A6CA-57BF-4086-B164-1D1E75159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88768"/>
            <a:ext cx="7499176" cy="4525963"/>
          </a:xfrm>
        </p:spPr>
        <p:txBody>
          <a:bodyPr/>
          <a:lstStyle/>
          <a:p>
            <a:r>
              <a:rPr lang="nl-BE" b="1" dirty="0"/>
              <a:t>Knip Ed. </a:t>
            </a:r>
            <a:r>
              <a:rPr lang="nl-BE" b="1" dirty="0" err="1"/>
              <a:t>Debaerdemaekerstraat</a:t>
            </a:r>
            <a:r>
              <a:rPr lang="nl-BE" b="1" dirty="0"/>
              <a:t> </a:t>
            </a:r>
            <a:r>
              <a:rPr lang="nl-BE" b="1" dirty="0" err="1"/>
              <a:t>t.h.v</a:t>
            </a:r>
            <a:r>
              <a:rPr lang="nl-BE" b="1" dirty="0"/>
              <a:t>. Beukenlaan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951C507-602A-4A11-9F8A-DBA586695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99829" tIns="899829" rIns="899829" bIns="899829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9A38CD-2E14-4BE4-9864-CF2A1B52D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851CB8E-D9A5-441B-A2B7-423D59E3B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BE" altLang="nl-B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nl-BE" alt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010BDAF-5592-4CB5-8CE5-97CF61D31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63" y="1991239"/>
            <a:ext cx="7837313" cy="485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47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AC9A92-9571-4AD9-8CC3-D5803B4CF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</p:spPr>
        <p:txBody>
          <a:bodyPr anchor="ctr">
            <a:normAutofit/>
          </a:bodyPr>
          <a:lstStyle/>
          <a:p>
            <a:pPr algn="r"/>
            <a:r>
              <a:rPr lang="nl-BE" sz="3200" dirty="0"/>
              <a:t>5. Georges </a:t>
            </a:r>
            <a:r>
              <a:rPr lang="nl-BE" sz="3200" dirty="0" err="1"/>
              <a:t>Wittouckstraat</a:t>
            </a:r>
            <a:endParaRPr lang="nl-BE" sz="32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CF70BEE-0046-4FF3-993E-28CB3F5DE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165" y="1600200"/>
            <a:ext cx="6607246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9216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15F068-DF49-4D12-AAEC-E1918B193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BE" sz="3200" dirty="0"/>
              <a:t>5. Georges </a:t>
            </a:r>
            <a:r>
              <a:rPr lang="nl-BE" sz="3200" dirty="0" err="1"/>
              <a:t>Wittouckstraat</a:t>
            </a:r>
            <a:endParaRPr lang="nl-BE" sz="3200" dirty="0"/>
          </a:p>
        </p:txBody>
      </p:sp>
      <p:pic>
        <p:nvPicPr>
          <p:cNvPr id="5" name="Tijdelijke aanduiding voor inhoud 4" descr="Afbeelding met weg, buiten, auto, gebouw&#10;&#10;Automatisch gegenereerde beschrijving">
            <a:extLst>
              <a:ext uri="{FF2B5EF4-FFF2-40B4-BE49-F238E27FC236}">
                <a16:creationId xmlns:a16="http://schemas.microsoft.com/office/drawing/2014/main" id="{72184106-6BD4-4101-8579-15CFB068A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66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14827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8C2572-0434-495C-931D-AECD9E002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r"/>
            <a:r>
              <a:rPr lang="nl-BE" sz="3200" dirty="0"/>
              <a:t>5. Georges </a:t>
            </a:r>
            <a:r>
              <a:rPr lang="nl-BE" sz="3200" dirty="0" err="1"/>
              <a:t>Wittouckstraat</a:t>
            </a:r>
            <a:endParaRPr lang="nl-BE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0FE8FB-4ABF-4C7C-A8C8-4ECB511A7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b="1" dirty="0"/>
              <a:t>Opheffen van één parkeerplaats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9988677-EAC5-4691-9FC8-F4247C6CE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88355"/>
            <a:ext cx="7499176" cy="31496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7857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3383E-BF06-4FE2-9707-18D3001E6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3200" dirty="0"/>
              <a:t>1. Leeuwerikstraat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920915-C637-45B9-B9DB-176A829A8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7923740-7A31-4236-9D90-B20DDEAC4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pic>
        <p:nvPicPr>
          <p:cNvPr id="2049" name="Afbeelding 2">
            <a:extLst>
              <a:ext uri="{FF2B5EF4-FFF2-40B4-BE49-F238E27FC236}">
                <a16:creationId xmlns:a16="http://schemas.microsoft.com/office/drawing/2014/main" id="{E5EDE18C-E340-42BE-89B9-1E960AE84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17638"/>
            <a:ext cx="8886825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FC596AF6-DE5D-45CF-A25A-1F88BA5144F9}"/>
              </a:ext>
            </a:extLst>
          </p:cNvPr>
          <p:cNvSpPr/>
          <p:nvPr/>
        </p:nvSpPr>
        <p:spPr>
          <a:xfrm rot="2429618">
            <a:off x="2061427" y="3559863"/>
            <a:ext cx="714375" cy="2790825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BAEBB96-CFC8-452B-B811-F65100697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175E624-2733-4C82-979D-B36BD91EE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7334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F68964-15FD-4F5D-84A5-C6CE26C7F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3200" dirty="0"/>
              <a:t>6. Fietsstraten en zone 30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11FB94-D324-45B8-9834-2A6D6D078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100F2A-CE7E-4A79-A9DC-FC309CEAA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58" y="1143000"/>
            <a:ext cx="7839992" cy="36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7F76C39-3017-417B-8138-20A333139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58" y="1600199"/>
            <a:ext cx="783999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1748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EBE11-7A9F-4732-A1B3-F93BAE5F3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968" y="2747962"/>
            <a:ext cx="7234063" cy="1362075"/>
          </a:xfrm>
        </p:spPr>
        <p:txBody>
          <a:bodyPr/>
          <a:lstStyle/>
          <a:p>
            <a:pPr algn="ctr"/>
            <a:r>
              <a:rPr lang="nl-BE" dirty="0"/>
              <a:t>Fietsstraten</a:t>
            </a:r>
          </a:p>
        </p:txBody>
      </p:sp>
    </p:spTree>
    <p:extLst>
      <p:ext uri="{BB962C8B-B14F-4D97-AF65-F5344CB8AC3E}">
        <p14:creationId xmlns:p14="http://schemas.microsoft.com/office/powerpoint/2010/main" val="1738940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DD0B01-FE81-4B71-BFB7-3E7790673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Waar fietsstraat invoeren?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EB890EA-79F2-4D47-9757-65F3390A2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Drie elementen belangrijk</a:t>
            </a:r>
          </a:p>
          <a:p>
            <a:pPr marL="514350" lvl="0" indent="-514350">
              <a:buFont typeface="+mj-lt"/>
              <a:buAutoNum type="arabicPeriod"/>
            </a:pPr>
            <a:r>
              <a:rPr lang="nl-BE" dirty="0"/>
              <a:t>Is er een relatief hoge fietsintensiteit? Wensen we die te verhogen?</a:t>
            </a:r>
          </a:p>
          <a:p>
            <a:pPr marL="514350" lvl="0" indent="-514350">
              <a:buFont typeface="+mj-lt"/>
              <a:buAutoNum type="arabicPeriod"/>
            </a:pPr>
            <a:r>
              <a:rPr lang="nl-BE" dirty="0"/>
              <a:t>Zijn er belangrijke fietsbestemmingen in de omgeving?</a:t>
            </a:r>
          </a:p>
          <a:p>
            <a:pPr marL="514350" lvl="0" indent="-514350">
              <a:buFont typeface="+mj-lt"/>
              <a:buAutoNum type="arabicPeriod"/>
            </a:pPr>
            <a:r>
              <a:rPr lang="nl-BE" dirty="0"/>
              <a:t>Past een fietsstraat binnen de circulatieplannen van de gemeente?</a:t>
            </a:r>
          </a:p>
          <a:p>
            <a:pPr marL="514350" indent="-514350">
              <a:buFont typeface="+mj-lt"/>
              <a:buAutoNum type="arabicPeriod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27213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418F20-70FC-45EC-BEE7-078217052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Waar fietsstraat invoeren?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0F40CC-AC9D-43D7-B453-BFC61E777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Wat zegt het fietsvademecum?</a:t>
            </a:r>
          </a:p>
          <a:p>
            <a:r>
              <a:rPr lang="nl-BE" dirty="0"/>
              <a:t>Fietsstraat=</a:t>
            </a:r>
          </a:p>
          <a:p>
            <a:pPr lvl="1"/>
            <a:r>
              <a:rPr lang="nl-BE" dirty="0"/>
              <a:t>Straat binnen verblijfsgebied</a:t>
            </a:r>
          </a:p>
          <a:p>
            <a:pPr lvl="1"/>
            <a:r>
              <a:rPr lang="nl-BE" dirty="0"/>
              <a:t>Die functioneert als een belangrijke fietsverbinding en door vormgeving en inrichting zodanig herkenbaar is</a:t>
            </a:r>
          </a:p>
          <a:p>
            <a:pPr lvl="1"/>
            <a:r>
              <a:rPr lang="nl-BE" dirty="0"/>
              <a:t>Waar autoverkeer beperkt aanwezig kan zijn, ondergeschikt aan fietsverkeer </a:t>
            </a:r>
            <a:r>
              <a:rPr lang="nl-BE" b="1" dirty="0"/>
              <a:t>en waar het logisch aanvoelt dat de auto achter de fietser blijft</a:t>
            </a:r>
          </a:p>
        </p:txBody>
      </p:sp>
    </p:spTree>
    <p:extLst>
      <p:ext uri="{BB962C8B-B14F-4D97-AF65-F5344CB8AC3E}">
        <p14:creationId xmlns:p14="http://schemas.microsoft.com/office/powerpoint/2010/main" val="3980099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227BA4-0759-45B5-A22C-3190DFFF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Toepassingscriteria fietsvademecum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09441B-7A9D-4DFF-9F07-9B13E9E93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499176" cy="4983162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nl-BE" sz="4200" dirty="0"/>
              <a:t>Onderdeel van een (boven)lokale functionele fietsroute of straat met druk fietsverkeer (bv. schoolomgeving)</a:t>
            </a:r>
          </a:p>
          <a:p>
            <a:pPr lvl="0"/>
            <a:r>
              <a:rPr lang="nl-BE" sz="4200" dirty="0"/>
              <a:t>Bebouwde omgeving met dominante verblijfsfunctie</a:t>
            </a:r>
          </a:p>
          <a:p>
            <a:pPr lvl="0"/>
            <a:r>
              <a:rPr lang="nl-BE" sz="4200" dirty="0"/>
              <a:t>Doorgaand autoverkeer wordt maximaal geweerd (geen sluipverkeer)</a:t>
            </a:r>
          </a:p>
          <a:p>
            <a:pPr lvl="0"/>
            <a:r>
              <a:rPr lang="nl-BE" sz="4200" dirty="0"/>
              <a:t>Streefdoel: aantal fietsers is groter dan het aantal gemotoriseerde weggebruikers</a:t>
            </a:r>
          </a:p>
          <a:p>
            <a:pPr lvl="1"/>
            <a:r>
              <a:rPr lang="nl-BE" sz="4200" dirty="0"/>
              <a:t>Geloofwaardig concept</a:t>
            </a:r>
          </a:p>
          <a:p>
            <a:pPr lvl="2"/>
            <a:r>
              <a:rPr lang="nl-BE" sz="4200" dirty="0"/>
              <a:t>2000 voertuigen per etmaal als bovengrens voor een fietsstraat</a:t>
            </a:r>
          </a:p>
          <a:p>
            <a:pPr lvl="2"/>
            <a:r>
              <a:rPr lang="nl-BE" sz="4200" dirty="0"/>
              <a:t>Fiets ≥ 2 * auto is de ideale verhouding voor dominantie fietsverkeer</a:t>
            </a:r>
          </a:p>
          <a:p>
            <a:pPr lvl="0"/>
            <a:r>
              <a:rPr lang="nl-BE" sz="4200" dirty="0"/>
              <a:t>Enkel plaatselijk vrachtverkeer; geen bediening van winkelcentra of grootdistributie</a:t>
            </a:r>
          </a:p>
          <a:p>
            <a:pPr lvl="0"/>
            <a:r>
              <a:rPr lang="nl-BE" sz="4200" dirty="0"/>
              <a:t>Lage frequentie openbaar vervoer</a:t>
            </a:r>
          </a:p>
          <a:p>
            <a:pPr lvl="0"/>
            <a:r>
              <a:rPr lang="nl-BE" sz="4200" dirty="0"/>
              <a:t>Langsparkeren buiten de rijloper(s) is mogelijk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18246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3A39C9-B410-4377-B4A3-18DAAB638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Eerste voorstel fietsstraten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4F38EC-3130-4A79-BB51-7AAED1CE9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Mekingenweg</a:t>
            </a:r>
            <a:endParaRPr lang="nl-BE" dirty="0"/>
          </a:p>
          <a:p>
            <a:r>
              <a:rPr lang="nl-BE" dirty="0" err="1"/>
              <a:t>Schreinstraat</a:t>
            </a:r>
            <a:endParaRPr lang="nl-BE" dirty="0"/>
          </a:p>
          <a:p>
            <a:r>
              <a:rPr lang="nl-BE" dirty="0"/>
              <a:t>Schaliestraat</a:t>
            </a:r>
          </a:p>
          <a:p>
            <a:r>
              <a:rPr lang="nl-BE" dirty="0"/>
              <a:t>Lus Schoolstraat – Boomkwekerijstraat - Brugstraat</a:t>
            </a:r>
          </a:p>
        </p:txBody>
      </p:sp>
    </p:spTree>
    <p:extLst>
      <p:ext uri="{BB962C8B-B14F-4D97-AF65-F5344CB8AC3E}">
        <p14:creationId xmlns:p14="http://schemas.microsoft.com/office/powerpoint/2010/main" val="1358968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993C01-4EE9-43CB-A149-4029377DA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Sint-Pieters-Leeuw centrum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7CED379-AE2C-43FB-A04D-FF547CF43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29229"/>
            <a:ext cx="7305296" cy="525413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95A47A0-61B1-4552-9D65-4F2512CEB71E}"/>
              </a:ext>
            </a:extLst>
          </p:cNvPr>
          <p:cNvSpPr txBox="1"/>
          <p:nvPr/>
        </p:nvSpPr>
        <p:spPr>
          <a:xfrm rot="3875686">
            <a:off x="4578955" y="2418813"/>
            <a:ext cx="67999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Don Bosco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EF6F43A-0B67-43C1-B510-1C290FE4075A}"/>
              </a:ext>
            </a:extLst>
          </p:cNvPr>
          <p:cNvSpPr txBox="1"/>
          <p:nvPr/>
        </p:nvSpPr>
        <p:spPr>
          <a:xfrm rot="20024485">
            <a:off x="3995850" y="2187580"/>
            <a:ext cx="577402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 Top</a:t>
            </a:r>
          </a:p>
        </p:txBody>
      </p:sp>
      <p:sp>
        <p:nvSpPr>
          <p:cNvPr id="7" name="Bijschrift: lijn 6">
            <a:extLst>
              <a:ext uri="{FF2B5EF4-FFF2-40B4-BE49-F238E27FC236}">
                <a16:creationId xmlns:a16="http://schemas.microsoft.com/office/drawing/2014/main" id="{C9E5E805-ACF8-4B84-8782-8B017F52DC6B}"/>
              </a:ext>
            </a:extLst>
          </p:cNvPr>
          <p:cNvSpPr/>
          <p:nvPr/>
        </p:nvSpPr>
        <p:spPr>
          <a:xfrm>
            <a:off x="2905342" y="5528771"/>
            <a:ext cx="535948" cy="324465"/>
          </a:xfrm>
          <a:prstGeom prst="borderCallout1">
            <a:avLst>
              <a:gd name="adj1" fmla="val -3797"/>
              <a:gd name="adj2" fmla="val 43034"/>
              <a:gd name="adj3" fmla="val -123403"/>
              <a:gd name="adj4" fmla="val 192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C56A81CE-ABC2-40EB-B14D-0CF2F908F295}"/>
              </a:ext>
            </a:extLst>
          </p:cNvPr>
          <p:cNvSpPr/>
          <p:nvPr/>
        </p:nvSpPr>
        <p:spPr>
          <a:xfrm>
            <a:off x="1921079" y="2281806"/>
            <a:ext cx="4043493" cy="4253218"/>
          </a:xfrm>
          <a:custGeom>
            <a:avLst/>
            <a:gdLst>
              <a:gd name="connsiteX0" fmla="*/ 0 w 4043493"/>
              <a:gd name="connsiteY0" fmla="*/ 4253218 h 4253218"/>
              <a:gd name="connsiteX1" fmla="*/ 805343 w 4043493"/>
              <a:gd name="connsiteY1" fmla="*/ 3993159 h 4253218"/>
              <a:gd name="connsiteX2" fmla="*/ 1820411 w 4043493"/>
              <a:gd name="connsiteY2" fmla="*/ 3582099 h 4253218"/>
              <a:gd name="connsiteX3" fmla="*/ 2541864 w 4043493"/>
              <a:gd name="connsiteY3" fmla="*/ 3280095 h 4253218"/>
              <a:gd name="connsiteX4" fmla="*/ 3212983 w 4043493"/>
              <a:gd name="connsiteY4" fmla="*/ 2718033 h 4253218"/>
              <a:gd name="connsiteX5" fmla="*/ 3514987 w 4043493"/>
              <a:gd name="connsiteY5" fmla="*/ 2340528 h 4253218"/>
              <a:gd name="connsiteX6" fmla="*/ 3699545 w 4043493"/>
              <a:gd name="connsiteY6" fmla="*/ 1887522 h 4253218"/>
              <a:gd name="connsiteX7" fmla="*/ 4043493 w 4043493"/>
              <a:gd name="connsiteY7" fmla="*/ 1107346 h 4253218"/>
              <a:gd name="connsiteX8" fmla="*/ 3942826 w 4043493"/>
              <a:gd name="connsiteY8" fmla="*/ 1048623 h 4253218"/>
              <a:gd name="connsiteX9" fmla="*/ 3884103 w 4043493"/>
              <a:gd name="connsiteY9" fmla="*/ 906011 h 4253218"/>
              <a:gd name="connsiteX10" fmla="*/ 3783435 w 4043493"/>
              <a:gd name="connsiteY10" fmla="*/ 645952 h 4253218"/>
              <a:gd name="connsiteX11" fmla="*/ 3682767 w 4043493"/>
              <a:gd name="connsiteY11" fmla="*/ 520117 h 4253218"/>
              <a:gd name="connsiteX12" fmla="*/ 3489820 w 4043493"/>
              <a:gd name="connsiteY12" fmla="*/ 360726 h 4253218"/>
              <a:gd name="connsiteX13" fmla="*/ 3187816 w 4043493"/>
              <a:gd name="connsiteY13" fmla="*/ 125834 h 4253218"/>
              <a:gd name="connsiteX14" fmla="*/ 3070371 w 4043493"/>
              <a:gd name="connsiteY14" fmla="*/ 0 h 425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43493" h="4253218">
                <a:moveTo>
                  <a:pt x="0" y="4253218"/>
                </a:moveTo>
                <a:lnTo>
                  <a:pt x="805343" y="3993159"/>
                </a:lnTo>
                <a:lnTo>
                  <a:pt x="1820411" y="3582099"/>
                </a:lnTo>
                <a:lnTo>
                  <a:pt x="2541864" y="3280095"/>
                </a:lnTo>
                <a:lnTo>
                  <a:pt x="3212983" y="2718033"/>
                </a:lnTo>
                <a:lnTo>
                  <a:pt x="3514987" y="2340528"/>
                </a:lnTo>
                <a:lnTo>
                  <a:pt x="3699545" y="1887522"/>
                </a:lnTo>
                <a:lnTo>
                  <a:pt x="4043493" y="1107346"/>
                </a:lnTo>
                <a:lnTo>
                  <a:pt x="3942826" y="1048623"/>
                </a:lnTo>
                <a:lnTo>
                  <a:pt x="3884103" y="906011"/>
                </a:lnTo>
                <a:lnTo>
                  <a:pt x="3783435" y="645952"/>
                </a:lnTo>
                <a:lnTo>
                  <a:pt x="3682767" y="520117"/>
                </a:lnTo>
                <a:lnTo>
                  <a:pt x="3489820" y="360726"/>
                </a:lnTo>
                <a:lnTo>
                  <a:pt x="3187816" y="125834"/>
                </a:lnTo>
                <a:lnTo>
                  <a:pt x="3070371" y="0"/>
                </a:lnTo>
              </a:path>
            </a:pathLst>
          </a:custGeom>
          <a:noFill/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D5FE635-C6E3-41A9-8A1E-F48F45BE5D29}"/>
              </a:ext>
            </a:extLst>
          </p:cNvPr>
          <p:cNvSpPr txBox="1"/>
          <p:nvPr/>
        </p:nvSpPr>
        <p:spPr>
          <a:xfrm rot="20150251">
            <a:off x="3128112" y="5714737"/>
            <a:ext cx="169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voorkeursroute wagens</a:t>
            </a:r>
          </a:p>
        </p:txBody>
      </p:sp>
    </p:spTree>
    <p:extLst>
      <p:ext uri="{BB962C8B-B14F-4D97-AF65-F5344CB8AC3E}">
        <p14:creationId xmlns:p14="http://schemas.microsoft.com/office/powerpoint/2010/main" val="862646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6F493F-94C6-434F-BBAF-F88BDD95C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Mekingenweg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3646EF-3617-4714-9C9E-FEE08564E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Gelegen in verblijfsgebied, landelijk</a:t>
            </a:r>
          </a:p>
          <a:p>
            <a:r>
              <a:rPr lang="nl-BE" dirty="0"/>
              <a:t>Fietsbestemmingen: scholen Den Top &amp; Don Bosco, woonzorgcentrum, handelscentrum Rink</a:t>
            </a:r>
          </a:p>
          <a:p>
            <a:r>
              <a:rPr lang="nl-BE" dirty="0" err="1"/>
              <a:t>Mekingenweg</a:t>
            </a:r>
            <a:r>
              <a:rPr lang="nl-BE" dirty="0"/>
              <a:t> = lang, maar smal wegprofiel</a:t>
            </a:r>
          </a:p>
          <a:p>
            <a:pPr lvl="1"/>
            <a:r>
              <a:rPr lang="nl-BE" dirty="0"/>
              <a:t>Verwachting dat inhaalverbod zal gerespecteerd worden</a:t>
            </a:r>
          </a:p>
        </p:txBody>
      </p:sp>
    </p:spTree>
    <p:extLst>
      <p:ext uri="{BB962C8B-B14F-4D97-AF65-F5344CB8AC3E}">
        <p14:creationId xmlns:p14="http://schemas.microsoft.com/office/powerpoint/2010/main" val="1976660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993C01-4EE9-43CB-A149-4029377DA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Vlezenbeek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95F507B-9502-491E-8C78-DB98F3011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23848"/>
            <a:ext cx="7499350" cy="447866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228A820-771E-4153-85E1-9A3C4C7CE079}"/>
              </a:ext>
            </a:extLst>
          </p:cNvPr>
          <p:cNvSpPr txBox="1"/>
          <p:nvPr/>
        </p:nvSpPr>
        <p:spPr>
          <a:xfrm rot="21259304">
            <a:off x="5374197" y="4339900"/>
            <a:ext cx="7216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 Maria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Basisschool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B06001E-43D9-4DDF-826F-C534138A0701}"/>
              </a:ext>
            </a:extLst>
          </p:cNvPr>
          <p:cNvSpPr txBox="1"/>
          <p:nvPr/>
        </p:nvSpPr>
        <p:spPr>
          <a:xfrm rot="687249">
            <a:off x="5227091" y="5049485"/>
            <a:ext cx="8290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 Maria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Kleuterschool</a:t>
            </a:r>
          </a:p>
        </p:txBody>
      </p:sp>
      <p:sp>
        <p:nvSpPr>
          <p:cNvPr id="7" name="Bijschrift: lijn 6">
            <a:extLst>
              <a:ext uri="{FF2B5EF4-FFF2-40B4-BE49-F238E27FC236}">
                <a16:creationId xmlns:a16="http://schemas.microsoft.com/office/drawing/2014/main" id="{E8D3027C-6B14-450A-AE50-C03D1AECB1A3}"/>
              </a:ext>
            </a:extLst>
          </p:cNvPr>
          <p:cNvSpPr/>
          <p:nvPr/>
        </p:nvSpPr>
        <p:spPr>
          <a:xfrm>
            <a:off x="3938814" y="2055608"/>
            <a:ext cx="535948" cy="324465"/>
          </a:xfrm>
          <a:prstGeom prst="borderCallout1">
            <a:avLst>
              <a:gd name="adj1" fmla="val 99233"/>
              <a:gd name="adj2" fmla="val 99905"/>
              <a:gd name="adj3" fmla="val 306900"/>
              <a:gd name="adj4" fmla="val 3090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618970F2-7163-424C-939B-7FB88E215C26}"/>
              </a:ext>
            </a:extLst>
          </p:cNvPr>
          <p:cNvCxnSpPr>
            <a:cxnSpLocks/>
          </p:cNvCxnSpPr>
          <p:nvPr/>
        </p:nvCxnSpPr>
        <p:spPr>
          <a:xfrm flipH="1">
            <a:off x="3938814" y="2380073"/>
            <a:ext cx="210399" cy="1297192"/>
          </a:xfrm>
          <a:prstGeom prst="lin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4123966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513249-9493-409B-B2F1-9CBA1579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Schaliestraat en </a:t>
            </a:r>
            <a:r>
              <a:rPr lang="nl-BE" dirty="0" err="1"/>
              <a:t>Schreinstraat</a:t>
            </a:r>
            <a:endParaRPr lang="nl-BE" dirty="0"/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898F8267-E0A4-44E6-8747-4AD400E00D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7638"/>
            <a:ext cx="5862105" cy="510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044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3383E-BF06-4FE2-9707-18D3001E6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3200" dirty="0"/>
              <a:t>1. Leeuwerikstraat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920915-C637-45B9-B9DB-176A829A8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7923740-7A31-4236-9D90-B20DDEAC4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BAEBB96-CFC8-452B-B811-F65100697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175E624-2733-4C82-979D-B36BD91EE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pic>
        <p:nvPicPr>
          <p:cNvPr id="5" name="Afbeelding 4" descr="Afbeelding met buiten, boom, gras, groen&#10;&#10;Automatisch gegenereerde beschrijving">
            <a:extLst>
              <a:ext uri="{FF2B5EF4-FFF2-40B4-BE49-F238E27FC236}">
                <a16:creationId xmlns:a16="http://schemas.microsoft.com/office/drawing/2014/main" id="{98FF7E5A-E3A9-450B-9532-631CD95F7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8136" y="1777335"/>
            <a:ext cx="5684285" cy="4263214"/>
          </a:xfrm>
          <a:prstGeom prst="rect">
            <a:avLst/>
          </a:prstGeom>
        </p:spPr>
      </p:pic>
      <p:pic>
        <p:nvPicPr>
          <p:cNvPr id="11" name="Afbeelding 10" descr="Afbeelding met zitten, straat, rijden&#10;&#10;Automatisch gegenereerde beschrijving">
            <a:extLst>
              <a:ext uri="{FF2B5EF4-FFF2-40B4-BE49-F238E27FC236}">
                <a16:creationId xmlns:a16="http://schemas.microsoft.com/office/drawing/2014/main" id="{5ED3422C-3878-42E2-9843-91D3A8B68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1464" y="1777335"/>
            <a:ext cx="5684286" cy="426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19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513249-9493-409B-B2F1-9CBA1579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Schaliestraat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80F051-16F3-40AB-9F74-110FF0E96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Gelegen in verblijfsgebied </a:t>
            </a:r>
          </a:p>
          <a:p>
            <a:r>
              <a:rPr lang="nl-BE" dirty="0"/>
              <a:t>Belangrijkste fietsbestemming: Ave-Mariabasisschool</a:t>
            </a:r>
          </a:p>
          <a:p>
            <a:r>
              <a:rPr lang="nl-BE" dirty="0"/>
              <a:t>Kan mooi aansluiten bij project “</a:t>
            </a:r>
            <a:r>
              <a:rPr lang="nl-BE" dirty="0" err="1"/>
              <a:t>schoolstraat</a:t>
            </a:r>
            <a:r>
              <a:rPr lang="nl-BE" dirty="0"/>
              <a:t> Dorp – </a:t>
            </a:r>
            <a:r>
              <a:rPr lang="nl-BE" dirty="0" err="1"/>
              <a:t>Laudinnestraat</a:t>
            </a:r>
            <a:r>
              <a:rPr lang="nl-BE" dirty="0"/>
              <a:t>”</a:t>
            </a:r>
          </a:p>
          <a:p>
            <a:r>
              <a:rPr lang="nl-BE" dirty="0"/>
              <a:t>Parkeren op de rijbaan rechts over de hele lengte organiseren zodat fietsen in tegengestelde richting veilig kan.</a:t>
            </a:r>
          </a:p>
        </p:txBody>
      </p:sp>
    </p:spTree>
    <p:extLst>
      <p:ext uri="{BB962C8B-B14F-4D97-AF65-F5344CB8AC3E}">
        <p14:creationId xmlns:p14="http://schemas.microsoft.com/office/powerpoint/2010/main" val="1539749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AE379-5022-40E8-96CF-8526DA51C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Schreinstraat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87D837-CA01-4A21-B5B0-ECD4C4DDA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Gelegen in verblijfsgebied</a:t>
            </a:r>
          </a:p>
          <a:p>
            <a:r>
              <a:rPr lang="nl-BE" dirty="0"/>
              <a:t>Belangrijkste fietsbestemming: Ave-Mariabasisschool</a:t>
            </a:r>
          </a:p>
          <a:p>
            <a:r>
              <a:rPr lang="nl-BE" dirty="0"/>
              <a:t>Éénrichtingsverkeer zal worden ingesteld richting Postweg</a:t>
            </a:r>
          </a:p>
          <a:p>
            <a:r>
              <a:rPr lang="nl-BE" dirty="0"/>
              <a:t>Zowel langs zijde Dorp als </a:t>
            </a:r>
            <a:r>
              <a:rPr lang="nl-BE" dirty="0" err="1"/>
              <a:t>Laudinnestraat</a:t>
            </a:r>
            <a:r>
              <a:rPr lang="nl-BE" dirty="0"/>
              <a:t> een veiligere fietsverbinding richting Postweg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111406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993C01-4EE9-43CB-A149-4029377DA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Ruisbroek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43DB3AE-FBE6-45E3-8AF1-29E5BFCBB9DC}"/>
              </a:ext>
            </a:extLst>
          </p:cNvPr>
          <p:cNvSpPr txBox="1"/>
          <p:nvPr/>
        </p:nvSpPr>
        <p:spPr>
          <a:xfrm rot="531841">
            <a:off x="2495324" y="4242000"/>
            <a:ext cx="678391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Wegwijzer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EEBD2F2-74C1-4B72-A034-3FC833C2C9B4}"/>
              </a:ext>
            </a:extLst>
          </p:cNvPr>
          <p:cNvSpPr txBox="1"/>
          <p:nvPr/>
        </p:nvSpPr>
        <p:spPr>
          <a:xfrm rot="920787">
            <a:off x="5709311" y="2947847"/>
            <a:ext cx="8947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Jan Ruusbroec-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school</a:t>
            </a:r>
          </a:p>
        </p:txBody>
      </p:sp>
      <p:sp>
        <p:nvSpPr>
          <p:cNvPr id="13" name="Tijdelijke aanduiding voor inhoud 12">
            <a:extLst>
              <a:ext uri="{FF2B5EF4-FFF2-40B4-BE49-F238E27FC236}">
                <a16:creationId xmlns:a16="http://schemas.microsoft.com/office/drawing/2014/main" id="{956AEFC6-5484-4C74-8F33-094EB3C7D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10946D13-8BF2-42EF-8E03-0C74D3E60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66449"/>
            <a:ext cx="7150608" cy="5316913"/>
          </a:xfrm>
          <a:prstGeom prst="rect">
            <a:avLst/>
          </a:prstGeom>
        </p:spPr>
      </p:pic>
      <p:sp>
        <p:nvSpPr>
          <p:cNvPr id="8" name="Bijschrift: lijn 7">
            <a:extLst>
              <a:ext uri="{FF2B5EF4-FFF2-40B4-BE49-F238E27FC236}">
                <a16:creationId xmlns:a16="http://schemas.microsoft.com/office/drawing/2014/main" id="{636EBF84-A955-4457-A5A4-E5F8612B285B}"/>
              </a:ext>
            </a:extLst>
          </p:cNvPr>
          <p:cNvSpPr/>
          <p:nvPr/>
        </p:nvSpPr>
        <p:spPr>
          <a:xfrm>
            <a:off x="1536192" y="3429000"/>
            <a:ext cx="535948" cy="324465"/>
          </a:xfrm>
          <a:prstGeom prst="borderCallout1">
            <a:avLst>
              <a:gd name="adj1" fmla="val 99233"/>
              <a:gd name="adj2" fmla="val 99905"/>
              <a:gd name="adj3" fmla="val 337250"/>
              <a:gd name="adj4" fmla="val 1358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CEFE6A5B-34F7-4BF4-B29B-055E5DB44DA4}"/>
              </a:ext>
            </a:extLst>
          </p:cNvPr>
          <p:cNvSpPr/>
          <p:nvPr/>
        </p:nvSpPr>
        <p:spPr>
          <a:xfrm>
            <a:off x="791852" y="1329179"/>
            <a:ext cx="1875934" cy="3930978"/>
          </a:xfrm>
          <a:custGeom>
            <a:avLst/>
            <a:gdLst>
              <a:gd name="connsiteX0" fmla="*/ 801278 w 1875934"/>
              <a:gd name="connsiteY0" fmla="*/ 3930978 h 3930978"/>
              <a:gd name="connsiteX1" fmla="*/ 0 w 1875934"/>
              <a:gd name="connsiteY1" fmla="*/ 3525625 h 3930978"/>
              <a:gd name="connsiteX2" fmla="*/ 1875934 w 1875934"/>
              <a:gd name="connsiteY2" fmla="*/ 0 h 3930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5934" h="3930978">
                <a:moveTo>
                  <a:pt x="801278" y="3930978"/>
                </a:moveTo>
                <a:lnTo>
                  <a:pt x="0" y="3525625"/>
                </a:lnTo>
                <a:lnTo>
                  <a:pt x="1875934" y="0"/>
                </a:lnTo>
              </a:path>
            </a:pathLst>
          </a:custGeom>
          <a:noFill/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DAA99F0-C98B-46F0-BB27-C8EA1CE19B31}"/>
              </a:ext>
            </a:extLst>
          </p:cNvPr>
          <p:cNvSpPr txBox="1"/>
          <p:nvPr/>
        </p:nvSpPr>
        <p:spPr>
          <a:xfrm rot="17838071">
            <a:off x="1203147" y="2318756"/>
            <a:ext cx="1399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defRPr>
            </a:lvl1pPr>
          </a:lstStyle>
          <a:p>
            <a:r>
              <a:rPr lang="nl-BE" dirty="0"/>
              <a:t>Route fietssnelweg</a:t>
            </a:r>
          </a:p>
        </p:txBody>
      </p:sp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A132A672-BC80-4939-9DA9-2A24CDF91A61}"/>
              </a:ext>
            </a:extLst>
          </p:cNvPr>
          <p:cNvSpPr/>
          <p:nvPr/>
        </p:nvSpPr>
        <p:spPr>
          <a:xfrm>
            <a:off x="452487" y="4864231"/>
            <a:ext cx="320511" cy="650449"/>
          </a:xfrm>
          <a:custGeom>
            <a:avLst/>
            <a:gdLst>
              <a:gd name="connsiteX0" fmla="*/ 320511 w 320511"/>
              <a:gd name="connsiteY0" fmla="*/ 0 h 650449"/>
              <a:gd name="connsiteX1" fmla="*/ 0 w 320511"/>
              <a:gd name="connsiteY1" fmla="*/ 650449 h 65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0511" h="650449">
                <a:moveTo>
                  <a:pt x="320511" y="0"/>
                </a:moveTo>
                <a:lnTo>
                  <a:pt x="0" y="650449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9150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75585-BCB7-4067-B27C-3D2C1D437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Brugstraat – Boomkwekerijstraat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E3665E-B844-4B97-A489-C37C39185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499176" cy="4983162"/>
          </a:xfrm>
        </p:spPr>
        <p:txBody>
          <a:bodyPr>
            <a:normAutofit fontScale="92500" lnSpcReduction="20000"/>
          </a:bodyPr>
          <a:lstStyle/>
          <a:p>
            <a:r>
              <a:rPr lang="nl-BE" dirty="0"/>
              <a:t>Gelegen in verblijfsgebied</a:t>
            </a:r>
          </a:p>
          <a:p>
            <a:r>
              <a:rPr lang="nl-BE" dirty="0"/>
              <a:t>Deel lokaal functioneel fietsnetwerk</a:t>
            </a:r>
          </a:p>
          <a:p>
            <a:r>
              <a:rPr lang="nl-BE" dirty="0"/>
              <a:t>Belangrijkste fietsbestemming = school Wegwijzer + voetgangersbrug over het kanaal</a:t>
            </a:r>
          </a:p>
          <a:p>
            <a:r>
              <a:rPr lang="nl-BE" dirty="0"/>
              <a:t>Jonge fietsers krijgen fietsvriendelijke verbinding naar school + kunnen voetgangersbrug bereiken (fiets aan de hand) </a:t>
            </a:r>
          </a:p>
          <a:p>
            <a:r>
              <a:rPr lang="nl-BE" dirty="0"/>
              <a:t>Sluit aan bij fietssuggestiestroken </a:t>
            </a:r>
            <a:r>
              <a:rPr lang="nl-BE" dirty="0" err="1"/>
              <a:t>Fabriekstraat</a:t>
            </a:r>
            <a:r>
              <a:rPr lang="nl-BE" dirty="0"/>
              <a:t> en fietssnelweg F20 via voetgangersbrug</a:t>
            </a:r>
          </a:p>
          <a:p>
            <a:r>
              <a:rPr lang="nl-BE" dirty="0"/>
              <a:t>Gootje voorzien langsheen de trap voor fietsers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247814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75585-BCB7-4067-B27C-3D2C1D437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Schoolstraat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E3665E-B844-4B97-A489-C37C39185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499176" cy="4983162"/>
          </a:xfrm>
        </p:spPr>
        <p:txBody>
          <a:bodyPr>
            <a:normAutofit lnSpcReduction="10000"/>
          </a:bodyPr>
          <a:lstStyle/>
          <a:p>
            <a:r>
              <a:rPr lang="nl-BE" dirty="0"/>
              <a:t>Gelegen in verblijfsgebied</a:t>
            </a:r>
          </a:p>
          <a:p>
            <a:r>
              <a:rPr lang="nl-BE" dirty="0"/>
              <a:t>Deel lokaal functioneel fietsnetwerk</a:t>
            </a:r>
          </a:p>
          <a:p>
            <a:r>
              <a:rPr lang="nl-BE" dirty="0"/>
              <a:t>Belangrijkste fietsbestemming = school Wegwijzer</a:t>
            </a:r>
          </a:p>
          <a:p>
            <a:r>
              <a:rPr lang="nl-BE" dirty="0"/>
              <a:t>Jonge fietsers krijgen fietsvriendelijke verbinding naar school.</a:t>
            </a:r>
          </a:p>
          <a:p>
            <a:r>
              <a:rPr lang="nl-BE" dirty="0"/>
              <a:t>Sluit aan bij fietssuggestiestroken </a:t>
            </a:r>
            <a:r>
              <a:rPr lang="nl-BE" dirty="0" err="1"/>
              <a:t>Fabriekstraat</a:t>
            </a:r>
            <a:r>
              <a:rPr lang="nl-BE" dirty="0"/>
              <a:t> en fietssnelweg F20 via voetgangersbrug</a:t>
            </a:r>
          </a:p>
          <a:p>
            <a:r>
              <a:rPr lang="nl-BE" dirty="0"/>
              <a:t>Gootje voorzien langsheen de trap voor fietsers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956775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EBE11-7A9F-4732-A1B3-F93BAE5F3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968" y="2747962"/>
            <a:ext cx="7234063" cy="1362075"/>
          </a:xfrm>
        </p:spPr>
        <p:txBody>
          <a:bodyPr/>
          <a:lstStyle/>
          <a:p>
            <a:pPr algn="ctr"/>
            <a:r>
              <a:rPr lang="nl-BE" dirty="0"/>
              <a:t>Uitbreiding Zone 30</a:t>
            </a:r>
          </a:p>
        </p:txBody>
      </p:sp>
    </p:spTree>
    <p:extLst>
      <p:ext uri="{BB962C8B-B14F-4D97-AF65-F5344CB8AC3E}">
        <p14:creationId xmlns:p14="http://schemas.microsoft.com/office/powerpoint/2010/main" val="16428188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6F051-4769-4E84-9D8E-C8C4FA688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Uitbreiding zone 30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2FA014-4F18-495D-87E1-68A3198F1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b="1" dirty="0"/>
              <a:t>Doel</a:t>
            </a:r>
            <a:r>
              <a:rPr lang="nl-BE" dirty="0"/>
              <a:t>: verkeersveiligheid zwakkere weggebruikers en verkeersleefbaarheid bevorderen in verblijfsgebieden</a:t>
            </a:r>
          </a:p>
          <a:p>
            <a:r>
              <a:rPr lang="nl-BE" dirty="0"/>
              <a:t>Voorstel om zone 30 in de kernen van deelgemeenten/wijken uit te breiden in twee stappen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BE" dirty="0"/>
              <a:t>Beslissing uitbreiding zone 30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BE" dirty="0"/>
              <a:t>Onderzoek naar poorteffect bij binnenrijden zone en bijkomende markeringen, naast de verplichte borden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675299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BD08A2-70B1-45A9-B811-1AEB2012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BE" sz="3700" dirty="0"/>
              <a:t>Zone 30 centrum Oudenaken</a:t>
            </a:r>
            <a:br>
              <a:rPr lang="nl-BE" sz="3700" dirty="0"/>
            </a:br>
            <a:endParaRPr lang="nl-BE" sz="370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A2D947-A604-4B3C-9E9E-E83EF41FE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868643"/>
            <a:ext cx="3600000" cy="639762"/>
          </a:xfrm>
        </p:spPr>
        <p:txBody>
          <a:bodyPr/>
          <a:lstStyle/>
          <a:p>
            <a:r>
              <a:rPr lang="en-US" dirty="0" err="1"/>
              <a:t>Vandaag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E435F8E-7881-43A4-ADC0-BF9BBA63F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" y="3976903"/>
            <a:ext cx="3600000" cy="639762"/>
          </a:xfrm>
        </p:spPr>
        <p:txBody>
          <a:bodyPr/>
          <a:lstStyle/>
          <a:p>
            <a:r>
              <a:rPr lang="en-US" dirty="0"/>
              <a:t>Na </a:t>
            </a:r>
            <a:r>
              <a:rPr lang="en-US" dirty="0" err="1"/>
              <a:t>uitbreiding</a:t>
            </a:r>
            <a:endParaRPr lang="en-US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1F3EA40-D3BE-4FF3-853E-5F295A7D2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445" y="828537"/>
            <a:ext cx="4406481" cy="2985354"/>
          </a:xfrm>
          <a:prstGeom prst="rect">
            <a:avLst/>
          </a:prstGeom>
        </p:spPr>
      </p:pic>
      <p:pic>
        <p:nvPicPr>
          <p:cNvPr id="13" name="Tijdelijke aanduiding voor inhoud 12">
            <a:extLst>
              <a:ext uri="{FF2B5EF4-FFF2-40B4-BE49-F238E27FC236}">
                <a16:creationId xmlns:a16="http://schemas.microsoft.com/office/drawing/2014/main" id="{0FE12926-094F-4D18-8FAE-4CDCC0FDB93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549444" y="3853997"/>
            <a:ext cx="4397307" cy="300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309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BD08A2-70B1-45A9-B811-1AEB2012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nl-BE" sz="3700" dirty="0"/>
              <a:t>Zone 30 centrum Sint-Laureins-Berchem</a:t>
            </a:r>
            <a:br>
              <a:rPr lang="nl-BE" sz="3700" dirty="0"/>
            </a:br>
            <a:endParaRPr lang="nl-BE" sz="37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9C0F9F2-8D74-4527-A746-8EFD48F23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" y="1080809"/>
            <a:ext cx="4544626" cy="3864821"/>
          </a:xfrm>
          <a:prstGeom prst="rect">
            <a:avLst/>
          </a:prstGeom>
        </p:spPr>
      </p:pic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62B3637E-FE36-4541-BB67-E9EC800E59B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72000" y="3013219"/>
            <a:ext cx="4572000" cy="3844780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E435F8E-7881-43A4-ADC0-BF9BBA63F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659991" y="6221330"/>
            <a:ext cx="3600000" cy="639762"/>
          </a:xfrm>
        </p:spPr>
        <p:txBody>
          <a:bodyPr/>
          <a:lstStyle/>
          <a:p>
            <a:r>
              <a:rPr lang="en-US" dirty="0"/>
              <a:t>Na </a:t>
            </a:r>
            <a:r>
              <a:rPr lang="en-US" dirty="0" err="1"/>
              <a:t>uitbreiding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A2D947-A604-4B3C-9E9E-E83EF41FE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5689" y="1097757"/>
            <a:ext cx="3600000" cy="639762"/>
          </a:xfrm>
        </p:spPr>
        <p:txBody>
          <a:bodyPr/>
          <a:lstStyle/>
          <a:p>
            <a:r>
              <a:rPr lang="en-US" dirty="0" err="1"/>
              <a:t>Vandaag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3063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BD08A2-70B1-45A9-B811-1AEB2012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BE" sz="3700" dirty="0"/>
              <a:t>Zone 30 centrum Ruisbroek</a:t>
            </a:r>
            <a:br>
              <a:rPr lang="nl-BE" sz="3700" dirty="0"/>
            </a:br>
            <a:endParaRPr lang="nl-BE" sz="370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A2D947-A604-4B3C-9E9E-E83EF41FE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924849"/>
            <a:ext cx="3600000" cy="639762"/>
          </a:xfrm>
        </p:spPr>
        <p:txBody>
          <a:bodyPr/>
          <a:lstStyle/>
          <a:p>
            <a:r>
              <a:rPr lang="en-US" dirty="0" err="1"/>
              <a:t>Vandaag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E435F8E-7881-43A4-ADC0-BF9BBA63F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406788" y="6129747"/>
            <a:ext cx="3600000" cy="639762"/>
          </a:xfrm>
        </p:spPr>
        <p:txBody>
          <a:bodyPr/>
          <a:lstStyle/>
          <a:p>
            <a:r>
              <a:rPr lang="en-US" dirty="0"/>
              <a:t>Na </a:t>
            </a:r>
            <a:r>
              <a:rPr lang="en-US" dirty="0" err="1"/>
              <a:t>uitbreiding</a:t>
            </a:r>
            <a:endParaRPr lang="en-US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3613A70-0F2F-478D-B0FF-7E76368D89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1" y="924849"/>
            <a:ext cx="4473253" cy="4151976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CC18CBA6-58D7-4243-934D-E9A121E9805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58BEAB1-D5D5-4E85-8456-03CBD926D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574678"/>
            <a:ext cx="4543994" cy="42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94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80663-CC49-4241-84E5-08C8B598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7499176" cy="1143000"/>
          </a:xfrm>
        </p:spPr>
        <p:txBody>
          <a:bodyPr>
            <a:normAutofit/>
          </a:bodyPr>
          <a:lstStyle/>
          <a:p>
            <a:pPr algn="r"/>
            <a:r>
              <a:rPr lang="nl-BE" sz="3200" dirty="0"/>
              <a:t>1. Leeuwerikstraat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514876-E3CF-482B-B65F-966FC58A3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018"/>
            <a:ext cx="7499176" cy="4525963"/>
          </a:xfrm>
        </p:spPr>
        <p:txBody>
          <a:bodyPr>
            <a:normAutofit/>
          </a:bodyPr>
          <a:lstStyle/>
          <a:p>
            <a:r>
              <a:rPr lang="nl-BE" sz="2400" b="1" dirty="0"/>
              <a:t>Weg voorbehouden voor landbouwvoertuigen, voetgangers, fietsers, bestuurders van speed </a:t>
            </a:r>
            <a:r>
              <a:rPr lang="nl-BE" sz="2400" b="1" dirty="0" err="1"/>
              <a:t>pedelecs</a:t>
            </a:r>
            <a:r>
              <a:rPr lang="nl-BE" sz="2400" b="1" dirty="0"/>
              <a:t> en ruiters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D086D00-2ADA-44BB-8714-3EEAC74B4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07" y="2357217"/>
            <a:ext cx="6669561" cy="440524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139B975-0A12-462C-8D32-2F2E2A9BABE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6471"/>
            <a:ext cx="985638" cy="94405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A4D5167-2E2D-47F2-AA6B-A3923D79C29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42" y="226470"/>
            <a:ext cx="985638" cy="91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635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BD08A2-70B1-45A9-B811-1AEB2012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BE" sz="3700" dirty="0"/>
              <a:t>Zone 30 centrum Ruisbroek</a:t>
            </a:r>
            <a:br>
              <a:rPr lang="nl-BE" sz="3700" dirty="0"/>
            </a:br>
            <a:endParaRPr lang="nl-BE" sz="370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A2D947-A604-4B3C-9E9E-E83EF41FE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924849"/>
            <a:ext cx="3600000" cy="639762"/>
          </a:xfrm>
        </p:spPr>
        <p:txBody>
          <a:bodyPr/>
          <a:lstStyle/>
          <a:p>
            <a:r>
              <a:rPr lang="en-US" dirty="0" err="1"/>
              <a:t>Vandaag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E435F8E-7881-43A4-ADC0-BF9BBA63F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406788" y="6129747"/>
            <a:ext cx="3600000" cy="639762"/>
          </a:xfrm>
        </p:spPr>
        <p:txBody>
          <a:bodyPr/>
          <a:lstStyle/>
          <a:p>
            <a:r>
              <a:rPr lang="en-US" dirty="0"/>
              <a:t>Na </a:t>
            </a:r>
            <a:r>
              <a:rPr lang="en-US" dirty="0" err="1"/>
              <a:t>uitbreiding</a:t>
            </a:r>
            <a:endParaRPr lang="en-US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9FDB6A9E-BEEA-4DA8-8149-09704BFAEA4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CF7823E-21BE-4612-952A-3EA52466F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422" y="3052924"/>
            <a:ext cx="4603578" cy="372182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AE785A8-57C9-464F-B3E3-ACC95A288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5401"/>
            <a:ext cx="4500671" cy="363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531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793FF1-241E-40F9-A331-30BA1249D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3200" dirty="0"/>
              <a:t>7. Eénmalige verlenging looptijd bewonerskaarten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0E94C0D-AEA8-4AFD-BE5F-EB65E1F0B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13 maart 2020: </a:t>
            </a:r>
            <a:r>
              <a:rPr lang="nl-BE" dirty="0" err="1"/>
              <a:t>lockdown</a:t>
            </a:r>
            <a:r>
              <a:rPr lang="nl-BE" dirty="0"/>
              <a:t> – corona</a:t>
            </a:r>
          </a:p>
          <a:p>
            <a:r>
              <a:rPr lang="nl-BE" dirty="0"/>
              <a:t>24 maart 2020: beslissing college van burgemeester en schepenen om</a:t>
            </a:r>
          </a:p>
          <a:p>
            <a:pPr lvl="1"/>
            <a:r>
              <a:rPr lang="nl-BE" dirty="0"/>
              <a:t>Controles blauwe zones tijdelijk stop te zetten</a:t>
            </a:r>
          </a:p>
          <a:p>
            <a:pPr lvl="1"/>
            <a:r>
              <a:rPr lang="nl-BE" dirty="0"/>
              <a:t>Overtredingen tussen 13/3 en 20/3 niet te innen of bedrag terug te storten</a:t>
            </a:r>
          </a:p>
          <a:p>
            <a:r>
              <a:rPr lang="nl-BE" dirty="0"/>
              <a:t>1 juni 2020: heropstart controles in blauwe zone Ruisbroek</a:t>
            </a:r>
          </a:p>
        </p:txBody>
      </p:sp>
    </p:spTree>
    <p:extLst>
      <p:ext uri="{BB962C8B-B14F-4D97-AF65-F5344CB8AC3E}">
        <p14:creationId xmlns:p14="http://schemas.microsoft.com/office/powerpoint/2010/main" val="32964693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793FF1-241E-40F9-A331-30BA1249D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3200" dirty="0"/>
              <a:t>7. Eénmalige verlenging looptijd bewonerskaarten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0E94C0D-AEA8-4AFD-BE5F-EB65E1F0B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Gedurende 2 maanden en 2 weken werden geen controles uitgevoerd</a:t>
            </a:r>
          </a:p>
          <a:p>
            <a:r>
              <a:rPr lang="nl-BE" dirty="0"/>
              <a:t>Om houders bewonerskaart of individueel abonnement te compenseren, vraag aan gemeenteraad </a:t>
            </a:r>
            <a:r>
              <a:rPr lang="nl-BE" b="1" dirty="0"/>
              <a:t>om éénmalig de bewonerskaarten/abonnementen 3 maanden te verlengen</a:t>
            </a:r>
            <a:r>
              <a:rPr lang="nl-BE" dirty="0"/>
              <a:t>.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907822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E6301D-10C1-46F5-928D-B3E056FE3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</p:spPr>
        <p:txBody>
          <a:bodyPr anchor="ctr">
            <a:normAutofit/>
          </a:bodyPr>
          <a:lstStyle/>
          <a:p>
            <a:pPr algn="r"/>
            <a:r>
              <a:rPr lang="nl-BE" sz="3200" dirty="0"/>
              <a:t>8. </a:t>
            </a:r>
            <a:r>
              <a:rPr lang="nl-BE" sz="3200" dirty="0" err="1"/>
              <a:t>Brabantsebaan</a:t>
            </a:r>
            <a:endParaRPr lang="nl-BE" sz="32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404FE60-B9EC-451F-9EDA-14F177407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885" y="1600200"/>
            <a:ext cx="6419805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87525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C8E69A-8F03-4CA4-88FB-D434F8056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7499176" cy="1143000"/>
          </a:xfrm>
        </p:spPr>
        <p:txBody>
          <a:bodyPr/>
          <a:lstStyle/>
          <a:p>
            <a:pPr algn="r"/>
            <a:r>
              <a:rPr lang="nl-BE" sz="3200" dirty="0"/>
              <a:t>8. </a:t>
            </a:r>
            <a:r>
              <a:rPr lang="nl-BE" sz="3200" dirty="0" err="1"/>
              <a:t>Brabantsebaan</a:t>
            </a:r>
            <a:endParaRPr lang="nl-BE" sz="3200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462BDA6-EFAB-4D77-A7BE-38DF4AB3F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018"/>
            <a:ext cx="7499176" cy="5376184"/>
          </a:xfrm>
        </p:spPr>
        <p:txBody>
          <a:bodyPr/>
          <a:lstStyle/>
          <a:p>
            <a:r>
              <a:rPr lang="nl-BE" b="1" dirty="0"/>
              <a:t>2014: Harmonisering snelheidsregimes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2FC2456-DC36-4560-A149-C6704504C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250" y="1659602"/>
            <a:ext cx="6120695" cy="519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202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E6301D-10C1-46F5-928D-B3E056FE3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r"/>
            <a:r>
              <a:rPr lang="nl-BE" sz="3200" dirty="0"/>
              <a:t>8. </a:t>
            </a:r>
            <a:r>
              <a:rPr lang="nl-BE" sz="3200" dirty="0" err="1"/>
              <a:t>Brabantsebaan</a:t>
            </a:r>
            <a:endParaRPr lang="nl-BE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56F0EB-0A2A-4852-A969-2AC688705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7499176" cy="5440362"/>
          </a:xfrm>
        </p:spPr>
        <p:txBody>
          <a:bodyPr>
            <a:normAutofit lnSpcReduction="10000"/>
          </a:bodyPr>
          <a:lstStyle/>
          <a:p>
            <a:r>
              <a:rPr lang="nl-BE" b="1" dirty="0"/>
              <a:t>Verlagen snelheid van 70 naar 50 km/u</a:t>
            </a:r>
          </a:p>
          <a:p>
            <a:pPr lvl="1"/>
            <a:r>
              <a:rPr lang="nl-BE" dirty="0"/>
              <a:t>Lokale weg type II, smal wegprofiel (+/- 4,4m)</a:t>
            </a:r>
          </a:p>
          <a:p>
            <a:pPr lvl="1"/>
            <a:r>
              <a:rPr lang="nl-BE" dirty="0"/>
              <a:t>Geen fiets- of voetpaden, uitwijkstroken</a:t>
            </a:r>
          </a:p>
          <a:p>
            <a:pPr lvl="1"/>
            <a:r>
              <a:rPr lang="nl-BE" dirty="0"/>
              <a:t>Kasseien: trillingen en geluidshinder</a:t>
            </a:r>
          </a:p>
          <a:p>
            <a:pPr lvl="1"/>
            <a:r>
              <a:rPr lang="nl-BE" dirty="0"/>
              <a:t>Deel van lokaal functioneel fietsroutenetwerk, vanaf 2021 ook in recreatief netwerk (</a:t>
            </a:r>
            <a:r>
              <a:rPr lang="nl-BE" dirty="0" err="1"/>
              <a:t>Hollestraat</a:t>
            </a:r>
            <a:r>
              <a:rPr lang="nl-BE" dirty="0"/>
              <a:t> tot Hoogstraat)</a:t>
            </a:r>
          </a:p>
          <a:p>
            <a:pPr lvl="1"/>
            <a:r>
              <a:rPr lang="nl-BE" dirty="0"/>
              <a:t>Route naar scholen in Halle</a:t>
            </a:r>
          </a:p>
          <a:p>
            <a:pPr lvl="1"/>
            <a:r>
              <a:rPr lang="nl-BE" dirty="0"/>
              <a:t>Gelegen op de gemeentegrens</a:t>
            </a:r>
          </a:p>
          <a:p>
            <a:pPr lvl="1"/>
            <a:r>
              <a:rPr lang="nl-BE" dirty="0"/>
              <a:t>Door CBS Halle goedgekeurd op 9/10, gaat eveneens naar Gemeenteraad eind oktober 2020</a:t>
            </a:r>
          </a:p>
        </p:txBody>
      </p:sp>
    </p:spTree>
    <p:extLst>
      <p:ext uri="{BB962C8B-B14F-4D97-AF65-F5344CB8AC3E}">
        <p14:creationId xmlns:p14="http://schemas.microsoft.com/office/powerpoint/2010/main" val="32116514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E6301D-10C1-46F5-928D-B3E056FE3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r"/>
            <a:r>
              <a:rPr lang="nl-BE" sz="3200" dirty="0"/>
              <a:t>8. </a:t>
            </a:r>
            <a:r>
              <a:rPr lang="nl-BE" sz="3200" dirty="0" err="1"/>
              <a:t>Brabantsebaan</a:t>
            </a:r>
            <a:endParaRPr lang="nl-BE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56F0EB-0A2A-4852-A969-2AC688705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499176" cy="4983162"/>
          </a:xfrm>
        </p:spPr>
        <p:txBody>
          <a:bodyPr>
            <a:normAutofit/>
          </a:bodyPr>
          <a:lstStyle/>
          <a:p>
            <a:r>
              <a:rPr lang="nl-BE" b="1" dirty="0"/>
              <a:t>Verlagen snelheid van 70 naar 50 km/u: handhaving</a:t>
            </a:r>
          </a:p>
          <a:p>
            <a:pPr lvl="1"/>
            <a:r>
              <a:rPr lang="nl-BE" dirty="0"/>
              <a:t>Initiatieven voor volgende 2 tracés worden aanbesteed en gefinancierd door SPL</a:t>
            </a:r>
          </a:p>
          <a:p>
            <a:pPr lvl="2"/>
            <a:r>
              <a:rPr lang="nl-NL" dirty="0" err="1"/>
              <a:t>Brabantsebaan</a:t>
            </a:r>
            <a:r>
              <a:rPr lang="nl-NL" dirty="0"/>
              <a:t>, vanaf de Postweg tot net voor de Baasbergstraat</a:t>
            </a:r>
          </a:p>
          <a:p>
            <a:pPr lvl="2"/>
            <a:r>
              <a:rPr lang="nl-NL" dirty="0" err="1"/>
              <a:t>Brabantsebaan</a:t>
            </a:r>
            <a:r>
              <a:rPr lang="nl-NL" dirty="0"/>
              <a:t>, net na de Hoogstraat tot net voor de </a:t>
            </a:r>
            <a:r>
              <a:rPr lang="nl-NL" dirty="0" err="1"/>
              <a:t>Pepingensesteenweg</a:t>
            </a:r>
            <a:endParaRPr lang="nl-NL" dirty="0"/>
          </a:p>
          <a:p>
            <a:pPr lvl="1"/>
            <a:r>
              <a:rPr lang="nl-NL" dirty="0"/>
              <a:t>Initiatieven voor volgend tracé wordt aanbesteed en gefinancierd door Halle</a:t>
            </a:r>
          </a:p>
          <a:p>
            <a:pPr lvl="2"/>
            <a:r>
              <a:rPr lang="nl-NL" dirty="0"/>
              <a:t>Van </a:t>
            </a:r>
            <a:r>
              <a:rPr lang="nl-NL" dirty="0" err="1"/>
              <a:t>Pepingensesteenweg</a:t>
            </a:r>
            <a:r>
              <a:rPr lang="nl-NL" dirty="0"/>
              <a:t> tot de </a:t>
            </a:r>
            <a:r>
              <a:rPr lang="nl-NL" dirty="0" err="1"/>
              <a:t>Gaasbeeksesteeweg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071530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D328E9-5722-4790-92D0-CD6E196C8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BE" sz="3200" dirty="0"/>
              <a:t>8. </a:t>
            </a:r>
            <a:r>
              <a:rPr lang="nl-BE" sz="3200" dirty="0" err="1"/>
              <a:t>Brabantsebaan</a:t>
            </a:r>
            <a:endParaRPr lang="nl-BE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6687B0-4775-4F44-B44A-6EA45F2C7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83C2AB2-4890-4D7E-90FD-D45B0D6678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61"/>
          <a:stretch/>
        </p:blipFill>
        <p:spPr>
          <a:xfrm>
            <a:off x="63273" y="1622976"/>
            <a:ext cx="3054102" cy="462500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D4527B0-BBBF-409B-90B1-6E9C03A1A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129" y="1612034"/>
            <a:ext cx="2889498" cy="457503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7BC0B26-6855-41F6-949B-3A072807A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382" y="1600199"/>
            <a:ext cx="3012338" cy="4525963"/>
          </a:xfrm>
          <a:prstGeom prst="rect">
            <a:avLst/>
          </a:prstGeom>
        </p:spPr>
      </p:pic>
      <p:sp>
        <p:nvSpPr>
          <p:cNvPr id="7" name="Tekstvak 9">
            <a:extLst>
              <a:ext uri="{FF2B5EF4-FFF2-40B4-BE49-F238E27FC236}">
                <a16:creationId xmlns:a16="http://schemas.microsoft.com/office/drawing/2014/main" id="{05ADAE23-A725-472B-A761-D71E87575393}"/>
              </a:ext>
            </a:extLst>
          </p:cNvPr>
          <p:cNvSpPr txBox="1"/>
          <p:nvPr/>
        </p:nvSpPr>
        <p:spPr>
          <a:xfrm>
            <a:off x="7077075" y="1622976"/>
            <a:ext cx="2066925" cy="50038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Traject 3: Pepingensesteenweg tot Gaasbeeksesteenweg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Tekstvak 6">
            <a:extLst>
              <a:ext uri="{FF2B5EF4-FFF2-40B4-BE49-F238E27FC236}">
                <a16:creationId xmlns:a16="http://schemas.microsoft.com/office/drawing/2014/main" id="{745E0879-D424-4292-8594-A036CB0B9E26}"/>
              </a:ext>
            </a:extLst>
          </p:cNvPr>
          <p:cNvSpPr txBox="1"/>
          <p:nvPr/>
        </p:nvSpPr>
        <p:spPr>
          <a:xfrm>
            <a:off x="3185129" y="5678438"/>
            <a:ext cx="1812290" cy="50863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Traject 2: Hoogstraat tot </a:t>
            </a:r>
            <a:r>
              <a:rPr lang="nl-BE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Pepingensesteenweg</a:t>
            </a:r>
            <a:endParaRPr lang="nl-B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Tekstvak 3">
            <a:extLst>
              <a:ext uri="{FF2B5EF4-FFF2-40B4-BE49-F238E27FC236}">
                <a16:creationId xmlns:a16="http://schemas.microsoft.com/office/drawing/2014/main" id="{E9E6DFBC-2ADF-4505-AD5D-60283619B996}"/>
              </a:ext>
            </a:extLst>
          </p:cNvPr>
          <p:cNvSpPr txBox="1"/>
          <p:nvPr/>
        </p:nvSpPr>
        <p:spPr>
          <a:xfrm>
            <a:off x="63273" y="5678439"/>
            <a:ext cx="1859915" cy="50863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Traject 1: Postweg tot Baasbergstraat.</a:t>
            </a:r>
          </a:p>
        </p:txBody>
      </p:sp>
    </p:spTree>
    <p:extLst>
      <p:ext uri="{BB962C8B-B14F-4D97-AF65-F5344CB8AC3E}">
        <p14:creationId xmlns:p14="http://schemas.microsoft.com/office/powerpoint/2010/main" val="31705508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E6301D-10C1-46F5-928D-B3E056FE3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089"/>
            <a:ext cx="7499176" cy="1143000"/>
          </a:xfrm>
        </p:spPr>
        <p:txBody>
          <a:bodyPr anchor="ctr">
            <a:normAutofit/>
          </a:bodyPr>
          <a:lstStyle/>
          <a:p>
            <a:pPr algn="r"/>
            <a:r>
              <a:rPr lang="nl-BE" sz="3200" dirty="0"/>
              <a:t>8. </a:t>
            </a:r>
            <a:r>
              <a:rPr lang="nl-BE" sz="3200" dirty="0" err="1"/>
              <a:t>Brabantsebaan</a:t>
            </a:r>
            <a:endParaRPr lang="nl-BE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56F0EB-0A2A-4852-A969-2AC688705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9038"/>
            <a:ext cx="7499176" cy="4525963"/>
          </a:xfrm>
        </p:spPr>
        <p:txBody>
          <a:bodyPr/>
          <a:lstStyle/>
          <a:p>
            <a:r>
              <a:rPr lang="nl-BE" b="1" dirty="0"/>
              <a:t>Verlagen snelheid van 70 naar 50 km/u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4A65CBA-0DAC-4363-A793-44A069E7F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26" y="1748218"/>
            <a:ext cx="6803923" cy="494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009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E6301D-10C1-46F5-928D-B3E056FE3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089"/>
            <a:ext cx="7499176" cy="1143000"/>
          </a:xfrm>
        </p:spPr>
        <p:txBody>
          <a:bodyPr anchor="ctr">
            <a:normAutofit/>
          </a:bodyPr>
          <a:lstStyle/>
          <a:p>
            <a:pPr algn="r"/>
            <a:r>
              <a:rPr lang="nl-BE" sz="3200" dirty="0"/>
              <a:t>8. </a:t>
            </a:r>
            <a:r>
              <a:rPr lang="nl-BE" sz="3200" dirty="0" err="1"/>
              <a:t>Brabantsebaan</a:t>
            </a:r>
            <a:endParaRPr lang="nl-BE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56F0EB-0A2A-4852-A969-2AC688705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9038"/>
            <a:ext cx="7499176" cy="4525963"/>
          </a:xfrm>
        </p:spPr>
        <p:txBody>
          <a:bodyPr/>
          <a:lstStyle/>
          <a:p>
            <a:r>
              <a:rPr lang="nl-BE" b="1" dirty="0"/>
              <a:t>Verlagen snelheid van 70 naar 50 km/u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C4F2BC6-D9C4-4455-8126-B3799ECDE6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44"/>
          <a:stretch/>
        </p:blipFill>
        <p:spPr>
          <a:xfrm>
            <a:off x="457200" y="1778725"/>
            <a:ext cx="7499176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9432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613248-6D15-44F3-AC3E-2E0A50587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3200" dirty="0"/>
              <a:t>1. Leeuwerikstraat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BC0565-695B-464A-8955-D3D374F2E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D12E1E7-88DC-456C-ABBA-F8527A540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E2EF9BE-1C06-48B8-B471-A1A7B2263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00200"/>
            <a:ext cx="7342496" cy="494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071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E6301D-10C1-46F5-928D-B3E056FE3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</p:spPr>
        <p:txBody>
          <a:bodyPr anchor="ctr">
            <a:normAutofit/>
          </a:bodyPr>
          <a:lstStyle/>
          <a:p>
            <a:pPr algn="r"/>
            <a:r>
              <a:rPr lang="nl-BE" sz="3200" dirty="0"/>
              <a:t>8. </a:t>
            </a:r>
            <a:r>
              <a:rPr lang="nl-BE" sz="3200" dirty="0" err="1"/>
              <a:t>Brabantsebaan</a:t>
            </a:r>
            <a:endParaRPr lang="nl-BE" sz="32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C71F291-76FD-41B1-A0A2-FFAE3802A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214"/>
          <a:stretch/>
        </p:blipFill>
        <p:spPr>
          <a:xfrm>
            <a:off x="457200" y="1600200"/>
            <a:ext cx="7499176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62668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E6301D-10C1-46F5-928D-B3E056FE3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</p:spPr>
        <p:txBody>
          <a:bodyPr anchor="ctr">
            <a:normAutofit/>
          </a:bodyPr>
          <a:lstStyle/>
          <a:p>
            <a:pPr algn="r"/>
            <a:r>
              <a:rPr lang="nl-BE" sz="3200" dirty="0"/>
              <a:t>8. </a:t>
            </a:r>
            <a:r>
              <a:rPr lang="nl-BE" sz="3200" dirty="0" err="1"/>
              <a:t>Brabantsebaan</a:t>
            </a:r>
            <a:endParaRPr lang="nl-BE" sz="32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FFCFAAB-3823-4965-A356-4D7A183272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77" b="18968"/>
          <a:stretch/>
        </p:blipFill>
        <p:spPr>
          <a:xfrm>
            <a:off x="457200" y="1600200"/>
            <a:ext cx="7499176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3306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824BDC-BD07-4007-B9AC-A5BFD489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3200" dirty="0"/>
              <a:t>9.1 Inrichten parkeerplaatsen MV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6727DD-B587-4AB3-8C4B-315C495F5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sz="2000" b="1" dirty="0"/>
              <a:t>Inrichten parkeerplaatsen voor mensen met een handicap.</a:t>
            </a:r>
          </a:p>
          <a:p>
            <a:pPr marL="0" indent="0">
              <a:buNone/>
            </a:pPr>
            <a:endParaRPr lang="nl-BE" sz="2000" dirty="0"/>
          </a:p>
          <a:p>
            <a:r>
              <a:rPr lang="nl-BE" sz="2000" dirty="0"/>
              <a:t>Brusselbaan 128 – 1600 Sint-Pieters-Leeuw</a:t>
            </a:r>
          </a:p>
          <a:p>
            <a:r>
              <a:rPr lang="nl-BE" sz="2000" dirty="0"/>
              <a:t>Jan Baptist </a:t>
            </a:r>
            <a:r>
              <a:rPr lang="nl-BE" sz="2000" dirty="0" err="1"/>
              <a:t>Troucheaustraat</a:t>
            </a:r>
            <a:r>
              <a:rPr lang="nl-BE" sz="2000" dirty="0"/>
              <a:t> 21A – 1600 Sint-Pieters-Leeuw</a:t>
            </a:r>
          </a:p>
          <a:p>
            <a:r>
              <a:rPr lang="nl-BE" sz="2000" dirty="0"/>
              <a:t>Pierre </a:t>
            </a:r>
            <a:r>
              <a:rPr lang="nl-BE" sz="2000" dirty="0" err="1"/>
              <a:t>Walkiersstraat</a:t>
            </a:r>
            <a:r>
              <a:rPr lang="nl-BE" sz="2000" dirty="0"/>
              <a:t> 45 – 1600 Sint-Pieters-Leeuw</a:t>
            </a:r>
          </a:p>
          <a:p>
            <a:endParaRPr lang="nl-BE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12D1319-F435-4FE4-9567-9A7E78DE1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620688"/>
            <a:ext cx="453450" cy="1307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74336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E5726-B6EA-4E1E-A066-4424D6A1B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nl-BE" sz="2800" dirty="0"/>
              <a:t>9.2 Verwijderen parkeerplaatsen MV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3F2EBE-05F6-45FA-8E4D-6CA5E456F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sz="2000" b="1" dirty="0"/>
              <a:t>Verwijderen parkeerplaatsen voor mensen met een handicap.</a:t>
            </a:r>
          </a:p>
          <a:p>
            <a:pPr marL="0" indent="0">
              <a:buNone/>
            </a:pPr>
            <a:endParaRPr lang="nl-BE" sz="2000" dirty="0"/>
          </a:p>
          <a:p>
            <a:r>
              <a:rPr lang="nl-BE" sz="2000" dirty="0" err="1"/>
              <a:t>Fabriekstraat</a:t>
            </a:r>
            <a:r>
              <a:rPr lang="nl-BE" sz="2000" dirty="0"/>
              <a:t> 266 – 1601 Ruisbroek</a:t>
            </a:r>
          </a:p>
          <a:p>
            <a:r>
              <a:rPr lang="nl-BE" sz="2000" dirty="0"/>
              <a:t>Gaston </a:t>
            </a:r>
            <a:r>
              <a:rPr lang="nl-BE" sz="2000" dirty="0" err="1"/>
              <a:t>Deuyverstraat</a:t>
            </a:r>
            <a:r>
              <a:rPr lang="nl-BE" sz="2000" dirty="0"/>
              <a:t> 50 – 1600 Sint-Pieters-Leeuw</a:t>
            </a:r>
          </a:p>
          <a:p>
            <a:r>
              <a:rPr lang="nl-BE" sz="2000" dirty="0"/>
              <a:t>Petrus </a:t>
            </a:r>
            <a:r>
              <a:rPr lang="nl-BE" sz="2000" dirty="0" err="1"/>
              <a:t>Basteleusstraat</a:t>
            </a:r>
            <a:r>
              <a:rPr lang="nl-BE" sz="2000" dirty="0"/>
              <a:t> 70 – 1600 Sint-Pieters-Leeuw</a:t>
            </a:r>
          </a:p>
          <a:p>
            <a:r>
              <a:rPr lang="nl-BE" sz="2000" dirty="0"/>
              <a:t>Petrus </a:t>
            </a:r>
            <a:r>
              <a:rPr lang="nl-BE" sz="2000" dirty="0" err="1"/>
              <a:t>Deboeckstraat</a:t>
            </a:r>
            <a:r>
              <a:rPr lang="nl-BE" sz="2000" dirty="0"/>
              <a:t> 8 – 1600 Sint-Pieters-Leeuw</a:t>
            </a:r>
          </a:p>
          <a:p>
            <a:r>
              <a:rPr lang="nl-BE" sz="2000" dirty="0"/>
              <a:t>Pierre </a:t>
            </a:r>
            <a:r>
              <a:rPr lang="nl-BE" sz="2000" dirty="0" err="1"/>
              <a:t>Walkiersstraat</a:t>
            </a:r>
            <a:r>
              <a:rPr lang="nl-BE" sz="2000" dirty="0"/>
              <a:t> 7 – 1600 Sint-Pieters-Leeuw</a:t>
            </a:r>
          </a:p>
          <a:p>
            <a:r>
              <a:rPr lang="nl-BE" sz="2000" dirty="0"/>
              <a:t>Sint-Stevensstraat 57 – 1600 Sint-Pieters-Leeuw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61DC602-CF98-4812-890F-14DEBF0AD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620688"/>
            <a:ext cx="453450" cy="1307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01F89C2B-3460-4DC5-AAF7-82B4BFC1A614}"/>
              </a:ext>
            </a:extLst>
          </p:cNvPr>
          <p:cNvCxnSpPr/>
          <p:nvPr/>
        </p:nvCxnSpPr>
        <p:spPr>
          <a:xfrm>
            <a:off x="7956376" y="846138"/>
            <a:ext cx="864096" cy="8546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CD4DA594-D50A-47F4-B7D9-F5C3E8B0424C}"/>
              </a:ext>
            </a:extLst>
          </p:cNvPr>
          <p:cNvCxnSpPr>
            <a:cxnSpLocks/>
          </p:cNvCxnSpPr>
          <p:nvPr/>
        </p:nvCxnSpPr>
        <p:spPr>
          <a:xfrm flipH="1">
            <a:off x="7956376" y="846138"/>
            <a:ext cx="864096" cy="8546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66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613248-6D15-44F3-AC3E-2E0A50587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3200" dirty="0"/>
              <a:t>1. Leeuwerikstraat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BC0565-695B-464A-8955-D3D374F2E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D12E1E7-88DC-456C-ABBA-F8527A540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B480BAC-417A-4238-9452-3122C02D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20" y="1240217"/>
            <a:ext cx="7241805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66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72BA4C-8F14-45C5-8034-18B422CB4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3200" dirty="0"/>
              <a:t>2. Jan </a:t>
            </a:r>
            <a:r>
              <a:rPr lang="nl-BE" sz="3200" dirty="0" err="1"/>
              <a:t>Vanderstraetenstraat</a:t>
            </a:r>
            <a:endParaRPr lang="nl-BE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5E6D5B-AE41-4CD9-87BC-E3F7F788C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F529EAB-EFB8-45FB-8C05-08AACFFB2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50" y="1472406"/>
            <a:ext cx="7915275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84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72BA4C-8F14-45C5-8034-18B422CB4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3200" dirty="0"/>
              <a:t>2. Jan </a:t>
            </a:r>
            <a:r>
              <a:rPr lang="nl-BE" sz="3200" dirty="0" err="1"/>
              <a:t>Vanderstraetenstraat</a:t>
            </a:r>
            <a:endParaRPr lang="nl-BE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5E6D5B-AE41-4CD9-87BC-E3F7F788C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8914"/>
            <a:ext cx="7499176" cy="4525963"/>
          </a:xfrm>
        </p:spPr>
        <p:txBody>
          <a:bodyPr/>
          <a:lstStyle/>
          <a:p>
            <a:r>
              <a:rPr lang="nl-BE" dirty="0"/>
              <a:t>Aanbrengen </a:t>
            </a:r>
            <a:r>
              <a:rPr lang="nl-BE" dirty="0" err="1"/>
              <a:t>Kiss&amp;Ride</a:t>
            </a:r>
            <a:r>
              <a:rPr lang="nl-BE" dirty="0"/>
              <a:t> middels parkeerverbod 8-9 uur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FC80B1C-BDB8-47C0-8220-21C111E40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" b="96552" l="489" r="98924">
                        <a14:foregroundMark x1="44053" y1="6934" x2="45134" y2="6942"/>
                        <a14:foregroundMark x1="683" y1="6601" x2="3801" y2="6625"/>
                        <a14:foregroundMark x1="98" y1="6597" x2="512" y2="6600"/>
                        <a14:foregroundMark x1="64644" y1="750" x2="69863" y2="750"/>
                        <a14:foregroundMark x1="69863" y1="750" x2="84149" y2="0"/>
                        <a14:foregroundMark x1="84149" y1="0" x2="90705" y2="600"/>
                        <a14:foregroundMark x1="90705" y1="600" x2="18102" y2="86357"/>
                        <a14:foregroundMark x1="18102" y1="86357" x2="39922" y2="49025"/>
                        <a14:foregroundMark x1="39922" y1="49025" x2="14188" y2="75562"/>
                        <a14:foregroundMark x1="14188" y1="75562" x2="13894" y2="20540"/>
                        <a14:foregroundMark x1="13894" y1="20540" x2="11155" y2="65217"/>
                        <a14:foregroundMark x1="11155" y1="65217" x2="6849" y2="16792"/>
                        <a14:foregroundMark x1="6849" y1="16792" x2="6458" y2="54273"/>
                        <a14:foregroundMark x1="6458" y1="54273" x2="9198" y2="38681"/>
                        <a14:foregroundMark x1="9198" y1="38681" x2="15362" y2="25937"/>
                        <a14:foregroundMark x1="15362" y1="25937" x2="32975" y2="22789"/>
                        <a14:foregroundMark x1="32975" y1="22789" x2="68787" y2="22789"/>
                        <a14:foregroundMark x1="68787" y1="22789" x2="94814" y2="22489"/>
                        <a14:foregroundMark x1="94814" y1="22489" x2="43444" y2="72864"/>
                        <a14:foregroundMark x1="43444" y1="72864" x2="98239" y2="55172"/>
                        <a14:foregroundMark x1="98239" y1="55172" x2="96477" y2="97751"/>
                        <a14:foregroundMark x1="96477" y1="97751" x2="99804" y2="53673"/>
                        <a14:foregroundMark x1="99804" y1="53673" x2="87867" y2="95502"/>
                        <a14:foregroundMark x1="87867" y1="95502" x2="86888" y2="80210"/>
                        <a14:foregroundMark x1="86888" y1="80210" x2="7436" y2="91754"/>
                        <a14:foregroundMark x1="7436" y1="91754" x2="24070" y2="95802"/>
                        <a14:foregroundMark x1="24070" y1="95802" x2="98337" y2="94453"/>
                        <a14:foregroundMark x1="98337" y1="94453" x2="4795" y2="90855"/>
                        <a14:foregroundMark x1="4795" y1="90855" x2="40020" y2="91154"/>
                        <a14:foregroundMark x1="40020" y1="91154" x2="70352" y2="87856"/>
                        <a14:foregroundMark x1="70352" y1="87856" x2="3914" y2="76462"/>
                        <a14:foregroundMark x1="3914" y1="76462" x2="91292" y2="68366"/>
                        <a14:foregroundMark x1="91292" y1="68366" x2="28865" y2="68066"/>
                        <a14:foregroundMark x1="28865" y1="68066" x2="90117" y2="68066"/>
                        <a14:foregroundMark x1="90117" y1="68066" x2="42466" y2="59370"/>
                        <a14:foregroundMark x1="42466" y1="59370" x2="75538" y2="37481"/>
                        <a14:foregroundMark x1="75538" y1="37481" x2="39237" y2="34933"/>
                        <a14:foregroundMark x1="39237" y1="34933" x2="59491" y2="30285"/>
                        <a14:foregroundMark x1="59491" y1="30285" x2="9980" y2="29685"/>
                        <a14:foregroundMark x1="9980" y1="29685" x2="30235" y2="21889"/>
                        <a14:foregroundMark x1="30235" y1="21889" x2="24658" y2="16342"/>
                        <a14:foregroundMark x1="24658" y1="16342" x2="16732" y2="13643"/>
                        <a14:foregroundMark x1="16732" y1="13643" x2="36399" y2="10495"/>
                        <a14:foregroundMark x1="36399" y1="10495" x2="79941" y2="11244"/>
                        <a14:foregroundMark x1="79941" y1="11244" x2="62622" y2="19040"/>
                        <a14:foregroundMark x1="62622" y1="19040" x2="42857" y2="18741"/>
                        <a14:foregroundMark x1="42857" y1="18741" x2="55969" y2="16792"/>
                        <a14:foregroundMark x1="55969" y1="16792" x2="1272" y2="22639"/>
                        <a14:foregroundMark x1="1272" y1="22639" x2="6458" y2="13943"/>
                        <a14:foregroundMark x1="6458" y1="13943" x2="9785" y2="21289"/>
                        <a14:foregroundMark x1="9785" y1="21289" x2="9980" y2="34933"/>
                        <a14:foregroundMark x1="9980" y1="34933" x2="5773" y2="43328"/>
                        <a14:foregroundMark x1="5773" y1="43328" x2="8415" y2="74663"/>
                        <a14:foregroundMark x1="8415" y1="74663" x2="7436" y2="56672"/>
                        <a14:foregroundMark x1="7436" y1="56672" x2="20157" y2="48726"/>
                        <a14:foregroundMark x1="20157" y1="48726" x2="27495" y2="49625"/>
                        <a14:foregroundMark x1="27495" y1="49625" x2="21722" y2="53073"/>
                        <a14:foregroundMark x1="21722" y1="53073" x2="29941" y2="37781"/>
                        <a14:foregroundMark x1="29941" y1="37781" x2="38258" y2="36282"/>
                        <a14:foregroundMark x1="38258" y1="36282" x2="37476" y2="44228"/>
                        <a14:foregroundMark x1="37476" y1="44228" x2="48924" y2="39430"/>
                        <a14:foregroundMark x1="48924" y1="39430" x2="67515" y2="42279"/>
                        <a14:foregroundMark x1="67515" y1="42279" x2="68689" y2="52474"/>
                        <a14:foregroundMark x1="68689" y1="52474" x2="60176" y2="59070"/>
                        <a14:foregroundMark x1="60176" y1="59070" x2="67710" y2="61619"/>
                        <a14:foregroundMark x1="67710" y1="61619" x2="62818" y2="71364"/>
                        <a14:foregroundMark x1="62818" y1="71364" x2="54207" y2="73913"/>
                        <a14:foregroundMark x1="54207" y1="73913" x2="62916" y2="68066"/>
                        <a14:foregroundMark x1="62916" y1="68066" x2="80137" y2="74063"/>
                        <a14:foregroundMark x1="80137" y1="74063" x2="55871" y2="81559"/>
                        <a14:foregroundMark x1="55871" y1="81559" x2="33366" y2="71364"/>
                        <a14:foregroundMark x1="33366" y1="71364" x2="36791" y2="57571"/>
                        <a14:foregroundMark x1="36791" y1="57571" x2="59100" y2="45727"/>
                        <a14:foregroundMark x1="59100" y1="45727" x2="74070" y2="52324"/>
                        <a14:foregroundMark x1="74070" y1="52324" x2="71722" y2="62969"/>
                        <a14:foregroundMark x1="71722" y1="62969" x2="52446" y2="66117"/>
                        <a14:foregroundMark x1="52446" y1="66117" x2="41389" y2="57271"/>
                        <a14:foregroundMark x1="41389" y1="57271" x2="50978" y2="43628"/>
                        <a14:foregroundMark x1="50978" y1="43628" x2="80626" y2="45127"/>
                        <a14:foregroundMark x1="80626" y1="45127" x2="96673" y2="57421"/>
                        <a14:foregroundMark x1="96673" y1="57421" x2="81409" y2="64768"/>
                        <a14:foregroundMark x1="81409" y1="64768" x2="43640" y2="58921"/>
                        <a14:foregroundMark x1="43640" y1="58921" x2="36791" y2="46177"/>
                        <a14:foregroundMark x1="36791" y1="46177" x2="66243" y2="34333"/>
                        <a14:foregroundMark x1="66243" y1="34333" x2="88748" y2="38231"/>
                        <a14:foregroundMark x1="88748" y1="38231" x2="87671" y2="46477"/>
                        <a14:foregroundMark x1="87671" y1="46477" x2="77691" y2="50825"/>
                        <a14:foregroundMark x1="77691" y1="50825" x2="70254" y2="47526"/>
                        <a14:foregroundMark x1="70254" y1="47526" x2="74658" y2="37331"/>
                        <a14:foregroundMark x1="74658" y1="37331" x2="91879" y2="32084"/>
                        <a14:foregroundMark x1="91879" y1="32084" x2="97358" y2="41229"/>
                        <a14:foregroundMark x1="97358" y1="41229" x2="92368" y2="45277"/>
                        <a14:foregroundMark x1="92368" y1="45277" x2="89041" y2="35982"/>
                        <a14:foregroundMark x1="89041" y1="35982" x2="96477" y2="16042"/>
                        <a14:foregroundMark x1="96477" y1="16042" x2="89824" y2="7796"/>
                        <a14:foregroundMark x1="89824" y1="7796" x2="79061" y2="5097"/>
                        <a14:foregroundMark x1="79061" y1="5097" x2="86301" y2="4648"/>
                        <a14:foregroundMark x1="86301" y1="4648" x2="80137" y2="9895"/>
                        <a14:foregroundMark x1="80137" y1="9895" x2="70352" y2="8696"/>
                        <a14:foregroundMark x1="70352" y1="8696" x2="76419" y2="5847"/>
                        <a14:foregroundMark x1="76419" y1="5847" x2="69276" y2="8996"/>
                        <a14:foregroundMark x1="69276" y1="8996" x2="74755" y2="2849"/>
                        <a14:foregroundMark x1="65406" y1="6865" x2="64286" y2="7346"/>
                        <a14:foregroundMark x1="74755" y1="2849" x2="68110" y2="5703"/>
                        <a14:foregroundMark x1="68333" y1="6869" x2="70646" y2="6597"/>
                        <a14:foregroundMark x1="64286" y1="7346" x2="67283" y2="6993"/>
                        <a14:foregroundMark x1="67763" y1="7585" x2="63209" y2="9145"/>
                        <a14:foregroundMark x1="70646" y1="6597" x2="68471" y2="7342"/>
                        <a14:foregroundMark x1="68683" y1="8076" x2="77789" y2="6297"/>
                        <a14:foregroundMark x1="63209" y1="9145" x2="68233" y2="8164"/>
                        <a14:foregroundMark x1="77789" y1="6297" x2="90900" y2="8096"/>
                        <a14:foregroundMark x1="90900" y1="8096" x2="91487" y2="9895"/>
                        <a14:foregroundMark x1="45921" y1="4417" x2="46287" y2="4347"/>
                        <a14:foregroundMark x1="260" y1="6220" x2="1174" y2="89205"/>
                        <a14:foregroundMark x1="196" y1="450" x2="240" y2="4407"/>
                        <a14:foregroundMark x1="1174" y1="89205" x2="4697" y2="95802"/>
                        <a14:foregroundMark x1="4697" y1="95802" x2="30039" y2="95202"/>
                        <a14:foregroundMark x1="30039" y1="95202" x2="71233" y2="96552"/>
                        <a14:foregroundMark x1="91879" y1="97751" x2="96869" y2="94303"/>
                        <a14:foregroundMark x1="96869" y1="94303" x2="95010" y2="11694"/>
                        <a14:foregroundMark x1="95010" y1="3448" x2="97847" y2="13343"/>
                        <a14:foregroundMark x1="97847" y1="13343" x2="94129" y2="6897"/>
                        <a14:foregroundMark x1="94129" y1="6897" x2="98630" y2="7796"/>
                        <a14:foregroundMark x1="93542" y1="1949" x2="98434" y2="4648"/>
                        <a14:foregroundMark x1="98434" y1="4648" x2="96477" y2="2249"/>
                        <a14:foregroundMark x1="93346" y1="1049" x2="98826" y2="750"/>
                        <a14:foregroundMark x1="98826" y1="750" x2="98924" y2="750"/>
                        <a14:foregroundMark x1="92172" y1="2999" x2="93346" y2="5547"/>
                        <a14:foregroundMark x1="2935" y1="99700" x2="294" y2="11094"/>
                        <a14:foregroundMark x1="294" y1="11094" x2="4403" y2="19190"/>
                        <a14:foregroundMark x1="4403" y1="19190" x2="1957" y2="79310"/>
                        <a14:foregroundMark x1="1957" y1="79310" x2="3523" y2="87106"/>
                        <a14:foregroundMark x1="3523" y1="87106" x2="6556" y2="64168"/>
                        <a14:foregroundMark x1="6556" y1="64168" x2="5382" y2="58621"/>
                        <a14:foregroundMark x1="20744" y1="40030" x2="19080" y2="31934"/>
                        <a14:foregroundMark x1="19080" y1="31934" x2="24168" y2="29385"/>
                        <a14:foregroundMark x1="24168" y1="29385" x2="22603" y2="42729"/>
                        <a14:foregroundMark x1="22603" y1="42729" x2="16634" y2="40930"/>
                        <a14:foregroundMark x1="16634" y1="40930" x2="24853" y2="34333"/>
                        <a14:foregroundMark x1="24853" y1="34333" x2="19276" y2="41079"/>
                        <a14:foregroundMark x1="19276" y1="41079" x2="15851" y2="35082"/>
                        <a14:foregroundMark x1="15851" y1="35082" x2="15851" y2="35082"/>
                        <a14:foregroundMark x1="27495" y1="60270" x2="28376" y2="56822"/>
                        <a14:foregroundMark x1="1174" y1="96702" x2="98" y2="42729"/>
                        <a14:foregroundMark x1="98" y1="42729" x2="978" y2="61919"/>
                        <a14:foregroundMark x1="978" y1="61919" x2="489" y2="7196"/>
                        <a14:foregroundMark x1="98043" y1="45877" x2="98924" y2="9745"/>
                        <a14:foregroundMark x1="44423" y1="48126" x2="45108" y2="47226"/>
                        <a14:foregroundMark x1="25049" y1="69715" x2="25734" y2="70165"/>
                        <a14:foregroundMark x1="27789" y1="68066" x2="21037" y2="69115"/>
                        <a14:foregroundMark x1="21037" y1="69115" x2="26125" y2="73163"/>
                        <a14:foregroundMark x1="26125" y1="73163" x2="25538" y2="67616"/>
                        <a14:foregroundMark x1="31507" y1="7796" x2="42857" y2="8096"/>
                        <a14:foregroundMark x1="3327" y1="7796" x2="9002" y2="7496"/>
                        <a14:foregroundMark x1="9002" y1="7496" x2="12133" y2="14393"/>
                        <a14:foregroundMark x1="12133" y1="14393" x2="13699" y2="15742"/>
                        <a14:foregroundMark x1="10470" y1="8996" x2="33659" y2="8096"/>
                        <a14:backgroundMark x1="1898" y1="3898" x2="6849" y2="3898"/>
                        <a14:backgroundMark x1="6849" y1="3898" x2="20744" y2="3148"/>
                        <a14:backgroundMark x1="20744" y1="3148" x2="44325" y2="4498"/>
                        <a14:backgroundMark x1="391" y1="4048" x2="40705" y2="5697"/>
                        <a14:backgroundMark x1="40705" y1="5697" x2="45890" y2="4498"/>
                        <a14:backgroundMark x1="45890" y1="4498" x2="45988" y2="4348"/>
                        <a14:backgroundMark x1="196" y1="5097" x2="98" y2="1199"/>
                        <a14:backgroundMark x1="54501" y1="900" x2="67515" y2="4348"/>
                        <a14:backgroundMark x1="67515" y1="4348" x2="51663" y2="6447"/>
                        <a14:backgroundMark x1="51663" y1="6447" x2="59785" y2="4348"/>
                        <a14:backgroundMark x1="68297" y1="6747" x2="63307" y2="600"/>
                        <a14:backgroundMark x1="63307" y1="600" x2="49413" y2="1349"/>
                        <a14:backgroundMark x1="49413" y1="1349" x2="56067" y2="4648"/>
                        <a14:backgroundMark x1="56067" y1="4648" x2="47358" y2="5397"/>
                        <a14:backgroundMark x1="47358" y1="5397" x2="55969" y2="3598"/>
                        <a14:backgroundMark x1="55969" y1="3598" x2="63992" y2="4498"/>
                        <a14:backgroundMark x1="63992" y1="4498" x2="66341" y2="3448"/>
                        <a14:backgroundMark x1="46086" y1="4798" x2="50881" y2="55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853450"/>
            <a:ext cx="7668141" cy="50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65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72BA4C-8F14-45C5-8034-18B422CB4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</p:spPr>
        <p:txBody>
          <a:bodyPr anchor="ctr">
            <a:normAutofit/>
          </a:bodyPr>
          <a:lstStyle/>
          <a:p>
            <a:pPr algn="r"/>
            <a:r>
              <a:rPr lang="nl-BE" sz="3200" dirty="0"/>
              <a:t>2. Jan </a:t>
            </a:r>
            <a:r>
              <a:rPr lang="nl-BE" sz="3200" dirty="0" err="1"/>
              <a:t>Vanderstraetenstraat</a:t>
            </a:r>
            <a:endParaRPr lang="nl-BE" sz="3200" dirty="0"/>
          </a:p>
        </p:txBody>
      </p:sp>
      <p:pic>
        <p:nvPicPr>
          <p:cNvPr id="5" name="Afbeelding 4" descr="Afbeelding met buiten, weg, straat, gras&#10;&#10;Automatisch gegenereerde beschrijving">
            <a:extLst>
              <a:ext uri="{FF2B5EF4-FFF2-40B4-BE49-F238E27FC236}">
                <a16:creationId xmlns:a16="http://schemas.microsoft.com/office/drawing/2014/main" id="{DCE19A07-CACD-4C35-BA9A-60AEA1E5C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42" b="1"/>
          <a:stretch/>
        </p:blipFill>
        <p:spPr>
          <a:xfrm>
            <a:off x="457200" y="1600200"/>
            <a:ext cx="7499176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7317942"/>
      </p:ext>
    </p:extLst>
  </p:cSld>
  <p:clrMapOvr>
    <a:masterClrMapping/>
  </p:clrMapOvr>
</p:sld>
</file>

<file path=ppt/theme/theme1.xml><?xml version="1.0" encoding="utf-8"?>
<a:theme xmlns:a="http://schemas.openxmlformats.org/drawingml/2006/main" name="ThemaSPLppt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aSPLppt" id="{B471A55E-1DF6-4199-9CC3-2FBA6F10F95F}" vid="{5DA468E8-3D08-4C73-9499-0D2CDA7AA176}"/>
    </a:ext>
  </a:extLst>
</a:theme>
</file>

<file path=ppt/theme/theme2.xml><?xml version="1.0" encoding="utf-8"?>
<a:theme xmlns:a="http://schemas.openxmlformats.org/drawingml/2006/main" name="1_ThemaSPLppt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aSPLppt" id="{B471A55E-1DF6-4199-9CC3-2FBA6F10F95F}" vid="{5DA468E8-3D08-4C73-9499-0D2CDA7AA176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1280</Words>
  <Application>Microsoft Office PowerPoint</Application>
  <PresentationFormat>Diavoorstelling (4:3)</PresentationFormat>
  <Paragraphs>226</Paragraphs>
  <Slides>53</Slides>
  <Notes>34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53</vt:i4>
      </vt:variant>
    </vt:vector>
  </HeadingPairs>
  <TitlesOfParts>
    <vt:vector size="58" baseType="lpstr">
      <vt:lpstr>Arial</vt:lpstr>
      <vt:lpstr>Calibri</vt:lpstr>
      <vt:lpstr>Century Gothic</vt:lpstr>
      <vt:lpstr>ThemaSPLppt</vt:lpstr>
      <vt:lpstr>1_ThemaSPLppt</vt:lpstr>
      <vt:lpstr>Commissie MSR - MOBiliteit</vt:lpstr>
      <vt:lpstr>1. Leeuwerikstraat</vt:lpstr>
      <vt:lpstr>1. Leeuwerikstraat</vt:lpstr>
      <vt:lpstr>1. Leeuwerikstraat</vt:lpstr>
      <vt:lpstr>1. Leeuwerikstraat</vt:lpstr>
      <vt:lpstr>1. Leeuwerikstraat</vt:lpstr>
      <vt:lpstr>2. Jan Vanderstraetenstraat</vt:lpstr>
      <vt:lpstr>2. Jan Vanderstraetenstraat</vt:lpstr>
      <vt:lpstr>2. Jan Vanderstraetenstraat</vt:lpstr>
      <vt:lpstr>3. Petrus Deboeckstraat</vt:lpstr>
      <vt:lpstr>3. Petrus Deboeckstraat</vt:lpstr>
      <vt:lpstr>3. Petrus Deboeckstraat</vt:lpstr>
      <vt:lpstr>3. Petrus Deboeckstraat</vt:lpstr>
      <vt:lpstr>3. Petrus Deboeckstraat</vt:lpstr>
      <vt:lpstr>4. Edward Debaerdemaekerstraat</vt:lpstr>
      <vt:lpstr>4. Edward Debaerdemaekerstraat </vt:lpstr>
      <vt:lpstr>5. Georges Wittouckstraat</vt:lpstr>
      <vt:lpstr>5. Georges Wittouckstraat</vt:lpstr>
      <vt:lpstr>5. Georges Wittouckstraat</vt:lpstr>
      <vt:lpstr>6. Fietsstraten en zone 30</vt:lpstr>
      <vt:lpstr>Fietsstraten</vt:lpstr>
      <vt:lpstr>Waar fietsstraat invoeren?</vt:lpstr>
      <vt:lpstr>Waar fietsstraat invoeren?</vt:lpstr>
      <vt:lpstr>Toepassingscriteria fietsvademecum</vt:lpstr>
      <vt:lpstr>Eerste voorstel fietsstraten</vt:lpstr>
      <vt:lpstr>Sint-Pieters-Leeuw centrum</vt:lpstr>
      <vt:lpstr>Mekingenweg</vt:lpstr>
      <vt:lpstr>Vlezenbeek</vt:lpstr>
      <vt:lpstr>Schaliestraat en Schreinstraat</vt:lpstr>
      <vt:lpstr>Schaliestraat</vt:lpstr>
      <vt:lpstr>Schreinstraat</vt:lpstr>
      <vt:lpstr>Ruisbroek</vt:lpstr>
      <vt:lpstr>Brugstraat – Boomkwekerijstraat </vt:lpstr>
      <vt:lpstr>Schoolstraat</vt:lpstr>
      <vt:lpstr>Uitbreiding Zone 30</vt:lpstr>
      <vt:lpstr>Uitbreiding zone 30</vt:lpstr>
      <vt:lpstr>Zone 30 centrum Oudenaken </vt:lpstr>
      <vt:lpstr>Zone 30 centrum Sint-Laureins-Berchem </vt:lpstr>
      <vt:lpstr>Zone 30 centrum Ruisbroek </vt:lpstr>
      <vt:lpstr>Zone 30 centrum Ruisbroek </vt:lpstr>
      <vt:lpstr>7. Eénmalige verlenging looptijd bewonerskaarten</vt:lpstr>
      <vt:lpstr>7. Eénmalige verlenging looptijd bewonerskaarten</vt:lpstr>
      <vt:lpstr>8. Brabantsebaan</vt:lpstr>
      <vt:lpstr>8. Brabantsebaan</vt:lpstr>
      <vt:lpstr>8. Brabantsebaan</vt:lpstr>
      <vt:lpstr>8. Brabantsebaan</vt:lpstr>
      <vt:lpstr>8. Brabantsebaan</vt:lpstr>
      <vt:lpstr>8. Brabantsebaan</vt:lpstr>
      <vt:lpstr>8. Brabantsebaan</vt:lpstr>
      <vt:lpstr>8. Brabantsebaan</vt:lpstr>
      <vt:lpstr>8. Brabantsebaan</vt:lpstr>
      <vt:lpstr>9.1 Inrichten parkeerplaatsen MV</vt:lpstr>
      <vt:lpstr>9.2 Verwijderen parkeerplaatsen MV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Commissie MSR - MOBiliteit</dc:title>
  <dc:creator>Annelien Baes</dc:creator>
  <cp:lastModifiedBy>Patricia Dereymaeker</cp:lastModifiedBy>
  <cp:revision>29</cp:revision>
  <dcterms:created xsi:type="dcterms:W3CDTF">2020-10-08T09:54:45Z</dcterms:created>
  <dcterms:modified xsi:type="dcterms:W3CDTF">2020-10-15T07:45:32Z</dcterms:modified>
</cp:coreProperties>
</file>