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3" r:id="rId4"/>
    <p:sldId id="281" r:id="rId5"/>
    <p:sldId id="276" r:id="rId6"/>
    <p:sldId id="277" r:id="rId7"/>
    <p:sldId id="269" r:id="rId8"/>
    <p:sldId id="278" r:id="rId9"/>
    <p:sldId id="280" r:id="rId10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4A1F"/>
    <a:srgbClr val="ACD384"/>
    <a:srgbClr val="DCDCC8"/>
    <a:srgbClr val="5C96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77862" autoAdjust="0"/>
  </p:normalViewPr>
  <p:slideViewPr>
    <p:cSldViewPr>
      <p:cViewPr varScale="1">
        <p:scale>
          <a:sx n="66" d="100"/>
          <a:sy n="66" d="100"/>
        </p:scale>
        <p:origin x="186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DA1DB-C2A7-4354-A18B-D94D75A3634D}" type="datetimeFigureOut">
              <a:rPr lang="nl-BE" smtClean="0"/>
              <a:t>15/10/2020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70226-9D22-456D-B43D-4BC6CFC7975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34435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70226-9D22-456D-B43D-4BC6CFC79750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10547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70226-9D22-456D-B43D-4BC6CFC79750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46224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70226-9D22-456D-B43D-4BC6CFC79750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41917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70226-9D22-456D-B43D-4BC6CFC79750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8838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70226-9D22-456D-B43D-4BC6CFC79750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0093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131840" y="3573016"/>
            <a:ext cx="5756176" cy="1181993"/>
          </a:xfrm>
        </p:spPr>
        <p:txBody>
          <a:bodyPr anchor="b">
            <a:normAutofit/>
          </a:bodyPr>
          <a:lstStyle>
            <a:lvl1pPr algn="r">
              <a:defRPr sz="3200" cap="all" baseline="0">
                <a:solidFill>
                  <a:srgbClr val="DCDCC8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131840" y="4725144"/>
            <a:ext cx="5752728" cy="112968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ACD38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BE" dirty="0"/>
          </a:p>
        </p:txBody>
      </p:sp>
      <p:sp>
        <p:nvSpPr>
          <p:cNvPr id="4" name="Tijdelijke aanduiding voor afbeelding 2"/>
          <p:cNvSpPr>
            <a:spLocks noGrp="1"/>
          </p:cNvSpPr>
          <p:nvPr>
            <p:ph type="pic" idx="10"/>
          </p:nvPr>
        </p:nvSpPr>
        <p:spPr>
          <a:xfrm>
            <a:off x="3096000" y="0"/>
            <a:ext cx="5824800" cy="3380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156176" y="274638"/>
            <a:ext cx="1800200" cy="5851525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626968" cy="585152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234063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23406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244A1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0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356376" y="1600200"/>
            <a:ext cx="360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000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0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356376" y="1535113"/>
            <a:ext cx="36000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356376" y="2174875"/>
            <a:ext cx="360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96267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03042" y="273050"/>
            <a:ext cx="4381326" cy="5853113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296267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259632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259632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991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5C960E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BE" sz="2000" dirty="0"/>
              <a:t>bovengemeentelijke taskforce </a:t>
            </a:r>
            <a:br>
              <a:rPr lang="nl-BE" sz="2000" dirty="0"/>
            </a:br>
            <a:r>
              <a:rPr lang="nl-BE" sz="2000" dirty="0"/>
              <a:t>extra capaciteitsmiddelen </a:t>
            </a:r>
            <a:br>
              <a:rPr lang="nl-BE" sz="2000" dirty="0"/>
            </a:br>
            <a:r>
              <a:rPr lang="nl-BE" sz="2000" dirty="0"/>
              <a:t>secundair Onderwijs 2021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131840" y="5035624"/>
            <a:ext cx="5752728" cy="1129680"/>
          </a:xfrm>
        </p:spPr>
        <p:txBody>
          <a:bodyPr/>
          <a:lstStyle/>
          <a:p>
            <a:r>
              <a:rPr lang="nl-BE" sz="2000" dirty="0"/>
              <a:t>Commissie 15/10/2020</a:t>
            </a:r>
          </a:p>
          <a:p>
            <a:r>
              <a:rPr lang="nl-BE" sz="2000" dirty="0"/>
              <a:t>Gemeentehuis Sint-Pieters-Leeuw</a:t>
            </a:r>
          </a:p>
          <a:p>
            <a:endParaRPr lang="nl-BE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idx="10"/>
          </p:nvPr>
        </p:nvSpPr>
        <p:spPr>
          <a:xfrm>
            <a:off x="3203848" y="52309"/>
            <a:ext cx="5824800" cy="3380400"/>
          </a:xfrm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2894B3-D8AF-474B-BEB1-E682EE087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 Onderwijszone Halle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2B20E5-65FD-4B42-BE75-F5C319D2E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7499176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/>
              <a:t>					</a:t>
            </a:r>
            <a:r>
              <a:rPr lang="nl-BE" sz="2200" dirty="0"/>
              <a:t>Beersel</a:t>
            </a:r>
            <a:br>
              <a:rPr lang="nl-BE" sz="2200" dirty="0"/>
            </a:br>
            <a:r>
              <a:rPr lang="nl-BE" sz="2200" dirty="0"/>
              <a:t>					Drogenbos</a:t>
            </a:r>
            <a:br>
              <a:rPr lang="nl-BE" sz="2200" dirty="0"/>
            </a:br>
            <a:r>
              <a:rPr lang="nl-BE" sz="2200" dirty="0"/>
              <a:t>					Gooik</a:t>
            </a:r>
            <a:br>
              <a:rPr lang="nl-BE" sz="2200" dirty="0"/>
            </a:br>
            <a:r>
              <a:rPr lang="nl-BE" sz="2200" dirty="0"/>
              <a:t>					Halle</a:t>
            </a:r>
            <a:br>
              <a:rPr lang="nl-BE" sz="2200" dirty="0"/>
            </a:br>
            <a:r>
              <a:rPr lang="nl-BE" sz="2200" dirty="0"/>
              <a:t>					Herne</a:t>
            </a:r>
            <a:br>
              <a:rPr lang="nl-BE" sz="2200" dirty="0"/>
            </a:br>
            <a:r>
              <a:rPr lang="nl-BE" sz="2200" dirty="0"/>
              <a:t>					Lennik</a:t>
            </a:r>
            <a:br>
              <a:rPr lang="nl-BE" sz="2200" dirty="0"/>
            </a:br>
            <a:r>
              <a:rPr lang="nl-BE" sz="2200" dirty="0"/>
              <a:t>					Linkebeek</a:t>
            </a:r>
            <a:br>
              <a:rPr lang="nl-BE" sz="2200" dirty="0"/>
            </a:br>
            <a:r>
              <a:rPr lang="nl-BE" sz="2200" dirty="0"/>
              <a:t>					Pepingen</a:t>
            </a:r>
            <a:br>
              <a:rPr lang="nl-BE" sz="2200" dirty="0"/>
            </a:br>
            <a:r>
              <a:rPr lang="nl-BE" sz="2200" dirty="0"/>
              <a:t>					Sint-Genesius-Rode</a:t>
            </a:r>
            <a:br>
              <a:rPr lang="nl-BE" sz="2200" dirty="0"/>
            </a:br>
            <a:r>
              <a:rPr lang="nl-BE" sz="2200" dirty="0"/>
              <a:t>					Sint-Pieters-Leeuw					</a:t>
            </a:r>
          </a:p>
          <a:p>
            <a:pPr marL="0" indent="0">
              <a:buNone/>
            </a:pPr>
            <a:endParaRPr lang="nl-BE" dirty="0"/>
          </a:p>
          <a:p>
            <a:endParaRPr lang="nl-BE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44114BE-CE84-48C8-B8A9-D300FB6E1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55450"/>
            <a:ext cx="4324570" cy="1800200"/>
          </a:xfrm>
          <a:prstGeom prst="rect">
            <a:avLst/>
          </a:prstGeom>
        </p:spPr>
      </p:pic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8A2D8276-8B1C-4CA7-A410-AA9CC3EA59B8}"/>
              </a:ext>
            </a:extLst>
          </p:cNvPr>
          <p:cNvCxnSpPr/>
          <p:nvPr/>
        </p:nvCxnSpPr>
        <p:spPr>
          <a:xfrm flipH="1" flipV="1">
            <a:off x="2915816" y="3697033"/>
            <a:ext cx="144016" cy="216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al 4">
            <a:extLst>
              <a:ext uri="{FF2B5EF4-FFF2-40B4-BE49-F238E27FC236}">
                <a16:creationId xmlns:a16="http://schemas.microsoft.com/office/drawing/2014/main" id="{AC990C5A-0E4A-4148-86AC-F1523B4C0000}"/>
              </a:ext>
            </a:extLst>
          </p:cNvPr>
          <p:cNvSpPr/>
          <p:nvPr/>
        </p:nvSpPr>
        <p:spPr>
          <a:xfrm>
            <a:off x="2123728" y="3068960"/>
            <a:ext cx="864096" cy="6766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075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DBC504-8BBF-470D-87EE-99F2354BF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Capaciteitsmiddelen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1A6D14-3290-48A4-85F2-72ECCFE3E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BE" dirty="0"/>
          </a:p>
          <a:p>
            <a:r>
              <a:rPr lang="nl-BE" dirty="0"/>
              <a:t>Onderwijszone Halle ontvangt van de Vlaamse regering</a:t>
            </a:r>
            <a:br>
              <a:rPr lang="nl-BE" dirty="0"/>
            </a:br>
            <a:r>
              <a:rPr lang="nl-BE" dirty="0"/>
              <a:t>€ 1,5 miljoen middelen om de capaciteit uit te breiden in het secundair onderwijs.  </a:t>
            </a:r>
          </a:p>
          <a:p>
            <a:r>
              <a:rPr lang="nl-BE" dirty="0"/>
              <a:t>Sint-Pieters-Leeuw aangesteld als bovengemeentelijke coördinator.</a:t>
            </a:r>
          </a:p>
          <a:p>
            <a:pPr marL="0" indent="0">
              <a:buNone/>
            </a:pPr>
            <a:r>
              <a:rPr lang="nl-BE" sz="2400" dirty="0"/>
              <a:t> 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03374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1ECB09-86D7-4520-82D4-B8BEFA436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Afsprakenkader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CF9EB0-CE0D-492A-AEFE-73F554E63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/>
              <a:t>Selectiecriteria om ingediende capaciteitsprojecten te beoordelen.</a:t>
            </a:r>
          </a:p>
          <a:p>
            <a:r>
              <a:rPr lang="nl-NL" dirty="0"/>
              <a:t>Eerste en belangrijkste criterium = </a:t>
            </a:r>
            <a:br>
              <a:rPr lang="nl-NL" dirty="0"/>
            </a:br>
            <a:r>
              <a:rPr lang="nl-NL" dirty="0"/>
              <a:t>aantal gecreëerde plaatsen en de dwingende nood aan extra schoolcapaciteit</a:t>
            </a:r>
          </a:p>
          <a:p>
            <a:r>
              <a:rPr lang="nl-NL" dirty="0"/>
              <a:t>Dwingende nood  is o.a. </a:t>
            </a:r>
          </a:p>
          <a:p>
            <a:pPr marL="0" indent="0">
              <a:buNone/>
            </a:pPr>
            <a:r>
              <a:rPr lang="nl-NL" dirty="0"/>
              <a:t>	-  analyse van de capaciteitsnoden </a:t>
            </a:r>
            <a:r>
              <a:rPr lang="nl-NL" dirty="0" err="1"/>
              <a:t>i.f.v</a:t>
            </a:r>
            <a:r>
              <a:rPr lang="nl-NL" dirty="0"/>
              <a:t>. 	de locatie van de uitbreiding</a:t>
            </a:r>
          </a:p>
          <a:p>
            <a:pPr marL="0" indent="0">
              <a:buNone/>
            </a:pPr>
            <a:r>
              <a:rPr lang="nl-NL" dirty="0"/>
              <a:t> 	- aanhoudende stijging van het aantal 	leerlingen gedurende de laatste jaren</a:t>
            </a:r>
            <a:br>
              <a:rPr lang="nl-NL" dirty="0"/>
            </a:br>
            <a:r>
              <a:rPr lang="nl-NL" dirty="0"/>
              <a:t>	- het niet beschikken over een secundaire 	school</a:t>
            </a:r>
            <a:br>
              <a:rPr lang="nl-NL" dirty="0"/>
            </a:br>
            <a:r>
              <a:rPr lang="nl-NL" dirty="0"/>
              <a:t>	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99174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07AFA9-5587-4920-90E9-0F06F8C46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Schoolpendel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1C5FC9-E3B3-4D9A-B4B9-AB21A0890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600" dirty="0"/>
              <a:t>Situatie voor schooljaar 2016-2017</a:t>
            </a:r>
          </a:p>
          <a:p>
            <a:r>
              <a:rPr lang="nl-BE" sz="2600" dirty="0"/>
              <a:t>Prognose voor 2024-2025</a:t>
            </a:r>
          </a:p>
          <a:p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28039FE-59A0-41A4-A9A3-293FAB5CB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947" y="2852936"/>
            <a:ext cx="7815749" cy="3127519"/>
          </a:xfrm>
          <a:prstGeom prst="rect">
            <a:avLst/>
          </a:prstGeom>
        </p:spPr>
      </p:pic>
      <p:sp>
        <p:nvSpPr>
          <p:cNvPr id="5" name="Pijl: rechts 4">
            <a:extLst>
              <a:ext uri="{FF2B5EF4-FFF2-40B4-BE49-F238E27FC236}">
                <a16:creationId xmlns:a16="http://schemas.microsoft.com/office/drawing/2014/main" id="{C61EB465-2B9B-4623-A664-47451EEB8809}"/>
              </a:ext>
            </a:extLst>
          </p:cNvPr>
          <p:cNvSpPr/>
          <p:nvPr/>
        </p:nvSpPr>
        <p:spPr>
          <a:xfrm>
            <a:off x="1547664" y="5527972"/>
            <a:ext cx="504056" cy="144016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Pijl: rechts 7">
            <a:extLst>
              <a:ext uri="{FF2B5EF4-FFF2-40B4-BE49-F238E27FC236}">
                <a16:creationId xmlns:a16="http://schemas.microsoft.com/office/drawing/2014/main" id="{44891D4E-5B42-49D7-ADEE-1F7B946BE97D}"/>
              </a:ext>
            </a:extLst>
          </p:cNvPr>
          <p:cNvSpPr/>
          <p:nvPr/>
        </p:nvSpPr>
        <p:spPr>
          <a:xfrm>
            <a:off x="1547664" y="4131220"/>
            <a:ext cx="496899" cy="144016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Pijl: rechts 8">
            <a:extLst>
              <a:ext uri="{FF2B5EF4-FFF2-40B4-BE49-F238E27FC236}">
                <a16:creationId xmlns:a16="http://schemas.microsoft.com/office/drawing/2014/main" id="{AAB06DB5-AAFC-4A5A-A023-C6B1CB978569}"/>
              </a:ext>
            </a:extLst>
          </p:cNvPr>
          <p:cNvSpPr/>
          <p:nvPr/>
        </p:nvSpPr>
        <p:spPr>
          <a:xfrm>
            <a:off x="1547664" y="4941168"/>
            <a:ext cx="504056" cy="144016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Pijl: rechts 10">
            <a:extLst>
              <a:ext uri="{FF2B5EF4-FFF2-40B4-BE49-F238E27FC236}">
                <a16:creationId xmlns:a16="http://schemas.microsoft.com/office/drawing/2014/main" id="{32B7E442-3505-4B3C-84BA-6B12B7E4F7EA}"/>
              </a:ext>
            </a:extLst>
          </p:cNvPr>
          <p:cNvSpPr/>
          <p:nvPr/>
        </p:nvSpPr>
        <p:spPr>
          <a:xfrm>
            <a:off x="1540507" y="5320032"/>
            <a:ext cx="504056" cy="144016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45412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C71A01-00F1-46F3-8267-B3AF023A2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6712"/>
            <a:ext cx="7499176" cy="648072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r>
              <a:rPr lang="nl-NL" dirty="0"/>
              <a:t>Dataloep mobiliteit en aantrekkingskracht 2019-2020</a:t>
            </a:r>
            <a:br>
              <a:rPr lang="nl-NL" dirty="0"/>
            </a:br>
            <a:br>
              <a:rPr lang="nl-NL" dirty="0"/>
            </a:br>
            <a:r>
              <a:rPr lang="nl-NL" sz="2700" b="0" dirty="0">
                <a:solidFill>
                  <a:schemeClr val="tx1"/>
                </a:solidFill>
              </a:rPr>
              <a:t>Kinderen wonende in Sint-Pieters-Leeuw lopen school in: </a:t>
            </a:r>
            <a:br>
              <a:rPr lang="nl-NL" sz="2700" b="0" dirty="0">
                <a:solidFill>
                  <a:schemeClr val="tx1"/>
                </a:solidFill>
              </a:rPr>
            </a:br>
            <a:endParaRPr lang="nl-BE" sz="2700" b="0" dirty="0">
              <a:solidFill>
                <a:schemeClr val="tx1"/>
              </a:solidFill>
            </a:endParaRP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BB330C25-D538-496D-9795-BE1D447C92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31640" y="2417976"/>
            <a:ext cx="4824536" cy="2498420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373624AC-0231-4F17-B852-D5E3AEE2C7E7}"/>
              </a:ext>
            </a:extLst>
          </p:cNvPr>
          <p:cNvSpPr txBox="1"/>
          <p:nvPr/>
        </p:nvSpPr>
        <p:spPr>
          <a:xfrm>
            <a:off x="539552" y="5229200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latin typeface="Century Gothic" panose="020B0502020202020204" pitchFamily="34" charset="0"/>
              </a:rPr>
              <a:t>→ 1767 leerlingen uit SPL volgen middelbaar onderwijs in een andere gemeente</a:t>
            </a:r>
          </a:p>
        </p:txBody>
      </p:sp>
    </p:spTree>
    <p:extLst>
      <p:ext uri="{BB962C8B-B14F-4D97-AF65-F5344CB8AC3E}">
        <p14:creationId xmlns:p14="http://schemas.microsoft.com/office/powerpoint/2010/main" val="3754688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B4CAF6-F103-4F7F-9267-A3DFC6FA9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174"/>
            <a:ext cx="7499176" cy="682434"/>
          </a:xfrm>
        </p:spPr>
        <p:txBody>
          <a:bodyPr>
            <a:normAutofit fontScale="90000"/>
          </a:bodyPr>
          <a:lstStyle/>
          <a:p>
            <a:pPr algn="ctr"/>
            <a:r>
              <a:rPr lang="nl-BE" sz="2800" dirty="0"/>
              <a:t>Dataloep mobiliteit en aantrekkingskracht 2019-2020</a:t>
            </a:r>
            <a:br>
              <a:rPr lang="nl-BE" sz="2800" dirty="0"/>
            </a:br>
            <a:endParaRPr lang="nl-BE" sz="2800" dirty="0"/>
          </a:p>
        </p:txBody>
      </p:sp>
      <p:sp>
        <p:nvSpPr>
          <p:cNvPr id="40" name="Tijdelijke aanduiding voor inhoud 2">
            <a:extLst>
              <a:ext uri="{FF2B5EF4-FFF2-40B4-BE49-F238E27FC236}">
                <a16:creationId xmlns:a16="http://schemas.microsoft.com/office/drawing/2014/main" id="{2CC0AF2A-74EB-4DD5-AE9D-FAA16F514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949280"/>
          </a:xfrm>
        </p:spPr>
        <p:txBody>
          <a:bodyPr/>
          <a:lstStyle/>
          <a:p>
            <a:pPr marL="0" indent="0">
              <a:buNone/>
            </a:pPr>
            <a:r>
              <a:rPr lang="nl-BE" sz="1400" b="1" dirty="0"/>
              <a:t>Halle			Lennik			Linkebeek</a:t>
            </a:r>
            <a:br>
              <a:rPr lang="nl-BE" sz="2000" dirty="0"/>
            </a:br>
            <a:br>
              <a:rPr lang="nl-BE" sz="2000" dirty="0"/>
            </a:br>
            <a:br>
              <a:rPr lang="nl-BE" sz="2000" dirty="0"/>
            </a:br>
            <a:br>
              <a:rPr lang="nl-BE" sz="2000" dirty="0"/>
            </a:br>
            <a:br>
              <a:rPr lang="nl-BE" sz="2000" dirty="0"/>
            </a:br>
            <a:r>
              <a:rPr lang="nl-BE" sz="1400" b="1" dirty="0"/>
              <a:t>Rode			Drogenbos		Pepingen</a:t>
            </a:r>
          </a:p>
          <a:p>
            <a:pPr marL="0" indent="0">
              <a:buNone/>
            </a:pPr>
            <a:endParaRPr lang="nl-BE" sz="2000" dirty="0"/>
          </a:p>
          <a:p>
            <a:pPr marL="0" indent="0">
              <a:buNone/>
            </a:pPr>
            <a:endParaRPr lang="nl-BE" sz="2000" dirty="0"/>
          </a:p>
          <a:p>
            <a:pPr marL="0" indent="0">
              <a:buNone/>
            </a:pPr>
            <a:endParaRPr lang="nl-BE" sz="2000" dirty="0"/>
          </a:p>
          <a:p>
            <a:pPr marL="0" indent="0">
              <a:buNone/>
            </a:pPr>
            <a:br>
              <a:rPr lang="nl-BE" sz="1000" dirty="0"/>
            </a:br>
            <a:r>
              <a:rPr lang="nl-BE" sz="1400" b="1" dirty="0"/>
              <a:t>Herne			Beersel			Gooik</a:t>
            </a:r>
          </a:p>
          <a:p>
            <a:pPr marL="0" indent="0">
              <a:buNone/>
            </a:pPr>
            <a:endParaRPr lang="nl-BE" sz="1400" b="1" dirty="0"/>
          </a:p>
          <a:p>
            <a:pPr marL="0" indent="0">
              <a:buNone/>
            </a:pPr>
            <a:endParaRPr lang="nl-BE" sz="1400" b="1" dirty="0"/>
          </a:p>
          <a:p>
            <a:pPr marL="0" indent="0">
              <a:buNone/>
            </a:pPr>
            <a:endParaRPr lang="nl-BE" sz="1400" b="1" dirty="0"/>
          </a:p>
          <a:p>
            <a:pPr marL="0" indent="0">
              <a:buNone/>
            </a:pPr>
            <a:endParaRPr lang="nl-BE" sz="1400" b="1" dirty="0"/>
          </a:p>
          <a:p>
            <a:pPr marL="0" indent="0">
              <a:buNone/>
            </a:pPr>
            <a:endParaRPr lang="nl-BE" sz="1400" b="1" dirty="0"/>
          </a:p>
          <a:p>
            <a:pPr marL="0" indent="0">
              <a:buNone/>
            </a:pPr>
            <a:r>
              <a:rPr lang="nl-BE" sz="1400" b="1" dirty="0"/>
              <a:t>Sint-Pieters-Leeuw</a:t>
            </a:r>
            <a:br>
              <a:rPr lang="nl-BE" sz="2000" dirty="0"/>
            </a:br>
            <a:endParaRPr lang="nl-BE" sz="2000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41" name="Afbeelding 40">
            <a:extLst>
              <a:ext uri="{FF2B5EF4-FFF2-40B4-BE49-F238E27FC236}">
                <a16:creationId xmlns:a16="http://schemas.microsoft.com/office/drawing/2014/main" id="{E507EA49-A0A5-42BF-9B53-F1F9C252EE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7716" y="1162605"/>
            <a:ext cx="2350023" cy="1237653"/>
          </a:xfrm>
          <a:prstGeom prst="rect">
            <a:avLst/>
          </a:prstGeom>
        </p:spPr>
      </p:pic>
      <p:pic>
        <p:nvPicPr>
          <p:cNvPr id="42" name="Afbeelding 41">
            <a:extLst>
              <a:ext uri="{FF2B5EF4-FFF2-40B4-BE49-F238E27FC236}">
                <a16:creationId xmlns:a16="http://schemas.microsoft.com/office/drawing/2014/main" id="{FB37D77F-FFF7-4D6E-8D99-C9C553CD18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8736" y="1162605"/>
            <a:ext cx="2378869" cy="1237653"/>
          </a:xfrm>
          <a:prstGeom prst="rect">
            <a:avLst/>
          </a:prstGeom>
        </p:spPr>
      </p:pic>
      <p:pic>
        <p:nvPicPr>
          <p:cNvPr id="43" name="Afbeelding 42">
            <a:extLst>
              <a:ext uri="{FF2B5EF4-FFF2-40B4-BE49-F238E27FC236}">
                <a16:creationId xmlns:a16="http://schemas.microsoft.com/office/drawing/2014/main" id="{FC6FF1F5-007C-4C51-A6D1-231E38C8F7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123" y="2645708"/>
            <a:ext cx="2352675" cy="1237653"/>
          </a:xfrm>
          <a:prstGeom prst="rect">
            <a:avLst/>
          </a:prstGeom>
        </p:spPr>
      </p:pic>
      <p:pic>
        <p:nvPicPr>
          <p:cNvPr id="44" name="Afbeelding 43">
            <a:extLst>
              <a:ext uri="{FF2B5EF4-FFF2-40B4-BE49-F238E27FC236}">
                <a16:creationId xmlns:a16="http://schemas.microsoft.com/office/drawing/2014/main" id="{1D231357-A3F9-46C8-ADBE-DB233204814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5916" y="2645708"/>
            <a:ext cx="2352675" cy="1237653"/>
          </a:xfrm>
          <a:prstGeom prst="rect">
            <a:avLst/>
          </a:prstGeom>
        </p:spPr>
      </p:pic>
      <p:pic>
        <p:nvPicPr>
          <p:cNvPr id="45" name="Afbeelding 44">
            <a:extLst>
              <a:ext uri="{FF2B5EF4-FFF2-40B4-BE49-F238E27FC236}">
                <a16:creationId xmlns:a16="http://schemas.microsoft.com/office/drawing/2014/main" id="{A7CE7D36-DC49-4ADC-99EE-424CD610DA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58736" y="2652012"/>
            <a:ext cx="2378869" cy="1225043"/>
          </a:xfrm>
          <a:prstGeom prst="rect">
            <a:avLst/>
          </a:prstGeom>
        </p:spPr>
      </p:pic>
      <p:pic>
        <p:nvPicPr>
          <p:cNvPr id="46" name="Afbeelding 45">
            <a:extLst>
              <a:ext uri="{FF2B5EF4-FFF2-40B4-BE49-F238E27FC236}">
                <a16:creationId xmlns:a16="http://schemas.microsoft.com/office/drawing/2014/main" id="{9D158173-79F4-4241-8F99-D8F27A832A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75916" y="4136926"/>
            <a:ext cx="2333625" cy="1225044"/>
          </a:xfrm>
          <a:prstGeom prst="rect">
            <a:avLst/>
          </a:prstGeom>
        </p:spPr>
      </p:pic>
      <p:pic>
        <p:nvPicPr>
          <p:cNvPr id="47" name="Afbeelding 46">
            <a:extLst>
              <a:ext uri="{FF2B5EF4-FFF2-40B4-BE49-F238E27FC236}">
                <a16:creationId xmlns:a16="http://schemas.microsoft.com/office/drawing/2014/main" id="{0D3DD7C4-7801-4614-8B01-170BDE6A537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62484" y="4136927"/>
            <a:ext cx="2381250" cy="1225043"/>
          </a:xfrm>
          <a:prstGeom prst="rect">
            <a:avLst/>
          </a:prstGeom>
        </p:spPr>
      </p:pic>
      <p:pic>
        <p:nvPicPr>
          <p:cNvPr id="48" name="Afbeelding 47">
            <a:extLst>
              <a:ext uri="{FF2B5EF4-FFF2-40B4-BE49-F238E27FC236}">
                <a16:creationId xmlns:a16="http://schemas.microsoft.com/office/drawing/2014/main" id="{D6A13FC9-032F-44D6-A07B-8EC86C9824A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7123" y="4128809"/>
            <a:ext cx="2352675" cy="1225043"/>
          </a:xfrm>
          <a:prstGeom prst="rect">
            <a:avLst/>
          </a:prstGeom>
        </p:spPr>
      </p:pic>
      <p:pic>
        <p:nvPicPr>
          <p:cNvPr id="49" name="Afbeelding 48">
            <a:extLst>
              <a:ext uri="{FF2B5EF4-FFF2-40B4-BE49-F238E27FC236}">
                <a16:creationId xmlns:a16="http://schemas.microsoft.com/office/drawing/2014/main" id="{BDF85E0F-86CD-48EF-A267-8863805B572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81225" y="5508178"/>
            <a:ext cx="2390775" cy="1237653"/>
          </a:xfrm>
          <a:prstGeom prst="rect">
            <a:avLst/>
          </a:prstGeom>
        </p:spPr>
      </p:pic>
      <p:pic>
        <p:nvPicPr>
          <p:cNvPr id="50" name="Afbeelding 49">
            <a:extLst>
              <a:ext uri="{FF2B5EF4-FFF2-40B4-BE49-F238E27FC236}">
                <a16:creationId xmlns:a16="http://schemas.microsoft.com/office/drawing/2014/main" id="{D4057309-6268-41E2-9BBE-F09C1460FB8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27123" y="1158845"/>
            <a:ext cx="2352676" cy="1237653"/>
          </a:xfrm>
          <a:prstGeom prst="rect">
            <a:avLst/>
          </a:prstGeom>
        </p:spPr>
      </p:pic>
      <p:pic>
        <p:nvPicPr>
          <p:cNvPr id="51" name="Afbeelding 50">
            <a:extLst>
              <a:ext uri="{FF2B5EF4-FFF2-40B4-BE49-F238E27FC236}">
                <a16:creationId xmlns:a16="http://schemas.microsoft.com/office/drawing/2014/main" id="{EA06EBEE-36F5-4F89-892F-8C325FF9188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547664" y="1480952"/>
            <a:ext cx="387464" cy="147848"/>
          </a:xfrm>
          <a:prstGeom prst="rect">
            <a:avLst/>
          </a:prstGeom>
        </p:spPr>
      </p:pic>
      <p:pic>
        <p:nvPicPr>
          <p:cNvPr id="52" name="Afbeelding 51">
            <a:extLst>
              <a:ext uri="{FF2B5EF4-FFF2-40B4-BE49-F238E27FC236}">
                <a16:creationId xmlns:a16="http://schemas.microsoft.com/office/drawing/2014/main" id="{243F1228-71DB-4837-9190-DFED64FD456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285050" y="1619017"/>
            <a:ext cx="384081" cy="146317"/>
          </a:xfrm>
          <a:prstGeom prst="rect">
            <a:avLst/>
          </a:prstGeom>
        </p:spPr>
      </p:pic>
      <p:pic>
        <p:nvPicPr>
          <p:cNvPr id="53" name="Afbeelding 52">
            <a:extLst>
              <a:ext uri="{FF2B5EF4-FFF2-40B4-BE49-F238E27FC236}">
                <a16:creationId xmlns:a16="http://schemas.microsoft.com/office/drawing/2014/main" id="{4E6BFE72-2EB7-445D-96AA-6C83AE47B23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011247" y="1874299"/>
            <a:ext cx="384081" cy="146317"/>
          </a:xfrm>
          <a:prstGeom prst="rect">
            <a:avLst/>
          </a:prstGeom>
        </p:spPr>
      </p:pic>
      <p:pic>
        <p:nvPicPr>
          <p:cNvPr id="54" name="Afbeelding 53">
            <a:extLst>
              <a:ext uri="{FF2B5EF4-FFF2-40B4-BE49-F238E27FC236}">
                <a16:creationId xmlns:a16="http://schemas.microsoft.com/office/drawing/2014/main" id="{60D8C21B-BBEC-4F1D-A521-2E5E43D613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551047" y="3220920"/>
            <a:ext cx="384081" cy="146317"/>
          </a:xfrm>
          <a:prstGeom prst="rect">
            <a:avLst/>
          </a:prstGeom>
        </p:spPr>
      </p:pic>
      <p:pic>
        <p:nvPicPr>
          <p:cNvPr id="55" name="Afbeelding 54">
            <a:extLst>
              <a:ext uri="{FF2B5EF4-FFF2-40B4-BE49-F238E27FC236}">
                <a16:creationId xmlns:a16="http://schemas.microsoft.com/office/drawing/2014/main" id="{2A46AF1D-E9B2-4CB0-A39C-3C5701FC4B5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279239" y="3079478"/>
            <a:ext cx="384081" cy="146317"/>
          </a:xfrm>
          <a:prstGeom prst="rect">
            <a:avLst/>
          </a:prstGeom>
        </p:spPr>
      </p:pic>
      <p:pic>
        <p:nvPicPr>
          <p:cNvPr id="56" name="Afbeelding 55">
            <a:extLst>
              <a:ext uri="{FF2B5EF4-FFF2-40B4-BE49-F238E27FC236}">
                <a16:creationId xmlns:a16="http://schemas.microsoft.com/office/drawing/2014/main" id="{E1E76519-0520-4B18-991E-C030658AC74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005060" y="2986292"/>
            <a:ext cx="384081" cy="146317"/>
          </a:xfrm>
          <a:prstGeom prst="rect">
            <a:avLst/>
          </a:prstGeom>
        </p:spPr>
      </p:pic>
      <p:pic>
        <p:nvPicPr>
          <p:cNvPr id="57" name="Afbeelding 56">
            <a:extLst>
              <a:ext uri="{FF2B5EF4-FFF2-40B4-BE49-F238E27FC236}">
                <a16:creationId xmlns:a16="http://schemas.microsoft.com/office/drawing/2014/main" id="{64A9625B-CBAB-4F52-8B4A-DA3B723C0DE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551047" y="4458573"/>
            <a:ext cx="384081" cy="146317"/>
          </a:xfrm>
          <a:prstGeom prst="rect">
            <a:avLst/>
          </a:prstGeom>
        </p:spPr>
      </p:pic>
      <p:pic>
        <p:nvPicPr>
          <p:cNvPr id="58" name="Afbeelding 57">
            <a:extLst>
              <a:ext uri="{FF2B5EF4-FFF2-40B4-BE49-F238E27FC236}">
                <a16:creationId xmlns:a16="http://schemas.microsoft.com/office/drawing/2014/main" id="{DAC3EF7A-D8D2-41E6-B7DB-903411AF32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279239" y="4469636"/>
            <a:ext cx="384081" cy="146317"/>
          </a:xfrm>
          <a:prstGeom prst="rect">
            <a:avLst/>
          </a:prstGeom>
        </p:spPr>
      </p:pic>
      <p:pic>
        <p:nvPicPr>
          <p:cNvPr id="59" name="Afbeelding 58">
            <a:extLst>
              <a:ext uri="{FF2B5EF4-FFF2-40B4-BE49-F238E27FC236}">
                <a16:creationId xmlns:a16="http://schemas.microsoft.com/office/drawing/2014/main" id="{563F366E-DC7C-4118-BE7E-D8CCB35F346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005060" y="4584257"/>
            <a:ext cx="384081" cy="146317"/>
          </a:xfrm>
          <a:prstGeom prst="rect">
            <a:avLst/>
          </a:prstGeom>
        </p:spPr>
      </p:pic>
      <p:pic>
        <p:nvPicPr>
          <p:cNvPr id="60" name="Afbeelding 59">
            <a:extLst>
              <a:ext uri="{FF2B5EF4-FFF2-40B4-BE49-F238E27FC236}">
                <a16:creationId xmlns:a16="http://schemas.microsoft.com/office/drawing/2014/main" id="{9A6F0718-EC4C-477E-991E-CC136D69CF8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184571" y="5801843"/>
            <a:ext cx="384081" cy="146317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88E385FD-54F0-400A-A52A-8C0D541237E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005059" y="1725469"/>
            <a:ext cx="384081" cy="146317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69DE1A39-A2C8-4028-896C-97A5C851EE5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562819" y="1628334"/>
            <a:ext cx="384081" cy="146317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EFF173ED-A991-4194-91E5-B6C74959F61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551043" y="3060789"/>
            <a:ext cx="384085" cy="146318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55FB0C65-1464-49B0-AFDE-D2DC7B695F0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279239" y="2941338"/>
            <a:ext cx="396274" cy="152413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8004C4E2-7BE3-4ED0-9921-47A07E5A7FC5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283062" y="4578161"/>
            <a:ext cx="396274" cy="152413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902E66E2-1FA1-4235-9598-55E9E74F737D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005059" y="1465598"/>
            <a:ext cx="390179" cy="170566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73766769-85D3-4C0E-B6AE-6615CD8B8759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547664" y="2923048"/>
            <a:ext cx="390178" cy="170703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20B9C27D-B736-4AA1-996E-797AE6C00109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290183" y="3193232"/>
            <a:ext cx="390178" cy="170703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894F79FE-6A28-4E96-BB12-519686201A68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279239" y="4684927"/>
            <a:ext cx="390178" cy="170703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EA6661E-2570-46C9-8C38-CDDA7D544113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4285335" y="1500020"/>
            <a:ext cx="390178" cy="147998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8DA4E033-578D-461F-8BD1-22BDA44811F8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7002010" y="3093751"/>
            <a:ext cx="390178" cy="146317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3C8D7E62-2491-476C-96D4-25E6E83B6C9A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536776" y="4668171"/>
            <a:ext cx="390178" cy="146317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99203661-8DEB-4207-ACB0-CCAAF894EFA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7011247" y="4431844"/>
            <a:ext cx="390178" cy="146317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179CC2EE-8494-4F4C-8C2A-91D8FB0CC44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184571" y="6053845"/>
            <a:ext cx="390178" cy="146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671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639286-B0B8-4734-B12E-1F6819A0A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922114"/>
          </a:xfrm>
        </p:spPr>
        <p:txBody>
          <a:bodyPr>
            <a:noAutofit/>
          </a:bodyPr>
          <a:lstStyle/>
          <a:p>
            <a:pPr algn="ctr"/>
            <a:r>
              <a:rPr lang="nl-NL" sz="2000" dirty="0"/>
              <a:t>Te verwachten capaciteitstekorten voor </a:t>
            </a:r>
            <a:br>
              <a:rPr lang="nl-NL" sz="2000" dirty="0"/>
            </a:br>
            <a:r>
              <a:rPr lang="nl-NL" sz="2000" dirty="0"/>
              <a:t>schooljaar 2024-2025 volgens de</a:t>
            </a:r>
            <a:br>
              <a:rPr lang="nl-NL" sz="2000" dirty="0"/>
            </a:br>
            <a:r>
              <a:rPr lang="nl-NL" sz="2000" dirty="0"/>
              <a:t>2de editie van de capaciteitsmonitor (2018)</a:t>
            </a:r>
            <a:endParaRPr lang="nl-BE" sz="2000" dirty="0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CEFD8F84-2AD6-4896-A7C5-213704822B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9323865"/>
              </p:ext>
            </p:extLst>
          </p:nvPr>
        </p:nvGraphicFramePr>
        <p:xfrm>
          <a:off x="251520" y="1340769"/>
          <a:ext cx="8064896" cy="4549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019">
                  <a:extLst>
                    <a:ext uri="{9D8B030D-6E8A-4147-A177-3AD203B41FA5}">
                      <a16:colId xmlns:a16="http://schemas.microsoft.com/office/drawing/2014/main" val="72413749"/>
                    </a:ext>
                  </a:extLst>
                </a:gridCol>
                <a:gridCol w="802205">
                  <a:extLst>
                    <a:ext uri="{9D8B030D-6E8A-4147-A177-3AD203B41FA5}">
                      <a16:colId xmlns:a16="http://schemas.microsoft.com/office/drawing/2014/main" val="2646814704"/>
                    </a:ext>
                  </a:extLst>
                </a:gridCol>
                <a:gridCol w="626052">
                  <a:extLst>
                    <a:ext uri="{9D8B030D-6E8A-4147-A177-3AD203B41FA5}">
                      <a16:colId xmlns:a16="http://schemas.microsoft.com/office/drawing/2014/main" val="3551622286"/>
                    </a:ext>
                  </a:extLst>
                </a:gridCol>
                <a:gridCol w="670092">
                  <a:extLst>
                    <a:ext uri="{9D8B030D-6E8A-4147-A177-3AD203B41FA5}">
                      <a16:colId xmlns:a16="http://schemas.microsoft.com/office/drawing/2014/main" val="13012978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32122139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543246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72339654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853838479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927732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79456147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21938158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63191210"/>
                    </a:ext>
                  </a:extLst>
                </a:gridCol>
              </a:tblGrid>
              <a:tr h="1038742">
                <a:tc>
                  <a:txBody>
                    <a:bodyPr/>
                    <a:lstStyle/>
                    <a:p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Gemeente</a:t>
                      </a:r>
                    </a:p>
                    <a:p>
                      <a:endParaRPr lang="nl-BE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nl-BE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nl-BE" sz="1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 = geen aanbod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Verwachte vraag 24-25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Marge 1</a:t>
                      </a:r>
                      <a:r>
                        <a:rPr lang="nl-BE" sz="1000" baseline="30000" dirty="0">
                          <a:solidFill>
                            <a:schemeClr val="tx1"/>
                          </a:solidFill>
                        </a:rPr>
                        <a:t>ste</a:t>
                      </a:r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 graad A</a:t>
                      </a:r>
                    </a:p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24-25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Marge 1</a:t>
                      </a:r>
                      <a:r>
                        <a:rPr lang="nl-BE" sz="1000" baseline="30000" dirty="0">
                          <a:solidFill>
                            <a:schemeClr val="tx1"/>
                          </a:solidFill>
                        </a:rPr>
                        <a:t>ste</a:t>
                      </a:r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 graad B 24-25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Som</a:t>
                      </a:r>
                    </a:p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nl-BE" sz="1000" baseline="30000" dirty="0">
                          <a:solidFill>
                            <a:schemeClr val="tx1"/>
                          </a:solidFill>
                        </a:rPr>
                        <a:t>ste</a:t>
                      </a:r>
                      <a:endParaRPr lang="nl-BE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graad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Marge ASO</a:t>
                      </a:r>
                    </a:p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24-25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Marge </a:t>
                      </a:r>
                    </a:p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BSO</a:t>
                      </a:r>
                    </a:p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24-25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Marge </a:t>
                      </a:r>
                    </a:p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TSO </a:t>
                      </a:r>
                    </a:p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24-25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Marge HBO</a:t>
                      </a:r>
                    </a:p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24-25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Marge OKAN</a:t>
                      </a:r>
                    </a:p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24-25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Som</a:t>
                      </a:r>
                    </a:p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 2</a:t>
                      </a:r>
                      <a:r>
                        <a:rPr lang="nl-BE" sz="1000" baseline="30000" dirty="0">
                          <a:solidFill>
                            <a:schemeClr val="tx1"/>
                          </a:solidFill>
                        </a:rPr>
                        <a:t>de</a:t>
                      </a:r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-3</a:t>
                      </a:r>
                      <a:r>
                        <a:rPr lang="nl-BE" sz="1000" baseline="30000" dirty="0">
                          <a:solidFill>
                            <a:schemeClr val="tx1"/>
                          </a:solidFill>
                        </a:rPr>
                        <a:t>de</a:t>
                      </a:r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graad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Totaal marge SO</a:t>
                      </a:r>
                    </a:p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24-25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211390"/>
                  </a:ext>
                </a:extLst>
              </a:tr>
              <a:tr h="234442">
                <a:tc>
                  <a:txBody>
                    <a:bodyPr/>
                    <a:lstStyle/>
                    <a:p>
                      <a:r>
                        <a:rPr lang="nl-BE" sz="1000" b="1" dirty="0">
                          <a:solidFill>
                            <a:schemeClr val="tx1"/>
                          </a:solidFill>
                        </a:rPr>
                        <a:t>Sint-Pieters-Leeuw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263978"/>
                  </a:ext>
                </a:extLst>
              </a:tr>
              <a:tr h="234442">
                <a:tc>
                  <a:txBody>
                    <a:bodyPr/>
                    <a:lstStyle/>
                    <a:p>
                      <a:r>
                        <a:rPr lang="nl-BE" sz="1000" b="1" dirty="0">
                          <a:solidFill>
                            <a:schemeClr val="tx1"/>
                          </a:solidFill>
                        </a:rPr>
                        <a:t>Halle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6 462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-387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-67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-454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-262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-425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-586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-1 257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- 1 710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395182"/>
                  </a:ext>
                </a:extLst>
              </a:tr>
              <a:tr h="292195">
                <a:tc>
                  <a:txBody>
                    <a:bodyPr/>
                    <a:lstStyle/>
                    <a:p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Gooik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26461"/>
                  </a:ext>
                </a:extLst>
              </a:tr>
              <a:tr h="374428">
                <a:tc>
                  <a:txBody>
                    <a:bodyPr/>
                    <a:lstStyle/>
                    <a:p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Beersel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779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4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514708"/>
                  </a:ext>
                </a:extLst>
              </a:tr>
              <a:tr h="234442">
                <a:tc>
                  <a:txBody>
                    <a:bodyPr/>
                    <a:lstStyle/>
                    <a:p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Herne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070488"/>
                  </a:ext>
                </a:extLst>
              </a:tr>
              <a:tr h="234442">
                <a:tc>
                  <a:txBody>
                    <a:bodyPr/>
                    <a:lstStyle/>
                    <a:p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Pepingen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149881"/>
                  </a:ext>
                </a:extLst>
              </a:tr>
              <a:tr h="234442">
                <a:tc>
                  <a:txBody>
                    <a:bodyPr/>
                    <a:lstStyle/>
                    <a:p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Drogenbos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60665"/>
                  </a:ext>
                </a:extLst>
              </a:tr>
              <a:tr h="391965">
                <a:tc>
                  <a:txBody>
                    <a:bodyPr/>
                    <a:lstStyle/>
                    <a:p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Sint-Genesius-Rode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543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-44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-5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-49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-38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-10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-13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-61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061968"/>
                  </a:ext>
                </a:extLst>
              </a:tr>
              <a:tr h="234442">
                <a:tc>
                  <a:txBody>
                    <a:bodyPr/>
                    <a:lstStyle/>
                    <a:p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Linkebeek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762054"/>
                  </a:ext>
                </a:extLst>
              </a:tr>
              <a:tr h="404232">
                <a:tc>
                  <a:txBody>
                    <a:bodyPr/>
                    <a:lstStyle/>
                    <a:p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Lennik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1 552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-9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-3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-11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-92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-11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000" dirty="0">
                          <a:solidFill>
                            <a:schemeClr val="tx1"/>
                          </a:solidFill>
                        </a:rPr>
                        <a:t>G.A.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-103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-114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67939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nl-BE" sz="1000" b="1" dirty="0">
                          <a:solidFill>
                            <a:schemeClr val="tx1"/>
                          </a:solidFill>
                        </a:rPr>
                        <a:t>ONDERWIJSZONE HALLE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9 336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-413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-488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-325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-446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-599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-1 354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b="1" dirty="0">
                          <a:solidFill>
                            <a:schemeClr val="tx1"/>
                          </a:solidFill>
                        </a:rPr>
                        <a:t>- 1 841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520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4748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1F436F-30E6-4220-96C0-3D1439624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dirty="0"/>
              <a:t>Gevolgen voor Sint-Pieters-Leeuw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E21A2B-14C9-4477-AF8B-2E52D5A6E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7499176" cy="5165724"/>
          </a:xfrm>
        </p:spPr>
        <p:txBody>
          <a:bodyPr>
            <a:normAutofit fontScale="55000" lnSpcReduction="20000"/>
          </a:bodyPr>
          <a:lstStyle/>
          <a:p>
            <a:r>
              <a:rPr lang="nl-BE" sz="3300" dirty="0"/>
              <a:t>Leerlingenstroom van   </a:t>
            </a:r>
            <a:br>
              <a:rPr lang="nl-BE" sz="3300" dirty="0"/>
            </a:br>
            <a:r>
              <a:rPr lang="nl-BE" sz="3300" dirty="0"/>
              <a:t>Sint-Pieters-Leeuw naar </a:t>
            </a:r>
            <a:br>
              <a:rPr lang="nl-BE" sz="3300" dirty="0"/>
            </a:br>
            <a:r>
              <a:rPr lang="nl-BE" sz="3300" dirty="0"/>
              <a:t>elders</a:t>
            </a:r>
          </a:p>
          <a:p>
            <a:pPr marL="0" indent="0">
              <a:buNone/>
            </a:pPr>
            <a:endParaRPr lang="nl-BE" sz="2400" dirty="0"/>
          </a:p>
          <a:p>
            <a:endParaRPr lang="nl-BE" sz="2400" dirty="0"/>
          </a:p>
          <a:p>
            <a:endParaRPr lang="nl-BE" sz="2400" dirty="0"/>
          </a:p>
          <a:p>
            <a:endParaRPr lang="nl-BE" sz="2400" dirty="0"/>
          </a:p>
          <a:p>
            <a:r>
              <a:rPr lang="nl-BE" sz="3300" dirty="0"/>
              <a:t>Te kort aan plaatsen in Halle</a:t>
            </a:r>
          </a:p>
          <a:p>
            <a:endParaRPr lang="nl-BE" sz="3300" dirty="0"/>
          </a:p>
          <a:p>
            <a:pPr marL="0" indent="0">
              <a:buNone/>
            </a:pPr>
            <a:endParaRPr lang="nl-BE" sz="3300" dirty="0"/>
          </a:p>
          <a:p>
            <a:endParaRPr lang="nl-BE" sz="2400" dirty="0"/>
          </a:p>
          <a:p>
            <a:endParaRPr lang="nl-BE" sz="2400" dirty="0"/>
          </a:p>
          <a:p>
            <a:endParaRPr lang="nl-BE" sz="2400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pPr marL="0" indent="0">
              <a:buNone/>
            </a:pPr>
            <a:br>
              <a:rPr lang="nl-BE" dirty="0"/>
            </a:br>
            <a:r>
              <a:rPr lang="nl-BE" sz="3300" dirty="0"/>
              <a:t>→</a:t>
            </a:r>
            <a:r>
              <a:rPr lang="nl-BE" dirty="0"/>
              <a:t> </a:t>
            </a:r>
            <a:r>
              <a:rPr lang="nl-BE" sz="3300" dirty="0"/>
              <a:t>Reeds </a:t>
            </a:r>
            <a:r>
              <a:rPr lang="nl-BE" sz="3300" b="1" dirty="0"/>
              <a:t>1058 lln. </a:t>
            </a:r>
            <a:r>
              <a:rPr lang="nl-BE" sz="3300" dirty="0"/>
              <a:t>Van SPL gaan naar Halle </a:t>
            </a:r>
          </a:p>
          <a:p>
            <a:pPr marL="0" indent="0">
              <a:buNone/>
            </a:pPr>
            <a:r>
              <a:rPr lang="nl-BE" sz="3300" dirty="0"/>
              <a:t>→ Verwacht te kort 2024-2025 in 1</a:t>
            </a:r>
            <a:r>
              <a:rPr lang="nl-BE" sz="3300" baseline="30000" dirty="0"/>
              <a:t>ste</a:t>
            </a:r>
            <a:r>
              <a:rPr lang="nl-BE" sz="3300" dirty="0"/>
              <a:t> graad onderwijszone: </a:t>
            </a:r>
            <a:r>
              <a:rPr lang="nl-BE" sz="3300" b="1" dirty="0"/>
              <a:t>488 lln.</a:t>
            </a:r>
          </a:p>
          <a:p>
            <a:pPr marL="0" indent="0">
              <a:buNone/>
            </a:pPr>
            <a:r>
              <a:rPr lang="nl-BE" sz="3300" dirty="0"/>
              <a:t>→ Verwacht te kort 2024-2025 in 1</a:t>
            </a:r>
            <a:r>
              <a:rPr lang="nl-BE" sz="3300" baseline="30000" dirty="0"/>
              <a:t>ste</a:t>
            </a:r>
            <a:r>
              <a:rPr lang="nl-BE" sz="3300" dirty="0"/>
              <a:t> graad in Halle: </a:t>
            </a:r>
            <a:r>
              <a:rPr lang="nl-BE" sz="3300" b="1" dirty="0"/>
              <a:t>454 lln.</a:t>
            </a:r>
            <a:br>
              <a:rPr lang="nl-BE" sz="3300" dirty="0"/>
            </a:br>
            <a:endParaRPr lang="nl-BE" sz="330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90E02EF-B8B8-4B54-B29F-BB71D52577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44" y="1345055"/>
            <a:ext cx="3024336" cy="1566661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9D6A2D2D-5561-4389-8BD7-A448F5DBBD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608" y="3402179"/>
            <a:ext cx="7936656" cy="8953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A733E67-DF77-4B8C-B357-D47B116615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608" y="4704694"/>
            <a:ext cx="7864648" cy="371475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74A0154D-5A4A-4B2C-855F-ECCC2AF63D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6654" y="4285187"/>
            <a:ext cx="7839722" cy="38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731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sjabloon_spl</Template>
  <TotalTime>676</TotalTime>
  <Words>704</Words>
  <Application>Microsoft Office PowerPoint</Application>
  <PresentationFormat>Diavoorstelling (4:3)</PresentationFormat>
  <Paragraphs>204</Paragraphs>
  <Slides>9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Office-thema</vt:lpstr>
      <vt:lpstr>bovengemeentelijke taskforce  extra capaciteitsmiddelen  secundair Onderwijs 2021</vt:lpstr>
      <vt:lpstr> Onderwijszone Halle</vt:lpstr>
      <vt:lpstr>Capaciteitsmiddelen</vt:lpstr>
      <vt:lpstr>Afsprakenkader</vt:lpstr>
      <vt:lpstr>Schoolpendel</vt:lpstr>
      <vt:lpstr> Dataloep mobiliteit en aantrekkingskracht 2019-2020  Kinderen wonende in Sint-Pieters-Leeuw lopen school in:  </vt:lpstr>
      <vt:lpstr>Dataloep mobiliteit en aantrekkingskracht 2019-2020 </vt:lpstr>
      <vt:lpstr>Te verwachten capaciteitstekorten voor  schooljaar 2024-2025 volgens de 2de editie van de capaciteitsmonitor (2018)</vt:lpstr>
      <vt:lpstr>Gevolgen voor Sint-Pieters-Leeuw</vt:lpstr>
    </vt:vector>
  </TitlesOfParts>
  <Company>Gemeentebestuur Sint-Pieters-Leeuw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1ste overleg bovengemeentelijke taskforce extra capaciteitsmiddelen secundair Onderwijs 2021</dc:title>
  <dc:creator>HEMELINGS Elke</dc:creator>
  <cp:lastModifiedBy>Tineke Coeck</cp:lastModifiedBy>
  <cp:revision>57</cp:revision>
  <dcterms:created xsi:type="dcterms:W3CDTF">2020-09-29T14:52:50Z</dcterms:created>
  <dcterms:modified xsi:type="dcterms:W3CDTF">2020-10-15T09:54:04Z</dcterms:modified>
</cp:coreProperties>
</file>