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4" r:id="rId2"/>
    <p:sldId id="275" r:id="rId3"/>
    <p:sldId id="276" r:id="rId4"/>
    <p:sldId id="277" r:id="rId5"/>
    <p:sldId id="280" r:id="rId6"/>
    <p:sldId id="283" r:id="rId7"/>
    <p:sldId id="284" r:id="rId8"/>
    <p:sldId id="282" r:id="rId9"/>
    <p:sldId id="281" r:id="rId10"/>
    <p:sldId id="278" r:id="rId11"/>
    <p:sldId id="279" r:id="rId1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RDAENS Tom" initials="PT" lastIdx="1" clrIdx="0">
    <p:extLst>
      <p:ext uri="{19B8F6BF-5375-455C-9EA6-DF929625EA0E}">
        <p15:presenceInfo xmlns:p15="http://schemas.microsoft.com/office/powerpoint/2012/main" userId="S-1-5-21-563866669-2462623668-4244942836-12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A1F"/>
    <a:srgbClr val="ACD384"/>
    <a:srgbClr val="DCDCC8"/>
    <a:srgbClr val="5C96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175" autoAdjust="0"/>
  </p:normalViewPr>
  <p:slideViewPr>
    <p:cSldViewPr>
      <p:cViewPr varScale="1">
        <p:scale>
          <a:sx n="80" d="100"/>
          <a:sy n="80" d="100"/>
        </p:scale>
        <p:origin x="255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D32FB-311A-41BC-9F5A-6A65044B04CE}" type="datetimeFigureOut">
              <a:rPr lang="nl-BE" smtClean="0"/>
              <a:t>21/05/2021</a:t>
            </a:fld>
            <a:endParaRPr lang="nl-BE"/>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B15AE-8C3F-4676-BCC0-4816737A7086}" type="slidenum">
              <a:rPr lang="nl-BE" smtClean="0"/>
              <a:t>‹nr.›</a:t>
            </a:fld>
            <a:endParaRPr lang="nl-BE"/>
          </a:p>
        </p:txBody>
      </p:sp>
    </p:spTree>
    <p:extLst>
      <p:ext uri="{BB962C8B-B14F-4D97-AF65-F5344CB8AC3E}">
        <p14:creationId xmlns:p14="http://schemas.microsoft.com/office/powerpoint/2010/main" val="1901033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3131840" y="3573016"/>
            <a:ext cx="5756176" cy="1181993"/>
          </a:xfrm>
        </p:spPr>
        <p:txBody>
          <a:bodyPr anchor="b">
            <a:normAutofit/>
          </a:bodyPr>
          <a:lstStyle>
            <a:lvl1pPr algn="r">
              <a:defRPr sz="3200" cap="all" baseline="0">
                <a:solidFill>
                  <a:srgbClr val="DCDCC8"/>
                </a:solidFill>
              </a:defRPr>
            </a:lvl1pPr>
          </a:lstStyle>
          <a:p>
            <a:r>
              <a:rPr lang="nl-NL"/>
              <a:t>Klik om stijl te bewerken</a:t>
            </a:r>
            <a:endParaRPr lang="nl-BE" dirty="0"/>
          </a:p>
        </p:txBody>
      </p:sp>
      <p:sp>
        <p:nvSpPr>
          <p:cNvPr id="3" name="Ondertitel 2"/>
          <p:cNvSpPr>
            <a:spLocks noGrp="1"/>
          </p:cNvSpPr>
          <p:nvPr>
            <p:ph type="subTitle" idx="1"/>
          </p:nvPr>
        </p:nvSpPr>
        <p:spPr>
          <a:xfrm>
            <a:off x="3131840" y="4725144"/>
            <a:ext cx="5752728" cy="1129680"/>
          </a:xfrm>
        </p:spPr>
        <p:txBody>
          <a:bodyPr>
            <a:normAutofit/>
          </a:bodyPr>
          <a:lstStyle>
            <a:lvl1pPr marL="0" indent="0" algn="r">
              <a:buNone/>
              <a:defRPr sz="2400" b="1">
                <a:solidFill>
                  <a:srgbClr val="ACD38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BE" dirty="0"/>
          </a:p>
        </p:txBody>
      </p:sp>
      <p:sp>
        <p:nvSpPr>
          <p:cNvPr id="4" name="Tijdelijke aanduiding voor afbeelding 2"/>
          <p:cNvSpPr>
            <a:spLocks noGrp="1"/>
          </p:cNvSpPr>
          <p:nvPr>
            <p:ph type="pic" idx="10"/>
          </p:nvPr>
        </p:nvSpPr>
        <p:spPr>
          <a:xfrm>
            <a:off x="3096000" y="0"/>
            <a:ext cx="5824800" cy="3380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156176" y="274638"/>
            <a:ext cx="1800200" cy="5851525"/>
          </a:xfrm>
        </p:spPr>
        <p:txBody>
          <a:bodyPr vert="eaVert"/>
          <a:lstStyle/>
          <a:p>
            <a:r>
              <a:rPr lang="nl-NL"/>
              <a:t>Klik om stijl te bewerken</a:t>
            </a:r>
            <a:endParaRPr lang="nl-BE"/>
          </a:p>
        </p:txBody>
      </p:sp>
      <p:sp>
        <p:nvSpPr>
          <p:cNvPr id="3" name="Tijdelijke aanduiding voor verticale tekst 2"/>
          <p:cNvSpPr>
            <a:spLocks noGrp="1"/>
          </p:cNvSpPr>
          <p:nvPr>
            <p:ph type="body" orient="vert" idx="1"/>
          </p:nvPr>
        </p:nvSpPr>
        <p:spPr>
          <a:xfrm>
            <a:off x="457200" y="274638"/>
            <a:ext cx="5626968"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234063" cy="1362075"/>
          </a:xfrm>
        </p:spPr>
        <p:txBody>
          <a:bodyPr anchor="t">
            <a:normAutofit/>
          </a:bodyPr>
          <a:lstStyle>
            <a:lvl1pPr algn="l">
              <a:defRPr sz="3600" b="1" cap="all"/>
            </a:lvl1pPr>
          </a:lstStyle>
          <a:p>
            <a:r>
              <a:rPr lang="nl-NL"/>
              <a:t>Klik om stijl te bewerken</a:t>
            </a:r>
            <a:endParaRPr lang="nl-BE" dirty="0"/>
          </a:p>
        </p:txBody>
      </p:sp>
      <p:sp>
        <p:nvSpPr>
          <p:cNvPr id="3" name="Tijdelijke aanduiding voor tekst 2"/>
          <p:cNvSpPr>
            <a:spLocks noGrp="1"/>
          </p:cNvSpPr>
          <p:nvPr>
            <p:ph type="body" idx="1"/>
          </p:nvPr>
        </p:nvSpPr>
        <p:spPr>
          <a:xfrm>
            <a:off x="722313" y="2906713"/>
            <a:ext cx="7234063" cy="1500187"/>
          </a:xfrm>
        </p:spPr>
        <p:txBody>
          <a:bodyPr anchor="b"/>
          <a:lstStyle>
            <a:lvl1pPr marL="0" indent="0">
              <a:buNone/>
              <a:defRPr sz="2000">
                <a:solidFill>
                  <a:srgbClr val="244A1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
        <p:nvSpPr>
          <p:cNvPr id="3" name="Tijdelijke aanduiding voor inhoud 2"/>
          <p:cNvSpPr>
            <a:spLocks noGrp="1"/>
          </p:cNvSpPr>
          <p:nvPr>
            <p:ph sz="half" idx="1"/>
          </p:nvPr>
        </p:nvSpPr>
        <p:spPr>
          <a:xfrm>
            <a:off x="457200" y="1600200"/>
            <a:ext cx="360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4356376" y="1600200"/>
            <a:ext cx="360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stijl te bewerken</a:t>
            </a:r>
            <a:endParaRPr lang="nl-BE"/>
          </a:p>
        </p:txBody>
      </p:sp>
      <p:sp>
        <p:nvSpPr>
          <p:cNvPr id="3" name="Tijdelijke aanduiding voor tekst 2"/>
          <p:cNvSpPr>
            <a:spLocks noGrp="1"/>
          </p:cNvSpPr>
          <p:nvPr>
            <p:ph type="body" idx="1"/>
          </p:nvPr>
        </p:nvSpPr>
        <p:spPr>
          <a:xfrm>
            <a:off x="457200" y="1535113"/>
            <a:ext cx="36000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457200" y="2174875"/>
            <a:ext cx="360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p:cNvSpPr>
            <a:spLocks noGrp="1"/>
          </p:cNvSpPr>
          <p:nvPr>
            <p:ph type="body" sz="quarter" idx="3"/>
          </p:nvPr>
        </p:nvSpPr>
        <p:spPr>
          <a:xfrm>
            <a:off x="4356376" y="1535113"/>
            <a:ext cx="36000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356376" y="2174875"/>
            <a:ext cx="360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2962672" cy="1162050"/>
          </a:xfrm>
        </p:spPr>
        <p:txBody>
          <a:bodyPr anchor="b"/>
          <a:lstStyle>
            <a:lvl1pPr algn="l">
              <a:defRPr sz="2000" b="1"/>
            </a:lvl1pPr>
          </a:lstStyle>
          <a:p>
            <a:r>
              <a:rPr lang="nl-NL"/>
              <a:t>Klik om stijl te bewerken</a:t>
            </a:r>
            <a:endParaRPr lang="nl-BE"/>
          </a:p>
        </p:txBody>
      </p:sp>
      <p:sp>
        <p:nvSpPr>
          <p:cNvPr id="3" name="Tijdelijke aanduiding voor inhoud 2"/>
          <p:cNvSpPr>
            <a:spLocks noGrp="1"/>
          </p:cNvSpPr>
          <p:nvPr>
            <p:ph idx="1"/>
          </p:nvPr>
        </p:nvSpPr>
        <p:spPr>
          <a:xfrm>
            <a:off x="3503042" y="273050"/>
            <a:ext cx="4381326" cy="5853113"/>
          </a:xfrm>
        </p:spPr>
        <p:txBody>
          <a:bodyPr/>
          <a:lstStyle>
            <a:lvl1pPr>
              <a:defRPr sz="2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p:cNvSpPr>
            <a:spLocks noGrp="1"/>
          </p:cNvSpPr>
          <p:nvPr>
            <p:ph type="body" sz="half" idx="2"/>
          </p:nvPr>
        </p:nvSpPr>
        <p:spPr>
          <a:xfrm>
            <a:off x="457201" y="1435100"/>
            <a:ext cx="296267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259632" y="4800600"/>
            <a:ext cx="5486400" cy="566738"/>
          </a:xfrm>
        </p:spPr>
        <p:txBody>
          <a:bodyPr anchor="b"/>
          <a:lstStyle>
            <a:lvl1pPr algn="l">
              <a:defRPr sz="2000" b="1"/>
            </a:lvl1pPr>
          </a:lstStyle>
          <a:p>
            <a:r>
              <a:rPr lang="nl-NL"/>
              <a:t>Klik om stijl te bewerken</a:t>
            </a:r>
            <a:endParaRPr lang="nl-BE"/>
          </a:p>
        </p:txBody>
      </p:sp>
      <p:sp>
        <p:nvSpPr>
          <p:cNvPr id="3" name="Tijdelijke aanduiding voor afbeelding 2"/>
          <p:cNvSpPr>
            <a:spLocks noGrp="1"/>
          </p:cNvSpPr>
          <p:nvPr>
            <p:ph type="pic" idx="1"/>
          </p:nvPr>
        </p:nvSpPr>
        <p:spPr>
          <a:xfrm>
            <a:off x="1259632"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p:cNvSpPr>
            <a:spLocks noGrp="1"/>
          </p:cNvSpPr>
          <p:nvPr>
            <p:ph type="body" sz="half" idx="2"/>
          </p:nvPr>
        </p:nvSpPr>
        <p:spPr>
          <a:xfrm>
            <a:off x="1259632"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7499176" cy="1143000"/>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457200" y="1600200"/>
            <a:ext cx="7499176"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b="1" kern="1200">
          <a:solidFill>
            <a:srgbClr val="5C960E"/>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244A1F"/>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244A1F"/>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244A1F"/>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244A1F"/>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244A1F"/>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70CFE-0B0D-4B43-A2B9-F6770AAC3BA3}"/>
              </a:ext>
            </a:extLst>
          </p:cNvPr>
          <p:cNvSpPr>
            <a:spLocks noGrp="1"/>
          </p:cNvSpPr>
          <p:nvPr>
            <p:ph type="ctrTitle"/>
          </p:nvPr>
        </p:nvSpPr>
        <p:spPr/>
        <p:txBody>
          <a:bodyPr>
            <a:normAutofit fontScale="90000"/>
          </a:bodyPr>
          <a:lstStyle/>
          <a:p>
            <a:r>
              <a:rPr lang="nl-BE" dirty="0"/>
              <a:t>Renovatie en uitbating oud gemeentehuis Vlezenbeek</a:t>
            </a:r>
          </a:p>
        </p:txBody>
      </p:sp>
      <p:sp>
        <p:nvSpPr>
          <p:cNvPr id="3" name="Ondertitel 2">
            <a:extLst>
              <a:ext uri="{FF2B5EF4-FFF2-40B4-BE49-F238E27FC236}">
                <a16:creationId xmlns:a16="http://schemas.microsoft.com/office/drawing/2014/main" id="{47477BB6-8E59-4837-A99F-5ACC5126FAC0}"/>
              </a:ext>
            </a:extLst>
          </p:cNvPr>
          <p:cNvSpPr>
            <a:spLocks noGrp="1"/>
          </p:cNvSpPr>
          <p:nvPr>
            <p:ph type="subTitle" idx="1"/>
          </p:nvPr>
        </p:nvSpPr>
        <p:spPr/>
        <p:txBody>
          <a:bodyPr/>
          <a:lstStyle/>
          <a:p>
            <a:r>
              <a:rPr lang="nl-BE" dirty="0"/>
              <a:t>Commissie 20/05/2021</a:t>
            </a:r>
          </a:p>
        </p:txBody>
      </p:sp>
    </p:spTree>
    <p:extLst>
      <p:ext uri="{BB962C8B-B14F-4D97-AF65-F5344CB8AC3E}">
        <p14:creationId xmlns:p14="http://schemas.microsoft.com/office/powerpoint/2010/main" val="840872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C9F383-DDD8-4177-B301-41BCE482D8E8}"/>
              </a:ext>
            </a:extLst>
          </p:cNvPr>
          <p:cNvSpPr>
            <a:spLocks noGrp="1"/>
          </p:cNvSpPr>
          <p:nvPr>
            <p:ph type="title"/>
          </p:nvPr>
        </p:nvSpPr>
        <p:spPr/>
        <p:txBody>
          <a:bodyPr/>
          <a:lstStyle/>
          <a:p>
            <a:r>
              <a:rPr lang="nl-BE" dirty="0"/>
              <a:t>Gunningscriteria</a:t>
            </a:r>
          </a:p>
        </p:txBody>
      </p:sp>
      <p:sp>
        <p:nvSpPr>
          <p:cNvPr id="3" name="Tijdelijke aanduiding voor inhoud 2">
            <a:extLst>
              <a:ext uri="{FF2B5EF4-FFF2-40B4-BE49-F238E27FC236}">
                <a16:creationId xmlns:a16="http://schemas.microsoft.com/office/drawing/2014/main" id="{CE61A32F-8880-4BFE-A2A5-31C59729B597}"/>
              </a:ext>
            </a:extLst>
          </p:cNvPr>
          <p:cNvSpPr>
            <a:spLocks noGrp="1"/>
          </p:cNvSpPr>
          <p:nvPr>
            <p:ph idx="1"/>
          </p:nvPr>
        </p:nvSpPr>
        <p:spPr/>
        <p:txBody>
          <a:bodyPr/>
          <a:lstStyle/>
          <a:p>
            <a:r>
              <a:rPr lang="nl-BE" b="1" dirty="0"/>
              <a:t>Prijs (40 punten)</a:t>
            </a:r>
          </a:p>
          <a:p>
            <a:pPr lvl="1"/>
            <a:r>
              <a:rPr lang="nl-BE" dirty="0"/>
              <a:t>Maandelijkse concessievergoeding</a:t>
            </a:r>
          </a:p>
          <a:p>
            <a:r>
              <a:rPr lang="nl-BE" b="1" dirty="0"/>
              <a:t>Plan van aanpak (60 punten)</a:t>
            </a:r>
          </a:p>
          <a:p>
            <a:pPr lvl="1"/>
            <a:r>
              <a:rPr lang="nl-BE" dirty="0"/>
              <a:t>Concept en uitbatingsplan van de ontmoetingsplaats, inclusief vermelding van de openingsuren, drank en versnaperingslijst en de gemeenschapsgerichte doelstellingen</a:t>
            </a:r>
          </a:p>
        </p:txBody>
      </p:sp>
    </p:spTree>
    <p:extLst>
      <p:ext uri="{BB962C8B-B14F-4D97-AF65-F5344CB8AC3E}">
        <p14:creationId xmlns:p14="http://schemas.microsoft.com/office/powerpoint/2010/main" val="1721787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029CDF-7923-4BF8-902B-1E4F09B0EF8C}"/>
              </a:ext>
            </a:extLst>
          </p:cNvPr>
          <p:cNvSpPr>
            <a:spLocks noGrp="1"/>
          </p:cNvSpPr>
          <p:nvPr>
            <p:ph type="title"/>
          </p:nvPr>
        </p:nvSpPr>
        <p:spPr/>
        <p:txBody>
          <a:bodyPr/>
          <a:lstStyle/>
          <a:p>
            <a:r>
              <a:rPr lang="nl-BE" dirty="0"/>
              <a:t>Verdere timing</a:t>
            </a:r>
          </a:p>
        </p:txBody>
      </p:sp>
      <p:sp>
        <p:nvSpPr>
          <p:cNvPr id="3" name="Tijdelijke aanduiding voor inhoud 2">
            <a:extLst>
              <a:ext uri="{FF2B5EF4-FFF2-40B4-BE49-F238E27FC236}">
                <a16:creationId xmlns:a16="http://schemas.microsoft.com/office/drawing/2014/main" id="{0C998290-8E6F-443D-899B-635F944EAF71}"/>
              </a:ext>
            </a:extLst>
          </p:cNvPr>
          <p:cNvSpPr>
            <a:spLocks noGrp="1"/>
          </p:cNvSpPr>
          <p:nvPr>
            <p:ph idx="1"/>
          </p:nvPr>
        </p:nvSpPr>
        <p:spPr/>
        <p:txBody>
          <a:bodyPr>
            <a:normAutofit fontScale="70000" lnSpcReduction="20000"/>
          </a:bodyPr>
          <a:lstStyle/>
          <a:p>
            <a:r>
              <a:rPr lang="nl-BE" dirty="0"/>
              <a:t>Onderliggend bestek: </a:t>
            </a:r>
            <a:r>
              <a:rPr lang="nl-BE" b="1" dirty="0"/>
              <a:t>goedkeuring gemeenteraad </a:t>
            </a:r>
            <a:r>
              <a:rPr lang="nl-BE" dirty="0"/>
              <a:t>27/05/2021</a:t>
            </a:r>
          </a:p>
          <a:p>
            <a:r>
              <a:rPr lang="nl-BE" b="1" dirty="0"/>
              <a:t>Publicatie</a:t>
            </a:r>
            <a:r>
              <a:rPr lang="nl-BE" dirty="0"/>
              <a:t> lastenboek</a:t>
            </a:r>
          </a:p>
          <a:p>
            <a:r>
              <a:rPr lang="nl-BE" b="1" dirty="0"/>
              <a:t>Offerte</a:t>
            </a:r>
            <a:r>
              <a:rPr lang="nl-BE" dirty="0"/>
              <a:t> moet het bestuur bereiken ten laatste op </a:t>
            </a:r>
            <a:r>
              <a:rPr lang="nl-BE" b="1" dirty="0"/>
              <a:t>03/09/2021</a:t>
            </a:r>
          </a:p>
          <a:p>
            <a:r>
              <a:rPr lang="nl-BE" dirty="0"/>
              <a:t>De biedingen zullen worden </a:t>
            </a:r>
            <a:r>
              <a:rPr lang="nl-BE" b="1" dirty="0"/>
              <a:t>geopend op 06/09/2021</a:t>
            </a:r>
            <a:r>
              <a:rPr lang="nl-BE" dirty="0"/>
              <a:t>. Er is geen publieke opening van de offertes</a:t>
            </a:r>
          </a:p>
          <a:p>
            <a:r>
              <a:rPr lang="nl-BE" dirty="0"/>
              <a:t>De vermoedelijke datums van </a:t>
            </a:r>
            <a:r>
              <a:rPr lang="nl-BE" b="1" dirty="0"/>
              <a:t>oplevering</a:t>
            </a:r>
            <a:r>
              <a:rPr lang="nl-BE" dirty="0"/>
              <a:t> van de door aanbestedende overheid </a:t>
            </a:r>
            <a:r>
              <a:rPr lang="nl-BE" b="1" dirty="0"/>
              <a:t>uit te voeren werken is voorzien op 1 mei 2022</a:t>
            </a:r>
          </a:p>
          <a:p>
            <a:r>
              <a:rPr lang="nl-BE" dirty="0"/>
              <a:t>De concessie start ten vroegste bij de oplevering van de door de aanbestedende overheid uitgevoerde werken en ten laatste drie maanden na de oplevering van de door de overheid uitgevoerde renovatiewerken en de kennisgeving hiervan aan de concessienemer</a:t>
            </a:r>
          </a:p>
        </p:txBody>
      </p:sp>
    </p:spTree>
    <p:extLst>
      <p:ext uri="{BB962C8B-B14F-4D97-AF65-F5344CB8AC3E}">
        <p14:creationId xmlns:p14="http://schemas.microsoft.com/office/powerpoint/2010/main" val="2453709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936F6C-6729-4E0F-85E3-3E647C0E1AFC}"/>
              </a:ext>
            </a:extLst>
          </p:cNvPr>
          <p:cNvSpPr>
            <a:spLocks noGrp="1"/>
          </p:cNvSpPr>
          <p:nvPr>
            <p:ph type="title"/>
          </p:nvPr>
        </p:nvSpPr>
        <p:spPr/>
        <p:txBody>
          <a:bodyPr/>
          <a:lstStyle/>
          <a:p>
            <a:r>
              <a:rPr lang="nl-BE" dirty="0"/>
              <a:t>Huidige stand van zaken</a:t>
            </a:r>
          </a:p>
        </p:txBody>
      </p:sp>
      <p:sp>
        <p:nvSpPr>
          <p:cNvPr id="3" name="Tijdelijke aanduiding voor inhoud 2">
            <a:extLst>
              <a:ext uri="{FF2B5EF4-FFF2-40B4-BE49-F238E27FC236}">
                <a16:creationId xmlns:a16="http://schemas.microsoft.com/office/drawing/2014/main" id="{4ABDE55B-DBD3-4BB2-8BD9-1A00C7BA4262}"/>
              </a:ext>
            </a:extLst>
          </p:cNvPr>
          <p:cNvSpPr>
            <a:spLocks noGrp="1"/>
          </p:cNvSpPr>
          <p:nvPr>
            <p:ph idx="1"/>
          </p:nvPr>
        </p:nvSpPr>
        <p:spPr/>
        <p:txBody>
          <a:bodyPr>
            <a:normAutofit lnSpcReduction="10000"/>
          </a:bodyPr>
          <a:lstStyle/>
          <a:p>
            <a:r>
              <a:rPr lang="nl-BE" dirty="0"/>
              <a:t>De buitenschil van het oud gemeentehuis werd reeds gerenoveerd.</a:t>
            </a:r>
          </a:p>
          <a:p>
            <a:r>
              <a:rPr lang="nl-BE" dirty="0"/>
              <a:t>De gemeente gaat verder investeren in de vaste inrichting en het oud gemeentehuis omvormen tot een </a:t>
            </a:r>
            <a:r>
              <a:rPr lang="nl-BE" b="1" dirty="0"/>
              <a:t>sociaal inclusieve ontmoetingsplaats </a:t>
            </a:r>
            <a:r>
              <a:rPr lang="nl-BE" dirty="0"/>
              <a:t>met eet- en drinkgelegenheid</a:t>
            </a:r>
          </a:p>
          <a:p>
            <a:r>
              <a:rPr lang="nl-BE" dirty="0"/>
              <a:t>Met het opgemaakte bestek kan er een </a:t>
            </a:r>
            <a:r>
              <a:rPr lang="nl-BE" b="1" dirty="0"/>
              <a:t>uitbater</a:t>
            </a:r>
            <a:r>
              <a:rPr lang="nl-BE" dirty="0"/>
              <a:t> gezocht worden voor de ontmoetingsplaats</a:t>
            </a:r>
          </a:p>
        </p:txBody>
      </p:sp>
    </p:spTree>
    <p:extLst>
      <p:ext uri="{BB962C8B-B14F-4D97-AF65-F5344CB8AC3E}">
        <p14:creationId xmlns:p14="http://schemas.microsoft.com/office/powerpoint/2010/main" val="231232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E684C-7027-4FD9-A5C4-9DB571739E24}"/>
              </a:ext>
            </a:extLst>
          </p:cNvPr>
          <p:cNvSpPr>
            <a:spLocks noGrp="1"/>
          </p:cNvSpPr>
          <p:nvPr>
            <p:ph type="title"/>
          </p:nvPr>
        </p:nvSpPr>
        <p:spPr/>
        <p:txBody>
          <a:bodyPr>
            <a:normAutofit fontScale="90000"/>
          </a:bodyPr>
          <a:lstStyle/>
          <a:p>
            <a:r>
              <a:rPr lang="nl-BE" dirty="0"/>
              <a:t>Bestemming oud gemeentehuis</a:t>
            </a:r>
          </a:p>
        </p:txBody>
      </p:sp>
      <p:sp>
        <p:nvSpPr>
          <p:cNvPr id="3" name="Tijdelijke aanduiding voor inhoud 2">
            <a:extLst>
              <a:ext uri="{FF2B5EF4-FFF2-40B4-BE49-F238E27FC236}">
                <a16:creationId xmlns:a16="http://schemas.microsoft.com/office/drawing/2014/main" id="{2C4E3A02-2497-40F8-B70F-42D4C3D76496}"/>
              </a:ext>
            </a:extLst>
          </p:cNvPr>
          <p:cNvSpPr>
            <a:spLocks noGrp="1"/>
          </p:cNvSpPr>
          <p:nvPr>
            <p:ph idx="1"/>
          </p:nvPr>
        </p:nvSpPr>
        <p:spPr/>
        <p:txBody>
          <a:bodyPr>
            <a:normAutofit fontScale="85000" lnSpcReduction="10000"/>
          </a:bodyPr>
          <a:lstStyle/>
          <a:p>
            <a:r>
              <a:rPr lang="nl-BE" b="1" dirty="0"/>
              <a:t>Sociaal</a:t>
            </a:r>
            <a:r>
              <a:rPr lang="nl-BE" dirty="0"/>
              <a:t>: Ontmoetingsplaats voor iedere inwoner van Sint-Pieters-Leeuw, welke zal bijdragen aan het lokale gemeenschapsleven</a:t>
            </a:r>
          </a:p>
          <a:p>
            <a:r>
              <a:rPr lang="nl-BE" b="1" dirty="0"/>
              <a:t>Inclusief</a:t>
            </a:r>
            <a:r>
              <a:rPr lang="nl-BE" dirty="0"/>
              <a:t>: Om bij te dragen aan het inclusieve karakter wordt ervoor gekozen om de opdracht voor uitbating, voor te behouden aan ondernemers/instellingen die de maatschappelijke integratie van personen met een beperking tot doel hebben</a:t>
            </a:r>
          </a:p>
          <a:p>
            <a:r>
              <a:rPr lang="nl-BE" b="1" dirty="0"/>
              <a:t>Ontmoetingsplaats</a:t>
            </a:r>
            <a:r>
              <a:rPr lang="nl-BE" dirty="0"/>
              <a:t>: De binneninrichting zal omgevormd worden tot een kleine eetgelegenheid, met polyvalent zaaltje en terras</a:t>
            </a:r>
          </a:p>
        </p:txBody>
      </p:sp>
    </p:spTree>
    <p:extLst>
      <p:ext uri="{BB962C8B-B14F-4D97-AF65-F5344CB8AC3E}">
        <p14:creationId xmlns:p14="http://schemas.microsoft.com/office/powerpoint/2010/main" val="4080839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6C5683-E5E1-4FEC-9BE2-DE22A2A93540}"/>
              </a:ext>
            </a:extLst>
          </p:cNvPr>
          <p:cNvSpPr>
            <a:spLocks noGrp="1"/>
          </p:cNvSpPr>
          <p:nvPr>
            <p:ph type="title"/>
          </p:nvPr>
        </p:nvSpPr>
        <p:spPr/>
        <p:txBody>
          <a:bodyPr>
            <a:normAutofit fontScale="90000"/>
          </a:bodyPr>
          <a:lstStyle/>
          <a:p>
            <a:r>
              <a:rPr lang="nl-BE" dirty="0"/>
              <a:t>Voorwaarden inschrijving opdracht</a:t>
            </a:r>
          </a:p>
        </p:txBody>
      </p:sp>
      <p:sp>
        <p:nvSpPr>
          <p:cNvPr id="3" name="Tijdelijke aanduiding voor inhoud 2">
            <a:extLst>
              <a:ext uri="{FF2B5EF4-FFF2-40B4-BE49-F238E27FC236}">
                <a16:creationId xmlns:a16="http://schemas.microsoft.com/office/drawing/2014/main" id="{C21C6B4C-EC9C-45C7-A031-50EFDDFA914B}"/>
              </a:ext>
            </a:extLst>
          </p:cNvPr>
          <p:cNvSpPr>
            <a:spLocks noGrp="1"/>
          </p:cNvSpPr>
          <p:nvPr>
            <p:ph idx="1"/>
          </p:nvPr>
        </p:nvSpPr>
        <p:spPr/>
        <p:txBody>
          <a:bodyPr>
            <a:normAutofit fontScale="92500" lnSpcReduction="10000"/>
          </a:bodyPr>
          <a:lstStyle/>
          <a:p>
            <a:r>
              <a:rPr lang="nl-BE" dirty="0"/>
              <a:t>De toegang tot de plaatsingsprocedures en de uitvoering van de concessie wordt voorbehouden aan ondernemers/instellingen die de maatschappelijke integratie van personen met een beperking tot doel hebben</a:t>
            </a:r>
          </a:p>
          <a:p>
            <a:r>
              <a:rPr lang="nl-BE" dirty="0"/>
              <a:t>De betrokken onderneming dient in zijn offerte aan te tonen dat bij de uitvoering van de opdracht minstens 30% van de betrokken ‘medewerkers/helpers’ zal bestaan uit personen met een beperking</a:t>
            </a:r>
          </a:p>
        </p:txBody>
      </p:sp>
    </p:spTree>
    <p:extLst>
      <p:ext uri="{BB962C8B-B14F-4D97-AF65-F5344CB8AC3E}">
        <p14:creationId xmlns:p14="http://schemas.microsoft.com/office/powerpoint/2010/main" val="25243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CCBBB5-17C9-4BCA-8CC1-D70662669C49}"/>
              </a:ext>
            </a:extLst>
          </p:cNvPr>
          <p:cNvSpPr>
            <a:spLocks noGrp="1"/>
          </p:cNvSpPr>
          <p:nvPr>
            <p:ph type="title"/>
          </p:nvPr>
        </p:nvSpPr>
        <p:spPr/>
        <p:txBody>
          <a:bodyPr/>
          <a:lstStyle/>
          <a:p>
            <a:r>
              <a:rPr lang="nl-BE" dirty="0"/>
              <a:t>Duur van de concessie</a:t>
            </a:r>
          </a:p>
        </p:txBody>
      </p:sp>
      <p:sp>
        <p:nvSpPr>
          <p:cNvPr id="3" name="Tijdelijke aanduiding voor inhoud 2">
            <a:extLst>
              <a:ext uri="{FF2B5EF4-FFF2-40B4-BE49-F238E27FC236}">
                <a16:creationId xmlns:a16="http://schemas.microsoft.com/office/drawing/2014/main" id="{803C03E7-2DFC-4D66-88AA-AA77A621A9AC}"/>
              </a:ext>
            </a:extLst>
          </p:cNvPr>
          <p:cNvSpPr>
            <a:spLocks noGrp="1"/>
          </p:cNvSpPr>
          <p:nvPr>
            <p:ph idx="1"/>
          </p:nvPr>
        </p:nvSpPr>
        <p:spPr/>
        <p:txBody>
          <a:bodyPr>
            <a:normAutofit lnSpcReduction="10000"/>
          </a:bodyPr>
          <a:lstStyle/>
          <a:p>
            <a:r>
              <a:rPr lang="nl-BE" dirty="0"/>
              <a:t>De concessie wordt toegestaan voor een termijn van 9 jaar. Het is mogelijk om in onderling overleg de concessie éénmalig te verlengen voor 1,2 of 3 jaar</a:t>
            </a:r>
          </a:p>
          <a:p>
            <a:r>
              <a:rPr lang="nl-BE" dirty="0"/>
              <a:t>Neemt een aanvang ten vroegste na de oplevering van de door de aanbestedende overheid uit te voeren werken; de vermoedelijke datum van oplevering van de door aanbestedende overheid uit te voeren werken is op 1 mei 2022</a:t>
            </a:r>
          </a:p>
          <a:p>
            <a:endParaRPr lang="nl-BE" dirty="0"/>
          </a:p>
        </p:txBody>
      </p:sp>
    </p:spTree>
    <p:extLst>
      <p:ext uri="{BB962C8B-B14F-4D97-AF65-F5344CB8AC3E}">
        <p14:creationId xmlns:p14="http://schemas.microsoft.com/office/powerpoint/2010/main" val="325745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1ADC7D-1C52-43C1-AFCD-85B6EFF102BA}"/>
              </a:ext>
            </a:extLst>
          </p:cNvPr>
          <p:cNvSpPr>
            <a:spLocks noGrp="1"/>
          </p:cNvSpPr>
          <p:nvPr>
            <p:ph type="title"/>
          </p:nvPr>
        </p:nvSpPr>
        <p:spPr/>
        <p:txBody>
          <a:bodyPr>
            <a:normAutofit fontScale="90000"/>
          </a:bodyPr>
          <a:lstStyle/>
          <a:p>
            <a:r>
              <a:rPr lang="nl-BE" dirty="0"/>
              <a:t>Specifieke bepalingen bestek (1a)</a:t>
            </a:r>
          </a:p>
        </p:txBody>
      </p:sp>
      <p:sp>
        <p:nvSpPr>
          <p:cNvPr id="3" name="Tijdelijke aanduiding voor inhoud 2">
            <a:extLst>
              <a:ext uri="{FF2B5EF4-FFF2-40B4-BE49-F238E27FC236}">
                <a16:creationId xmlns:a16="http://schemas.microsoft.com/office/drawing/2014/main" id="{0CC64933-E8CC-4276-AC6E-6B5C6FC01C94}"/>
              </a:ext>
            </a:extLst>
          </p:cNvPr>
          <p:cNvSpPr>
            <a:spLocks noGrp="1"/>
          </p:cNvSpPr>
          <p:nvPr>
            <p:ph idx="1"/>
          </p:nvPr>
        </p:nvSpPr>
        <p:spPr/>
        <p:txBody>
          <a:bodyPr>
            <a:normAutofit fontScale="70000" lnSpcReduction="20000"/>
          </a:bodyPr>
          <a:lstStyle/>
          <a:p>
            <a:r>
              <a:rPr lang="nl-BE" dirty="0"/>
              <a:t>Herstellingen en onderhoud te laste van de </a:t>
            </a:r>
            <a:r>
              <a:rPr lang="nl-BE" b="1" dirty="0"/>
              <a:t>concessienemer</a:t>
            </a:r>
            <a:r>
              <a:rPr lang="nl-BE" dirty="0"/>
              <a:t>:</a:t>
            </a:r>
          </a:p>
          <a:p>
            <a:pPr lvl="1"/>
            <a:r>
              <a:rPr lang="nl-BE" dirty="0"/>
              <a:t>Alle onderhoudsherstellingen</a:t>
            </a:r>
          </a:p>
          <a:p>
            <a:pPr lvl="1"/>
            <a:r>
              <a:rPr lang="nl-BE" dirty="0"/>
              <a:t>Onderhoud sanitaire inrichting</a:t>
            </a:r>
          </a:p>
          <a:p>
            <a:pPr lvl="1"/>
            <a:r>
              <a:rPr lang="nl-BE" dirty="0"/>
              <a:t>Tijdelijke herstelling van de apparaten, toestellen en meubilair</a:t>
            </a:r>
          </a:p>
          <a:p>
            <a:pPr lvl="1"/>
            <a:r>
              <a:rPr lang="nl-BE" dirty="0"/>
              <a:t>Vernieuwen van gebroken ruiten</a:t>
            </a:r>
          </a:p>
          <a:p>
            <a:pPr lvl="1"/>
            <a:r>
              <a:rPr lang="nl-BE" dirty="0"/>
              <a:t>Beschermen tegen vorst</a:t>
            </a:r>
          </a:p>
          <a:p>
            <a:pPr lvl="1"/>
            <a:r>
              <a:rPr lang="nl-BE" dirty="0"/>
              <a:t>Chauffage onderhouden en het tweejaarlijks reinigingsattest</a:t>
            </a:r>
          </a:p>
          <a:p>
            <a:pPr lvl="1"/>
            <a:r>
              <a:rPr lang="nl-BE" dirty="0"/>
              <a:t>De binnen schilderwerken</a:t>
            </a:r>
          </a:p>
          <a:p>
            <a:r>
              <a:rPr lang="nl-BE" dirty="0"/>
              <a:t>De concessienemer is verplicht de in concessie gegeven lokalen en installaties die hem ter beschikking worden gesteld in goede staat te onderhouden en als </a:t>
            </a:r>
            <a:r>
              <a:rPr lang="nl-BE"/>
              <a:t>een goede </a:t>
            </a:r>
            <a:r>
              <a:rPr lang="nl-BE" dirty="0"/>
              <a:t>huisvader te gebruiken</a:t>
            </a:r>
          </a:p>
          <a:p>
            <a:r>
              <a:rPr lang="nl-BE" dirty="0"/>
              <a:t>Investeringen van het ‘</a:t>
            </a:r>
            <a:r>
              <a:rPr lang="nl-BE" b="1" dirty="0"/>
              <a:t>los meubilair</a:t>
            </a:r>
            <a:r>
              <a:rPr lang="nl-BE" dirty="0"/>
              <a:t>’ zijn ten laste van de concessienemer</a:t>
            </a:r>
          </a:p>
        </p:txBody>
      </p:sp>
    </p:spTree>
    <p:extLst>
      <p:ext uri="{BB962C8B-B14F-4D97-AF65-F5344CB8AC3E}">
        <p14:creationId xmlns:p14="http://schemas.microsoft.com/office/powerpoint/2010/main" val="4209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3BA546-58EE-417A-BE0F-DFDEE268C281}"/>
              </a:ext>
            </a:extLst>
          </p:cNvPr>
          <p:cNvSpPr>
            <a:spLocks noGrp="1"/>
          </p:cNvSpPr>
          <p:nvPr>
            <p:ph type="title"/>
          </p:nvPr>
        </p:nvSpPr>
        <p:spPr/>
        <p:txBody>
          <a:bodyPr>
            <a:normAutofit fontScale="90000"/>
          </a:bodyPr>
          <a:lstStyle/>
          <a:p>
            <a:r>
              <a:rPr lang="nl-BE" dirty="0"/>
              <a:t>Specifieke bepalingen bestek (1b)</a:t>
            </a:r>
          </a:p>
        </p:txBody>
      </p:sp>
      <p:sp>
        <p:nvSpPr>
          <p:cNvPr id="3" name="Tijdelijke aanduiding voor inhoud 2">
            <a:extLst>
              <a:ext uri="{FF2B5EF4-FFF2-40B4-BE49-F238E27FC236}">
                <a16:creationId xmlns:a16="http://schemas.microsoft.com/office/drawing/2014/main" id="{2EF7FEBA-0E24-4FC9-8EC0-F0AB37B9A176}"/>
              </a:ext>
            </a:extLst>
          </p:cNvPr>
          <p:cNvSpPr>
            <a:spLocks noGrp="1"/>
          </p:cNvSpPr>
          <p:nvPr>
            <p:ph idx="1"/>
          </p:nvPr>
        </p:nvSpPr>
        <p:spPr/>
        <p:txBody>
          <a:bodyPr>
            <a:normAutofit lnSpcReduction="10000"/>
          </a:bodyPr>
          <a:lstStyle/>
          <a:p>
            <a:r>
              <a:rPr lang="nl-BE" dirty="0"/>
              <a:t>Investeringen van het ‘vast meubilair’ zijn ten laste van de </a:t>
            </a:r>
            <a:r>
              <a:rPr lang="nl-BE" b="1" dirty="0"/>
              <a:t>concessiegever</a:t>
            </a:r>
          </a:p>
          <a:p>
            <a:r>
              <a:rPr lang="nl-BE" dirty="0"/>
              <a:t>De herstellingen die door de concessiegever worden uitgevoerd:</a:t>
            </a:r>
          </a:p>
          <a:p>
            <a:pPr lvl="1"/>
            <a:r>
              <a:rPr lang="nl-BE" dirty="0" err="1"/>
              <a:t>Dakwerken</a:t>
            </a:r>
            <a:endParaRPr lang="nl-BE" dirty="0"/>
          </a:p>
          <a:p>
            <a:pPr lvl="1"/>
            <a:r>
              <a:rPr lang="nl-BE" dirty="0"/>
              <a:t>Afvoerbuizen buiten het gebouw, die beschouwd worden als behorende tot de uitbating </a:t>
            </a:r>
          </a:p>
          <a:p>
            <a:pPr lvl="1"/>
            <a:r>
              <a:rPr lang="nl-BE" dirty="0"/>
              <a:t>Hoofdleidingen buiten het gebouw of tot aan de teller</a:t>
            </a:r>
          </a:p>
          <a:p>
            <a:pPr lvl="1"/>
            <a:r>
              <a:rPr lang="nl-BE" dirty="0"/>
              <a:t>Onderhoud groenaanleg</a:t>
            </a:r>
          </a:p>
          <a:p>
            <a:pPr marL="0" indent="0">
              <a:buNone/>
            </a:pPr>
            <a:endParaRPr lang="nl-BE" dirty="0"/>
          </a:p>
        </p:txBody>
      </p:sp>
    </p:spTree>
    <p:extLst>
      <p:ext uri="{BB962C8B-B14F-4D97-AF65-F5344CB8AC3E}">
        <p14:creationId xmlns:p14="http://schemas.microsoft.com/office/powerpoint/2010/main" val="72762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DF8A24-FE49-4835-AAE9-16A1297A3F56}"/>
              </a:ext>
            </a:extLst>
          </p:cNvPr>
          <p:cNvSpPr>
            <a:spLocks noGrp="1"/>
          </p:cNvSpPr>
          <p:nvPr>
            <p:ph type="title"/>
          </p:nvPr>
        </p:nvSpPr>
        <p:spPr/>
        <p:txBody>
          <a:bodyPr>
            <a:normAutofit fontScale="90000"/>
          </a:bodyPr>
          <a:lstStyle/>
          <a:p>
            <a:r>
              <a:rPr lang="nl-BE" dirty="0"/>
              <a:t>Specifieke bepalingen bestek (2)</a:t>
            </a:r>
          </a:p>
        </p:txBody>
      </p:sp>
      <p:sp>
        <p:nvSpPr>
          <p:cNvPr id="3" name="Tijdelijke aanduiding voor inhoud 2">
            <a:extLst>
              <a:ext uri="{FF2B5EF4-FFF2-40B4-BE49-F238E27FC236}">
                <a16:creationId xmlns:a16="http://schemas.microsoft.com/office/drawing/2014/main" id="{D787A5D8-DE32-40E0-A9AB-6F5332EFA14D}"/>
              </a:ext>
            </a:extLst>
          </p:cNvPr>
          <p:cNvSpPr>
            <a:spLocks noGrp="1"/>
          </p:cNvSpPr>
          <p:nvPr>
            <p:ph idx="1"/>
          </p:nvPr>
        </p:nvSpPr>
        <p:spPr/>
        <p:txBody>
          <a:bodyPr/>
          <a:lstStyle/>
          <a:p>
            <a:r>
              <a:rPr lang="nl-BE" dirty="0"/>
              <a:t>Gelet op het lokale belang verklaart de </a:t>
            </a:r>
            <a:r>
              <a:rPr lang="nl-BE" b="1" dirty="0"/>
              <a:t>concessienemer</a:t>
            </a:r>
            <a:r>
              <a:rPr lang="nl-BE" dirty="0"/>
              <a:t> zich akkoord om minimaal één keer per jaar, op uitnodiging van de concessiegever, aan de concessiegever </a:t>
            </a:r>
            <a:r>
              <a:rPr lang="nl-BE" b="1" dirty="0"/>
              <a:t>een toelichting te geven over de algemene werking </a:t>
            </a:r>
            <a:r>
              <a:rPr lang="nl-BE" dirty="0"/>
              <a:t>(uitbating, activiteiten, aankoopbeleid lokale handelaars, begroting, …)</a:t>
            </a:r>
          </a:p>
        </p:txBody>
      </p:sp>
    </p:spTree>
    <p:extLst>
      <p:ext uri="{BB962C8B-B14F-4D97-AF65-F5344CB8AC3E}">
        <p14:creationId xmlns:p14="http://schemas.microsoft.com/office/powerpoint/2010/main" val="3510637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A2E3B7-3642-4CBA-A3A7-B87C19FEA024}"/>
              </a:ext>
            </a:extLst>
          </p:cNvPr>
          <p:cNvSpPr>
            <a:spLocks noGrp="1"/>
          </p:cNvSpPr>
          <p:nvPr>
            <p:ph type="title"/>
          </p:nvPr>
        </p:nvSpPr>
        <p:spPr/>
        <p:txBody>
          <a:bodyPr/>
          <a:lstStyle/>
          <a:p>
            <a:r>
              <a:rPr lang="nl-BE" dirty="0"/>
              <a:t>Wijze van gunnen</a:t>
            </a:r>
          </a:p>
        </p:txBody>
      </p:sp>
      <p:sp>
        <p:nvSpPr>
          <p:cNvPr id="3" name="Tijdelijke aanduiding voor inhoud 2">
            <a:extLst>
              <a:ext uri="{FF2B5EF4-FFF2-40B4-BE49-F238E27FC236}">
                <a16:creationId xmlns:a16="http://schemas.microsoft.com/office/drawing/2014/main" id="{037D151B-62E9-4E25-96D7-95D45D55E981}"/>
              </a:ext>
            </a:extLst>
          </p:cNvPr>
          <p:cNvSpPr>
            <a:spLocks noGrp="1"/>
          </p:cNvSpPr>
          <p:nvPr>
            <p:ph idx="1"/>
          </p:nvPr>
        </p:nvSpPr>
        <p:spPr/>
        <p:txBody>
          <a:bodyPr>
            <a:normAutofit fontScale="85000" lnSpcReduction="20000"/>
          </a:bodyPr>
          <a:lstStyle/>
          <a:p>
            <a:r>
              <a:rPr lang="nl-BE" dirty="0"/>
              <a:t>Procedure betreft een openbare omroep tot mededinging. De procedure gebeurt met toepassing van de beginselen van behoorlijk bestuur, het transparantiebeginsel, de eerlijke mededinging en gelijkheid</a:t>
            </a:r>
          </a:p>
          <a:p>
            <a:r>
              <a:rPr lang="nl-BE" dirty="0"/>
              <a:t>De Wet van 17 juni 2016 inzake overheidsopdrachten voor opdrachten, werken en diensten en de Wet Betreffende de concessieovereenkomsten (drempelbedrag) zijn niet van toepassing</a:t>
            </a:r>
          </a:p>
          <a:p>
            <a:r>
              <a:rPr lang="nl-BE" dirty="0"/>
              <a:t>De opdracht zal aangekondigd worden via:</a:t>
            </a:r>
          </a:p>
          <a:p>
            <a:pPr lvl="1"/>
            <a:r>
              <a:rPr lang="nl-BE" dirty="0"/>
              <a:t>De gemeentelijke website</a:t>
            </a:r>
          </a:p>
          <a:p>
            <a:pPr lvl="1"/>
            <a:r>
              <a:rPr lang="nl-BE" dirty="0"/>
              <a:t>De facebook pagina van de gemeente</a:t>
            </a:r>
          </a:p>
          <a:p>
            <a:pPr lvl="1"/>
            <a:r>
              <a:rPr lang="nl-BE" dirty="0"/>
              <a:t>Digitale publicatie bij minstens één lokale pers</a:t>
            </a:r>
          </a:p>
          <a:p>
            <a:pPr lvl="1"/>
            <a:endParaRPr lang="nl-BE" dirty="0"/>
          </a:p>
        </p:txBody>
      </p:sp>
    </p:spTree>
    <p:extLst>
      <p:ext uri="{BB962C8B-B14F-4D97-AF65-F5344CB8AC3E}">
        <p14:creationId xmlns:p14="http://schemas.microsoft.com/office/powerpoint/2010/main" val="1981567745"/>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sjabloon_spl</Template>
  <TotalTime>388</TotalTime>
  <Words>670</Words>
  <Application>Microsoft Office PowerPoint</Application>
  <PresentationFormat>Diavoorstelling (4:3)</PresentationFormat>
  <Paragraphs>55</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Century Gothic</vt:lpstr>
      <vt:lpstr>Office-thema</vt:lpstr>
      <vt:lpstr>Renovatie en uitbating oud gemeentehuis Vlezenbeek</vt:lpstr>
      <vt:lpstr>Huidige stand van zaken</vt:lpstr>
      <vt:lpstr>Bestemming oud gemeentehuis</vt:lpstr>
      <vt:lpstr>Voorwaarden inschrijving opdracht</vt:lpstr>
      <vt:lpstr>Duur van de concessie</vt:lpstr>
      <vt:lpstr>Specifieke bepalingen bestek (1a)</vt:lpstr>
      <vt:lpstr>Specifieke bepalingen bestek (1b)</vt:lpstr>
      <vt:lpstr>Specifieke bepalingen bestek (2)</vt:lpstr>
      <vt:lpstr>Wijze van gunnen</vt:lpstr>
      <vt:lpstr>Gunningscriteria</vt:lpstr>
      <vt:lpstr>Verdere timing</vt:lpstr>
    </vt:vector>
  </TitlesOfParts>
  <Company>Gemeentebestuur Sint-Pieters-Leeuw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Bouw assistentiewoningen / LDC / kinderdagverblijf</dc:title>
  <dc:creator>PARDAENS Tom</dc:creator>
  <cp:lastModifiedBy>Lieve De Weerdt</cp:lastModifiedBy>
  <cp:revision>31</cp:revision>
  <dcterms:created xsi:type="dcterms:W3CDTF">2019-03-05T13:39:01Z</dcterms:created>
  <dcterms:modified xsi:type="dcterms:W3CDTF">2021-05-21T09:32:58Z</dcterms:modified>
</cp:coreProperties>
</file>