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82" r:id="rId4"/>
    <p:sldId id="262" r:id="rId5"/>
    <p:sldId id="263" r:id="rId6"/>
    <p:sldId id="283" r:id="rId7"/>
    <p:sldId id="270" r:id="rId8"/>
    <p:sldId id="265" r:id="rId9"/>
    <p:sldId id="271" r:id="rId10"/>
    <p:sldId id="267" r:id="rId11"/>
    <p:sldId id="280" r:id="rId12"/>
    <p:sldId id="268" r:id="rId13"/>
    <p:sldId id="284" r:id="rId14"/>
    <p:sldId id="269" r:id="rId15"/>
    <p:sldId id="285" r:id="rId16"/>
    <p:sldId id="275" r:id="rId17"/>
    <p:sldId id="274" r:id="rId18"/>
    <p:sldId id="273" r:id="rId19"/>
    <p:sldId id="260" r:id="rId20"/>
    <p:sldId id="261" r:id="rId21"/>
  </p:sldIdLst>
  <p:sldSz cx="9144000" cy="6858000" type="screen4x3"/>
  <p:notesSz cx="666908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A1F"/>
    <a:srgbClr val="ACD384"/>
    <a:srgbClr val="DCDCC8"/>
    <a:srgbClr val="5C96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43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indyvd\Downloads\RaadplegenMeerjarenPlanBeleidUDCGrid_export2021061515124468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57104919651569"/>
          <c:y val="0.13959917316375114"/>
          <c:w val="0.5156176487086489"/>
          <c:h val="0.72808544093503069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991294807660528"/>
          <c:y val="0.18592380326121141"/>
          <c:w val="0.20046009766431391"/>
          <c:h val="0.621355274310079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F5-4C0C-9913-69998EA007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F5-4C0C-9913-69998EA007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F5-4C0C-9913-69998EA007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F5-4C0C-9913-69998EA0072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5F5-4C0C-9913-69998EA0072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5F5-4C0C-9913-69998EA007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Blad2!$A$2:$A$7</c:f>
              <c:strCache>
                <c:ptCount val="6"/>
                <c:pt idx="0">
                  <c:v>goederen en diensten</c:v>
                </c:pt>
                <c:pt idx="1">
                  <c:v>bezoldigingen</c:v>
                </c:pt>
                <c:pt idx="2">
                  <c:v>indivuele steun</c:v>
                </c:pt>
                <c:pt idx="3">
                  <c:v>werkingssubsidies</c:v>
                </c:pt>
                <c:pt idx="4">
                  <c:v>ander uitgaven</c:v>
                </c:pt>
                <c:pt idx="5">
                  <c:v>intrestlasten</c:v>
                </c:pt>
              </c:strCache>
            </c:strRef>
          </c:cat>
          <c:val>
            <c:numRef>
              <c:f>Blad2!$B$2:$B$7</c:f>
              <c:numCache>
                <c:formatCode>#,##0.00</c:formatCode>
                <c:ptCount val="6"/>
                <c:pt idx="0">
                  <c:v>11666487</c:v>
                </c:pt>
                <c:pt idx="1">
                  <c:v>24864599</c:v>
                </c:pt>
                <c:pt idx="2">
                  <c:v>1950232</c:v>
                </c:pt>
                <c:pt idx="3">
                  <c:v>6444973</c:v>
                </c:pt>
                <c:pt idx="4">
                  <c:v>14287</c:v>
                </c:pt>
                <c:pt idx="5">
                  <c:v>981756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5F5-4C0C-9913-69998EA00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562504183621338"/>
          <c:y val="0.14236001749781274"/>
          <c:w val="0.23437495816378656"/>
          <c:h val="0.663195538057742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27078346790056"/>
          <c:y val="0.11512428593484637"/>
          <c:w val="0.86172921653209944"/>
          <c:h val="0.622255159281560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Blad1!$A$2:$A$7</c:f>
              <c:strCache>
                <c:ptCount val="6"/>
                <c:pt idx="0">
                  <c:v>goederen en diensten</c:v>
                </c:pt>
                <c:pt idx="1">
                  <c:v>bezoldigingen</c:v>
                </c:pt>
                <c:pt idx="2">
                  <c:v>indivuele steun</c:v>
                </c:pt>
                <c:pt idx="3">
                  <c:v>werkingssubsidies</c:v>
                </c:pt>
                <c:pt idx="4">
                  <c:v>ander uitgaven</c:v>
                </c:pt>
                <c:pt idx="5">
                  <c:v>intrestlasten</c:v>
                </c:pt>
              </c:strCache>
            </c:strRef>
          </c:cat>
          <c:val>
            <c:numRef>
              <c:f>Blad1!$B$2:$B$7</c:f>
              <c:numCache>
                <c:formatCode>#,##0.00</c:formatCode>
                <c:ptCount val="6"/>
                <c:pt idx="0">
                  <c:v>10550773</c:v>
                </c:pt>
                <c:pt idx="1">
                  <c:v>23809653</c:v>
                </c:pt>
                <c:pt idx="2">
                  <c:v>1674822</c:v>
                </c:pt>
                <c:pt idx="3">
                  <c:v>5991051</c:v>
                </c:pt>
                <c:pt idx="4">
                  <c:v>46341</c:v>
                </c:pt>
                <c:pt idx="5">
                  <c:v>1050694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88-4517-86A5-B035327AD5B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Blad1!$A$2:$A$7</c:f>
              <c:strCache>
                <c:ptCount val="6"/>
                <c:pt idx="0">
                  <c:v>goederen en diensten</c:v>
                </c:pt>
                <c:pt idx="1">
                  <c:v>bezoldigingen</c:v>
                </c:pt>
                <c:pt idx="2">
                  <c:v>indivuele steun</c:v>
                </c:pt>
                <c:pt idx="3">
                  <c:v>werkingssubsidies</c:v>
                </c:pt>
                <c:pt idx="4">
                  <c:v>ander uitgaven</c:v>
                </c:pt>
                <c:pt idx="5">
                  <c:v>intrestlasten</c:v>
                </c:pt>
              </c:strCache>
            </c:strRef>
          </c:cat>
          <c:val>
            <c:numRef>
              <c:f>Blad1!$C$2:$C$7</c:f>
              <c:numCache>
                <c:formatCode>#,##0.00</c:formatCode>
                <c:ptCount val="6"/>
                <c:pt idx="0">
                  <c:v>11666487</c:v>
                </c:pt>
                <c:pt idx="1">
                  <c:v>24864599</c:v>
                </c:pt>
                <c:pt idx="2">
                  <c:v>1950232</c:v>
                </c:pt>
                <c:pt idx="3">
                  <c:v>6444973</c:v>
                </c:pt>
                <c:pt idx="4">
                  <c:v>14287</c:v>
                </c:pt>
                <c:pt idx="5">
                  <c:v>981756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88-4517-86A5-B035327AD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306488"/>
        <c:axId val="506734064"/>
      </c:barChart>
      <c:catAx>
        <c:axId val="500306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06734064"/>
        <c:crosses val="autoZero"/>
        <c:auto val="1"/>
        <c:lblAlgn val="ctr"/>
        <c:lblOffset val="100"/>
        <c:noMultiLvlLbl val="0"/>
      </c:catAx>
      <c:valAx>
        <c:axId val="506734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5003064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57104919651569"/>
          <c:y val="0.13959917316375114"/>
          <c:w val="0.5156176487086489"/>
          <c:h val="0.7280854409350306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41-47F4-8E1F-540C545011C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41-47F4-8E1F-540C545011C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41-47F4-8E1F-540C545011C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541-47F4-8E1F-540C545011C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541-47F4-8E1F-540C545011C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541-47F4-8E1F-540C545011C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Blad1!$A$2:$A$7</c:f>
              <c:strCache>
                <c:ptCount val="6"/>
                <c:pt idx="0">
                  <c:v>werkingsopbrengsten</c:v>
                </c:pt>
                <c:pt idx="1">
                  <c:v>fiscale ontvangsten</c:v>
                </c:pt>
                <c:pt idx="2">
                  <c:v>werkingssubsidies</c:v>
                </c:pt>
                <c:pt idx="3">
                  <c:v>recuperatie steun</c:v>
                </c:pt>
                <c:pt idx="4">
                  <c:v>andere ontvangsten</c:v>
                </c:pt>
                <c:pt idx="5">
                  <c:v>financiële ontvangsten</c:v>
                </c:pt>
              </c:strCache>
            </c:strRef>
          </c:cat>
          <c:val>
            <c:numRef>
              <c:f>Blad1!$B$2:$B$7</c:f>
              <c:numCache>
                <c:formatCode>#,##0.00</c:formatCode>
                <c:ptCount val="6"/>
                <c:pt idx="0">
                  <c:v>7320217</c:v>
                </c:pt>
                <c:pt idx="1">
                  <c:v>24477545</c:v>
                </c:pt>
                <c:pt idx="2">
                  <c:v>18172406</c:v>
                </c:pt>
                <c:pt idx="3">
                  <c:v>168795</c:v>
                </c:pt>
                <c:pt idx="4">
                  <c:v>1297541</c:v>
                </c:pt>
                <c:pt idx="5">
                  <c:v>1562454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541-47F4-8E1F-540C545011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653518083260773"/>
          <c:y val="0.21774490349860484"/>
          <c:w val="0.24383786490831147"/>
          <c:h val="0.585104923536200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D189D-4059-4193-A4FB-C49675378593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446C5-DB97-4409-8EBC-A30B3319A55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645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2014 = 1422,77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446C5-DB97-4409-8EBC-A30B3319A555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650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31840" y="3573016"/>
            <a:ext cx="5756176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31840" y="4725144"/>
            <a:ext cx="5752728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3096000" y="0"/>
            <a:ext cx="58248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156176" y="274638"/>
            <a:ext cx="18002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626968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234063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23406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44A1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56376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356376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356376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03042" y="273050"/>
            <a:ext cx="4381326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9626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259632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25963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3lPX55rX00&amp;list=PL4lITq-CVBnujXp_QCNnlTkGTcul-1-04&amp;index=6" TargetMode="External"/><Relationship Id="rId2" Type="http://schemas.openxmlformats.org/officeDocument/2006/relationships/hyperlink" Target="https://www.youtube.com/watch?v=7asBsk0BkzE&amp;list=PL4lITq-CVBnujXp_QCNnlTkGTcul-1-04&amp;index=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Jaarrekeningen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6B358E44-ECB6-4B00-A2D8-D8FB18E4D741}"/>
              </a:ext>
            </a:extLst>
          </p:cNvPr>
          <p:cNvSpPr/>
          <p:nvPr/>
        </p:nvSpPr>
        <p:spPr>
          <a:xfrm>
            <a:off x="3923928" y="3212976"/>
            <a:ext cx="1872208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Investeringsresultaat</a:t>
            </a:r>
          </a:p>
          <a:p>
            <a:pPr lvl="1">
              <a:spcBef>
                <a:spcPts val="475"/>
              </a:spcBef>
              <a:spcAft>
                <a:spcPct val="0"/>
              </a:spcAft>
              <a:buSzPts val="24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De kerncijfers</a:t>
            </a: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ontvangsten = 	€ 1.443.309</a:t>
            </a: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uitgaven = 		€ 9.245.056</a:t>
            </a: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resultaat = 		€ -7.801.747</a:t>
            </a:r>
            <a:endParaRPr lang="nl-BE" dirty="0"/>
          </a:p>
          <a:p>
            <a:pPr>
              <a:spcBef>
                <a:spcPts val="0"/>
              </a:spcBef>
              <a:buSzPts val="2800"/>
              <a:buFont typeface="Arial"/>
              <a:buChar char="•"/>
              <a:defRPr/>
            </a:pPr>
            <a:endParaRPr lang="nl-BE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38798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25F67-FA62-4F5B-B15F-1BA0D13C0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4FC400-8575-48F8-8AD4-7A74E8ED4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Investeringsuitgaven: 9,2 miljoen</a:t>
            </a:r>
          </a:p>
          <a:p>
            <a:pPr lvl="1"/>
            <a:r>
              <a:rPr lang="nl-BE" dirty="0"/>
              <a:t>0,9 miljoen gebouwen</a:t>
            </a:r>
          </a:p>
          <a:p>
            <a:pPr lvl="1"/>
            <a:r>
              <a:rPr lang="nl-BE" dirty="0"/>
              <a:t>2,7 miljoen wegen</a:t>
            </a:r>
          </a:p>
          <a:p>
            <a:pPr lvl="1"/>
            <a:r>
              <a:rPr lang="nl-BE" dirty="0"/>
              <a:t>2,4 miljoen roerende goederen</a:t>
            </a:r>
          </a:p>
          <a:p>
            <a:pPr lvl="1"/>
            <a:r>
              <a:rPr lang="nl-BE" dirty="0"/>
              <a:t>0,7 miljoen IMVA</a:t>
            </a:r>
          </a:p>
          <a:p>
            <a:pPr lvl="1"/>
            <a:r>
              <a:rPr lang="nl-BE" dirty="0"/>
              <a:t>1,9 miljoen investeringssubsidies</a:t>
            </a:r>
          </a:p>
          <a:p>
            <a:pPr lvl="3"/>
            <a:r>
              <a:rPr lang="nl-BE" dirty="0"/>
              <a:t>1,7 miljoen voor AGB ( verbouwing sporthal)</a:t>
            </a:r>
          </a:p>
          <a:p>
            <a:pPr lvl="3"/>
            <a:r>
              <a:rPr lang="nl-BE" dirty="0"/>
              <a:t>0,2 miljoen voor hulpverleningszone</a:t>
            </a:r>
          </a:p>
        </p:txBody>
      </p:sp>
    </p:spTree>
    <p:extLst>
      <p:ext uri="{BB962C8B-B14F-4D97-AF65-F5344CB8AC3E}">
        <p14:creationId xmlns:p14="http://schemas.microsoft.com/office/powerpoint/2010/main" val="2814129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1FBD7238-2828-4AD2-87AB-E802A7C919E0}"/>
              </a:ext>
            </a:extLst>
          </p:cNvPr>
          <p:cNvSpPr/>
          <p:nvPr/>
        </p:nvSpPr>
        <p:spPr>
          <a:xfrm>
            <a:off x="3779912" y="5257800"/>
            <a:ext cx="2088232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SzPts val="28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Investeringsontvangsten : 1,4 </a:t>
            </a:r>
            <a:r>
              <a:rPr lang="nl-BE" dirty="0" err="1">
                <a:latin typeface="Century Gothic"/>
                <a:ea typeface="Century Gothic"/>
                <a:cs typeface="Century Gothic"/>
                <a:sym typeface="Century Gothic"/>
              </a:rPr>
              <a:t>mio</a:t>
            </a: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 euro</a:t>
            </a:r>
          </a:p>
          <a:p>
            <a:pPr lvl="1">
              <a:spcBef>
                <a:spcPts val="400"/>
              </a:spcBef>
              <a:buSzPts val="2000"/>
              <a:buFontTx/>
              <a:buChar char="-"/>
              <a:defRPr/>
            </a:pPr>
            <a:r>
              <a:rPr lang="nl-BE" dirty="0" err="1">
                <a:latin typeface="Century Gothic"/>
                <a:ea typeface="Century Gothic"/>
                <a:cs typeface="Century Gothic"/>
                <a:sym typeface="Century Gothic"/>
              </a:rPr>
              <a:t>Vipa</a:t>
            </a: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-subsidie =  € 666.518,00 </a:t>
            </a:r>
          </a:p>
          <a:p>
            <a:pPr marL="457200" lvl="1" indent="0">
              <a:spcBef>
                <a:spcPts val="400"/>
              </a:spcBef>
              <a:buSzPts val="2000"/>
              <a:buNone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</a:p>
          <a:p>
            <a:pPr>
              <a:spcBef>
                <a:spcPts val="560"/>
              </a:spcBef>
              <a:buSzPts val="2800"/>
              <a:buFont typeface="Arial"/>
              <a:buChar char="•"/>
              <a:defRPr/>
            </a:pPr>
            <a:endParaRPr lang="nl-BE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>
              <a:spcBef>
                <a:spcPts val="560"/>
              </a:spcBef>
              <a:buSzPts val="28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Financieringsrekening</a:t>
            </a:r>
          </a:p>
          <a:p>
            <a:pPr lvl="1">
              <a:spcBef>
                <a:spcPts val="400"/>
              </a:spcBef>
              <a:buSzPts val="2000"/>
              <a:buFont typeface="Arial"/>
              <a:buChar char="–"/>
              <a:defRPr/>
            </a:pPr>
            <a:r>
              <a:rPr lang="nl-BE" sz="2000" dirty="0">
                <a:latin typeface="Century Gothic"/>
                <a:ea typeface="Century Gothic"/>
                <a:cs typeface="Century Gothic"/>
                <a:sym typeface="Century Gothic"/>
              </a:rPr>
              <a:t>Geen nieuwe leningen – wel financiële leasing ‘ licht als een dienst’</a:t>
            </a:r>
          </a:p>
          <a:p>
            <a:pPr lvl="1">
              <a:spcBef>
                <a:spcPts val="400"/>
              </a:spcBef>
              <a:buSzPts val="2000"/>
              <a:buFont typeface="Arial"/>
              <a:buChar char="–"/>
              <a:defRPr/>
            </a:pPr>
            <a:r>
              <a:rPr lang="nl-BE" sz="2000" dirty="0">
                <a:latin typeface="Century Gothic"/>
                <a:ea typeface="Century Gothic"/>
                <a:cs typeface="Century Gothic"/>
                <a:sym typeface="Century Gothic"/>
              </a:rPr>
              <a:t>financieringsontvangsten = € 585.241,00 </a:t>
            </a:r>
          </a:p>
          <a:p>
            <a:pPr lvl="1">
              <a:spcBef>
                <a:spcPts val="400"/>
              </a:spcBef>
              <a:buSzPts val="2000"/>
              <a:buFont typeface="Arial"/>
              <a:buChar char="–"/>
              <a:defRPr/>
            </a:pPr>
            <a:r>
              <a:rPr lang="nl-BE" sz="2000" dirty="0">
                <a:latin typeface="Century Gothic"/>
                <a:ea typeface="Century Gothic"/>
                <a:cs typeface="Century Gothic"/>
                <a:sym typeface="Century Gothic"/>
              </a:rPr>
              <a:t>Aflossingen leningen 2021 = € 3.303.883,00</a:t>
            </a:r>
          </a:p>
          <a:p>
            <a:pPr lvl="1">
              <a:spcBef>
                <a:spcPts val="400"/>
              </a:spcBef>
              <a:buSzPts val="2000"/>
              <a:buFont typeface="Arial"/>
              <a:buChar char="–"/>
              <a:defRPr/>
            </a:pPr>
            <a:r>
              <a:rPr lang="nl-BE" sz="2000" dirty="0">
                <a:latin typeface="Century Gothic"/>
                <a:ea typeface="Century Gothic"/>
                <a:cs typeface="Century Gothic"/>
                <a:sym typeface="Century Gothic"/>
              </a:rPr>
              <a:t>Financieringssaldo = € -2.718.642,00</a:t>
            </a:r>
          </a:p>
          <a:p>
            <a:pPr marL="457200" lvl="1" indent="0">
              <a:spcBef>
                <a:spcPts val="400"/>
              </a:spcBef>
              <a:buSzPts val="2000"/>
              <a:buNone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24241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1B1E3-8296-4F8C-9992-6487128EB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Evolutie van de schuld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7823CB-7C1F-4BD7-B6E9-8EF693B25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Totale openstaande schuld 2020	</a:t>
            </a:r>
          </a:p>
          <a:p>
            <a:pPr marL="457200" lvl="1" indent="0">
              <a:buNone/>
            </a:pPr>
            <a:r>
              <a:rPr lang="nl-BE" dirty="0"/>
              <a:t>	30.666.329,87</a:t>
            </a:r>
          </a:p>
          <a:p>
            <a:r>
              <a:rPr lang="nl-BE" dirty="0"/>
              <a:t>Schuld/inwoner (34.621) </a:t>
            </a:r>
          </a:p>
          <a:p>
            <a:pPr marL="914400" lvl="2" indent="0">
              <a:buNone/>
            </a:pPr>
            <a:r>
              <a:rPr lang="nl-BE" dirty="0"/>
              <a:t>885,77 euro/inw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Totale openstaande schuld 2021</a:t>
            </a:r>
          </a:p>
          <a:p>
            <a:pPr marL="0" indent="0">
              <a:buNone/>
            </a:pPr>
            <a:r>
              <a:rPr lang="nl-BE" dirty="0"/>
              <a:t>	27.859.621</a:t>
            </a:r>
          </a:p>
          <a:p>
            <a:r>
              <a:rPr lang="nl-BE" dirty="0"/>
              <a:t>Schuld/inwoner (35.061)</a:t>
            </a:r>
          </a:p>
          <a:p>
            <a:pPr marL="457200" lvl="1" indent="0">
              <a:buNone/>
            </a:pPr>
            <a:r>
              <a:rPr lang="nl-BE" dirty="0"/>
              <a:t>	794,60 euro/inw</a:t>
            </a:r>
          </a:p>
        </p:txBody>
      </p:sp>
    </p:spTree>
    <p:extLst>
      <p:ext uri="{BB962C8B-B14F-4D97-AF65-F5344CB8AC3E}">
        <p14:creationId xmlns:p14="http://schemas.microsoft.com/office/powerpoint/2010/main" val="2298122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xplosie: 8 punten 8">
            <a:extLst>
              <a:ext uri="{FF2B5EF4-FFF2-40B4-BE49-F238E27FC236}">
                <a16:creationId xmlns:a16="http://schemas.microsoft.com/office/drawing/2014/main" id="{37933ED5-F741-4812-904E-7A0994AB6532}"/>
              </a:ext>
            </a:extLst>
          </p:cNvPr>
          <p:cNvSpPr/>
          <p:nvPr/>
        </p:nvSpPr>
        <p:spPr>
          <a:xfrm>
            <a:off x="4788024" y="4786071"/>
            <a:ext cx="3456384" cy="2088232"/>
          </a:xfrm>
          <a:prstGeom prst="irregularSeal1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6796"/>
            <a:ext cx="7499176" cy="566936"/>
          </a:xfrm>
        </p:spPr>
        <p:txBody>
          <a:bodyPr>
            <a:normAutofit fontScale="90000"/>
          </a:bodyPr>
          <a:lstStyle/>
          <a:p>
            <a:r>
              <a:rPr lang="nl-BE" altLang="nl-BE" sz="3600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gemeente/OCMW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endParaRPr lang="nl-BE" dirty="0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68F21A76-B7AF-49F6-A46E-AC76234ED550}"/>
              </a:ext>
            </a:extLst>
          </p:cNvPr>
          <p:cNvSpPr/>
          <p:nvPr/>
        </p:nvSpPr>
        <p:spPr>
          <a:xfrm>
            <a:off x="899592" y="2401379"/>
            <a:ext cx="2304256" cy="7276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altLang="nl-BE" dirty="0">
              <a:solidFill>
                <a:schemeClr val="tx1"/>
              </a:solidFill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algn="ctr"/>
            <a:r>
              <a:rPr lang="nl-BE" altLang="nl-BE" dirty="0">
                <a:solidFill>
                  <a:schemeClr val="tx1"/>
                </a:solidFill>
                <a:cs typeface="Arial" panose="020B0604020202020204" pitchFamily="34" charset="0"/>
                <a:sym typeface="Century Gothic" panose="020B0502020202020204" pitchFamily="34" charset="0"/>
              </a:rPr>
              <a:t>€ -7.801.747</a:t>
            </a:r>
            <a:endParaRPr lang="nl-BE" dirty="0">
              <a:solidFill>
                <a:schemeClr val="tx1"/>
              </a:solidFill>
            </a:endParaRPr>
          </a:p>
          <a:p>
            <a:pPr algn="ctr"/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362766AA-AEBF-46AE-AE14-F7CE37830D8C}"/>
              </a:ext>
            </a:extLst>
          </p:cNvPr>
          <p:cNvSpPr/>
          <p:nvPr/>
        </p:nvSpPr>
        <p:spPr>
          <a:xfrm>
            <a:off x="869543" y="1412776"/>
            <a:ext cx="230425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altLang="nl-BE" dirty="0">
                <a:solidFill>
                  <a:schemeClr val="tx1"/>
                </a:solidFill>
                <a:cs typeface="Arial" panose="020B0604020202020204" pitchFamily="34" charset="0"/>
                <a:sym typeface="Century Gothic" panose="020B0502020202020204" pitchFamily="34" charset="0"/>
              </a:rPr>
              <a:t>€   7.076.624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90A157E-EE24-4FBB-82D0-DABC4D538357}"/>
              </a:ext>
            </a:extLst>
          </p:cNvPr>
          <p:cNvSpPr/>
          <p:nvPr/>
        </p:nvSpPr>
        <p:spPr>
          <a:xfrm>
            <a:off x="917607" y="3534046"/>
            <a:ext cx="2304256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tx1"/>
              </a:solidFill>
              <a:latin typeface="Calibri" panose="020F0502020204030204" pitchFamily="34" charset="0"/>
              <a:ea typeface="Century Gothic"/>
              <a:cs typeface="Calibri" panose="020F0502020204030204" pitchFamily="34" charset="0"/>
              <a:sym typeface="Century Gothic"/>
            </a:endParaRPr>
          </a:p>
          <a:p>
            <a:pPr algn="ctr"/>
            <a:r>
              <a:rPr lang="nl-BE" dirty="0">
                <a:solidFill>
                  <a:schemeClr val="tx1"/>
                </a:solidFill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€ - 2.718.642</a:t>
            </a:r>
          </a:p>
          <a:p>
            <a:pPr algn="ctr"/>
            <a:endParaRPr lang="nl-BE" dirty="0"/>
          </a:p>
        </p:txBody>
      </p:sp>
      <p:sp>
        <p:nvSpPr>
          <p:cNvPr id="7" name="Rechteraccolade 6">
            <a:extLst>
              <a:ext uri="{FF2B5EF4-FFF2-40B4-BE49-F238E27FC236}">
                <a16:creationId xmlns:a16="http://schemas.microsoft.com/office/drawing/2014/main" id="{146A340D-F6EE-4314-A4FF-97585A7A4758}"/>
              </a:ext>
            </a:extLst>
          </p:cNvPr>
          <p:cNvSpPr/>
          <p:nvPr/>
        </p:nvSpPr>
        <p:spPr>
          <a:xfrm>
            <a:off x="3682270" y="1496665"/>
            <a:ext cx="792088" cy="25371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AF9AA59-43FF-4319-AE94-613DFC09BCA6}"/>
              </a:ext>
            </a:extLst>
          </p:cNvPr>
          <p:cNvSpPr txBox="1"/>
          <p:nvPr/>
        </p:nvSpPr>
        <p:spPr>
          <a:xfrm>
            <a:off x="4283968" y="2257384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/>
          </a:p>
          <a:p>
            <a:r>
              <a:rPr lang="nl-BE" dirty="0"/>
              <a:t>	</a:t>
            </a:r>
            <a:r>
              <a:rPr lang="nl-BE" sz="2400" dirty="0"/>
              <a:t>€ -3.443.765,00</a:t>
            </a:r>
            <a:r>
              <a:rPr lang="nl-BE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75546"/>
            <a:ext cx="7499176" cy="5645658"/>
          </a:xfrm>
        </p:spPr>
        <p:txBody>
          <a:bodyPr>
            <a:normAutofit/>
          </a:bodyPr>
          <a:lstStyle/>
          <a:p>
            <a:pPr marL="57150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Resultaat eigen jaar 2021 =       </a:t>
            </a:r>
          </a:p>
          <a:p>
            <a:pPr marL="457200" lvl="1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	</a:t>
            </a:r>
          </a:p>
          <a:p>
            <a:pPr marL="457200" lvl="1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endParaRPr lang="nl-BE" altLang="nl-BE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marL="457200" lvl="1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endParaRPr lang="nl-BE" altLang="nl-BE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marL="457200" lvl="1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endParaRPr lang="nl-BE" altLang="nl-BE" sz="1700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marL="57150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endParaRPr lang="nl-BE" altLang="nl-BE" sz="2100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marL="57150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endParaRPr lang="nl-BE" altLang="nl-BE" sz="2100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marL="57150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endParaRPr lang="nl-BE" altLang="nl-BE" sz="2100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marL="57150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endParaRPr lang="nl-BE" altLang="nl-BE" sz="2100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marL="57150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r>
              <a:rPr lang="nl-BE" altLang="nl-BE" sz="2100" dirty="0">
                <a:cs typeface="Arial" panose="020B0604020202020204" pitchFamily="34" charset="0"/>
                <a:sym typeface="Century Gothic" panose="020B0502020202020204" pitchFamily="34" charset="0"/>
              </a:rPr>
              <a:t>budgettair resultaat</a:t>
            </a:r>
            <a:r>
              <a:rPr lang="nl-BE" altLang="nl-BE" sz="2100" b="1" dirty="0">
                <a:cs typeface="Arial" panose="020B0604020202020204" pitchFamily="34" charset="0"/>
                <a:sym typeface="Century Gothic" panose="020B0502020202020204" pitchFamily="34" charset="0"/>
              </a:rPr>
              <a:t> </a:t>
            </a:r>
            <a:r>
              <a:rPr lang="nl-BE" altLang="nl-BE" sz="2100" dirty="0">
                <a:cs typeface="Arial" panose="020B0604020202020204" pitchFamily="34" charset="0"/>
                <a:sym typeface="Century Gothic" panose="020B0502020202020204" pitchFamily="34" charset="0"/>
              </a:rPr>
              <a:t>vorig jaar            </a:t>
            </a:r>
            <a:r>
              <a:rPr lang="nl-BE" altLang="nl-BE" sz="2400" dirty="0">
                <a:solidFill>
                  <a:schemeClr val="tx1"/>
                </a:solidFill>
                <a:latin typeface="+mn-lt"/>
                <a:sym typeface="Century Gothic" panose="020B0502020202020204" pitchFamily="34" charset="0"/>
              </a:rPr>
              <a:t>€ 16.745.335,00</a:t>
            </a:r>
          </a:p>
          <a:p>
            <a:pPr marL="57150" indent="0">
              <a:spcBef>
                <a:spcPts val="475"/>
              </a:spcBef>
              <a:spcAft>
                <a:spcPct val="0"/>
              </a:spcAft>
              <a:buSzPts val="2400"/>
              <a:buNone/>
            </a:pPr>
            <a:br>
              <a:rPr lang="nl-BE" altLang="nl-BE" sz="1900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br>
              <a:rPr lang="nl-BE" altLang="nl-BE" sz="1900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sz="1900" dirty="0">
                <a:cs typeface="Arial" panose="020B0604020202020204" pitchFamily="34" charset="0"/>
                <a:sym typeface="Century Gothic" panose="020B0502020202020204" pitchFamily="34" charset="0"/>
              </a:rPr>
              <a:t>Gecumuleerd budgettair resultaat             </a:t>
            </a:r>
            <a:r>
              <a:rPr lang="nl-BE" altLang="nl-BE" sz="2600" b="1" dirty="0">
                <a:solidFill>
                  <a:schemeClr val="tx1"/>
                </a:solidFill>
                <a:latin typeface="+mn-lt"/>
                <a:sym typeface="Century Gothic" panose="020B0502020202020204" pitchFamily="34" charset="0"/>
              </a:rPr>
              <a:t>€ 13.301.570,00</a:t>
            </a:r>
            <a:endParaRPr lang="nl-BE" sz="2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337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0D04B-531C-4719-B92B-EE7CC619C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</p:spPr>
        <p:txBody>
          <a:bodyPr>
            <a:normAutofit fontScale="90000"/>
          </a:bodyPr>
          <a:lstStyle/>
          <a:p>
            <a:r>
              <a:rPr lang="nl-BE" altLang="nl-BE" sz="4000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gemeente/OCMW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25AC79-62BE-450C-BF80-B346C8986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7499176" cy="4929411"/>
          </a:xfrm>
        </p:spPr>
        <p:txBody>
          <a:bodyPr/>
          <a:lstStyle/>
          <a:p>
            <a:r>
              <a:rPr lang="nl-BE" dirty="0"/>
              <a:t>Autofinancieringsmarge:</a:t>
            </a:r>
          </a:p>
          <a:p>
            <a:pPr lvl="1"/>
            <a:r>
              <a:rPr lang="nl-BE" dirty="0"/>
              <a:t>4.439.077 euro</a:t>
            </a:r>
          </a:p>
          <a:p>
            <a:pPr lvl="1"/>
            <a:endParaRPr lang="nl-BE" dirty="0"/>
          </a:p>
          <a:p>
            <a:r>
              <a:rPr lang="nl-BE" dirty="0"/>
              <a:t>Gecorrigeerde autofinancieringsmarge:	</a:t>
            </a:r>
          </a:p>
          <a:p>
            <a:pPr lvl="1"/>
            <a:r>
              <a:rPr lang="nl-BE" dirty="0"/>
              <a:t>5.289.653 euro</a:t>
            </a:r>
          </a:p>
        </p:txBody>
      </p:sp>
    </p:spTree>
    <p:extLst>
      <p:ext uri="{BB962C8B-B14F-4D97-AF65-F5344CB8AC3E}">
        <p14:creationId xmlns:p14="http://schemas.microsoft.com/office/powerpoint/2010/main" val="1373389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8129C9-E757-4891-A53D-2F99FA76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44B5E9-29BF-4CB8-B99B-4135FF9E2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60"/>
              </a:spcBef>
              <a:buSzPts val="28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schema J4 – balans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momentopname – foto 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thesaurietoestand</a:t>
            </a:r>
          </a:p>
          <a:p>
            <a:pPr>
              <a:spcBef>
                <a:spcPts val="0"/>
              </a:spcBef>
              <a:buSzPts val="28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schema J5 – resultatenrekening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 niet-kaskosten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18731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AGB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sz="2000" dirty="0">
                <a:cs typeface="Arial" panose="020B0604020202020204" pitchFamily="34" charset="0"/>
                <a:sym typeface="Century Gothic" panose="020B0502020202020204" pitchFamily="34" charset="0"/>
              </a:rPr>
              <a:t>p.12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Exploitatieresultaat</a:t>
            </a:r>
          </a:p>
          <a:p>
            <a:pPr lvl="1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SzPts val="24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De kerncijfers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ontvangsten = 	€ 482.186,00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uitgaven = 		€ 435.587,00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resultaat = 		€ 46.599,00</a:t>
            </a:r>
          </a:p>
          <a:p>
            <a:pPr lvl="1">
              <a:lnSpc>
                <a:spcPct val="90000"/>
              </a:lnSpc>
              <a:spcBef>
                <a:spcPts val="475"/>
              </a:spcBef>
              <a:spcAft>
                <a:spcPct val="0"/>
              </a:spcAft>
              <a:buSzPts val="24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De exploitatie – ontvangsten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2 concessies ( terug betalend sinds 09/2021)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Organisatie sportkampen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Verhuur zalen en toegang zwembad  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Prijssubsidie van de gemeente = € 166.818,05</a:t>
            </a:r>
          </a:p>
          <a:p>
            <a:pPr lvl="2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Extra subsidie ( circulaire FOD)= € 140.000,00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4367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922114"/>
          </a:xfrm>
        </p:spPr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AGB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7499176" cy="5217444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Exploitatieresultaat</a:t>
            </a:r>
          </a:p>
          <a:p>
            <a:pPr lvl="1">
              <a:spcBef>
                <a:spcPts val="475"/>
              </a:spcBef>
              <a:spcAft>
                <a:spcPct val="0"/>
              </a:spcAft>
              <a:buSzPts val="2400"/>
            </a:pPr>
            <a:r>
              <a:rPr lang="nl-BE" altLang="nl-BE" dirty="0" err="1">
                <a:cs typeface="Arial" panose="020B0604020202020204" pitchFamily="34" charset="0"/>
                <a:sym typeface="Century Gothic" panose="020B0502020202020204" pitchFamily="34" charset="0"/>
              </a:rPr>
              <a:t>Exploitatie-kosten</a:t>
            </a:r>
            <a:endParaRPr lang="nl-BE" altLang="nl-BE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geen personeelskosten</a:t>
            </a: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Nutsverbruik = 256.042,63 euro = 59% (t.o.v. 164.000,00 euro 2020)</a:t>
            </a: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endParaRPr lang="nl-BE" altLang="nl-BE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endParaRPr lang="nl-BE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B5846DB-D2B8-486C-9985-78B6E3691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796825"/>
              </p:ext>
            </p:extLst>
          </p:nvPr>
        </p:nvGraphicFramePr>
        <p:xfrm>
          <a:off x="539552" y="2924944"/>
          <a:ext cx="7067129" cy="3024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0655">
                  <a:extLst>
                    <a:ext uri="{9D8B030D-6E8A-4147-A177-3AD203B41FA5}">
                      <a16:colId xmlns:a16="http://schemas.microsoft.com/office/drawing/2014/main" val="2224995193"/>
                    </a:ext>
                  </a:extLst>
                </a:gridCol>
                <a:gridCol w="4017337">
                  <a:extLst>
                    <a:ext uri="{9D8B030D-6E8A-4147-A177-3AD203B41FA5}">
                      <a16:colId xmlns:a16="http://schemas.microsoft.com/office/drawing/2014/main" val="1425340835"/>
                    </a:ext>
                  </a:extLst>
                </a:gridCol>
                <a:gridCol w="779923">
                  <a:extLst>
                    <a:ext uri="{9D8B030D-6E8A-4147-A177-3AD203B41FA5}">
                      <a16:colId xmlns:a16="http://schemas.microsoft.com/office/drawing/2014/main" val="2993106054"/>
                    </a:ext>
                  </a:extLst>
                </a:gridCol>
                <a:gridCol w="1269214">
                  <a:extLst>
                    <a:ext uri="{9D8B030D-6E8A-4147-A177-3AD203B41FA5}">
                      <a16:colId xmlns:a16="http://schemas.microsoft.com/office/drawing/2014/main" val="545849520"/>
                    </a:ext>
                  </a:extLst>
                </a:gridCol>
              </a:tblGrid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Volgnummer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Omschrijving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Code ARK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Totaal kost 2021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173316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RA300008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gas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6111000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122 746,17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2123087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RA300006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elektriciteit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6110000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110 344,55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91761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RA300010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andere technische prestaties ( lift, TPF, tennis, …)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6132700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55 619,02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3135986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RA300033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organisatie sportkampen begeleiders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6133100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33 680,00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6730076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RA300019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Periodieke erfpachtvergoeding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6141800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30 640,92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2825207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RA300007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water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6130300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22 951,91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2310094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RA300009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 dirty="0">
                          <a:effectLst/>
                        </a:rPr>
                        <a:t>Onderhoud en herstellingen gebouwen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6103100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19 506,15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8023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411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AGB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SzPts val="28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Investeringsresultaat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De kerncijfers	</a:t>
            </a:r>
          </a:p>
          <a:p>
            <a:pPr lvl="2">
              <a:spcBef>
                <a:spcPts val="400"/>
              </a:spcBef>
              <a:buSzPts val="20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uitgaven = 			€ 1.698.740,00 </a:t>
            </a:r>
          </a:p>
          <a:p>
            <a:pPr lvl="2">
              <a:spcBef>
                <a:spcPts val="400"/>
              </a:spcBef>
              <a:buSzPts val="20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ontvangsten = 		€ 1.696.307,00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Detail van de uitgaven</a:t>
            </a:r>
          </a:p>
          <a:p>
            <a:pPr marL="1200150" lvl="2" indent="-285750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verbouwing sporthal  WSC</a:t>
            </a:r>
          </a:p>
          <a:p>
            <a:pPr lvl="2" indent="-101600">
              <a:spcBef>
                <a:spcPts val="400"/>
              </a:spcBef>
              <a:buSzPts val="2000"/>
              <a:buNone/>
              <a:defRPr/>
            </a:pPr>
            <a:endParaRPr lang="nl-BE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2" indent="-101600">
              <a:spcBef>
                <a:spcPts val="400"/>
              </a:spcBef>
              <a:buSzPts val="2000"/>
              <a:buNone/>
              <a:defRPr/>
            </a:pPr>
            <a:endParaRPr lang="nl-BE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7404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in BBC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( AGB – OCMW – gemeente)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Beleidsevaluatie</a:t>
            </a:r>
          </a:p>
          <a:p>
            <a:pPr>
              <a:spcBef>
                <a:spcPts val="563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Financiële nota</a:t>
            </a:r>
          </a:p>
          <a:p>
            <a:pPr lvl="1">
              <a:spcBef>
                <a:spcPts val="475"/>
              </a:spcBef>
              <a:spcAft>
                <a:spcPct val="0"/>
              </a:spcAft>
              <a:buSzPts val="24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financiële toestand</a:t>
            </a:r>
          </a:p>
          <a:p>
            <a:pPr lvl="1">
              <a:spcBef>
                <a:spcPts val="475"/>
              </a:spcBef>
              <a:spcAft>
                <a:spcPct val="0"/>
              </a:spcAft>
              <a:buSzPts val="24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balans en RR</a:t>
            </a:r>
          </a:p>
          <a:p>
            <a:pPr>
              <a:spcBef>
                <a:spcPts val="563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toelichting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101810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AGB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SzPts val="28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Samenvatting:</a:t>
            </a:r>
            <a:b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Resultaat eigen jaar 2021</a:t>
            </a:r>
            <a:b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= </a:t>
            </a:r>
            <a:r>
              <a:rPr lang="nl-BE" b="1" dirty="0">
                <a:latin typeface="Century Gothic"/>
                <a:ea typeface="Century Gothic"/>
                <a:cs typeface="Century Gothic"/>
                <a:sym typeface="Century Gothic"/>
              </a:rPr>
              <a:t>€ 16.412,00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Gecumuleerd budgettair resultaat vorig </a:t>
            </a:r>
            <a:r>
              <a:rPr lang="nl-BE" dirty="0" err="1">
                <a:latin typeface="Century Gothic"/>
                <a:ea typeface="Century Gothic"/>
                <a:cs typeface="Century Gothic"/>
                <a:sym typeface="Century Gothic"/>
              </a:rPr>
              <a:t>bkj</a:t>
            </a: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 = </a:t>
            </a:r>
            <a:r>
              <a:rPr lang="nl-BE" b="1" dirty="0">
                <a:latin typeface="Century Gothic"/>
                <a:ea typeface="Century Gothic"/>
                <a:cs typeface="Century Gothic"/>
                <a:sym typeface="Century Gothic"/>
              </a:rPr>
              <a:t>€ 30.082,00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Gecumuleerd budgettair resultaat	</a:t>
            </a:r>
            <a:b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= </a:t>
            </a:r>
            <a:r>
              <a:rPr lang="nl-BE" b="1" dirty="0">
                <a:latin typeface="Century Gothic"/>
                <a:ea typeface="Century Gothic"/>
                <a:cs typeface="Century Gothic"/>
                <a:sym typeface="Century Gothic"/>
              </a:rPr>
              <a:t>€ 46.494,00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sym typeface="Century Gothic"/>
              </a:rPr>
              <a:t>AFM</a:t>
            </a:r>
          </a:p>
          <a:p>
            <a:pPr marL="457200" lvl="1" indent="0">
              <a:spcBef>
                <a:spcPts val="480"/>
              </a:spcBef>
              <a:buSzPts val="2400"/>
              <a:buNone/>
              <a:defRPr/>
            </a:pPr>
            <a:r>
              <a:rPr lang="nl-BE" b="1" dirty="0">
                <a:latin typeface="Century Gothic"/>
                <a:sym typeface="Century Gothic"/>
              </a:rPr>
              <a:t>   </a:t>
            </a:r>
            <a:r>
              <a:rPr lang="nl-BE" dirty="0">
                <a:latin typeface="Century Gothic"/>
                <a:sym typeface="Century Gothic"/>
              </a:rPr>
              <a:t>= </a:t>
            </a:r>
            <a:r>
              <a:rPr lang="nl-BE" b="1" dirty="0">
                <a:latin typeface="Century Gothic"/>
                <a:sym typeface="Century Gothic"/>
              </a:rPr>
              <a:t>€ 18.846,00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7052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6342BE-1740-4D2C-BBB3-38FB72D26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Het ABC van de </a:t>
            </a:r>
            <a:r>
              <a:rPr lang="nl-BE" dirty="0" err="1"/>
              <a:t>bbc</a:t>
            </a:r>
            <a:r>
              <a:rPr lang="nl-BE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69BF5B-FAFB-45B6-8565-90F6CDAC9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>
                <a:hlinkClick r:id="rId2"/>
              </a:rPr>
              <a:t>https://www.youtube.com/watch?v=7asBsk0BkzE&amp;list=PL4lITq-CVBnujXp_QCNnlTkGTcul-1-04&amp;index=3</a:t>
            </a:r>
            <a:endParaRPr lang="nl-BE" dirty="0"/>
          </a:p>
          <a:p>
            <a:endParaRPr lang="nl-BE" dirty="0"/>
          </a:p>
          <a:p>
            <a:r>
              <a:rPr lang="nl-BE" dirty="0">
                <a:hlinkClick r:id="rId3"/>
              </a:rPr>
              <a:t>https://www.youtube.com/watch?v=A3lPX55rX00&amp;list=PL4lITq-CVBnujXp_QCNnlTkGTcul-1-04&amp;index=6</a:t>
            </a:r>
            <a:endParaRPr lang="nl-BE" dirty="0"/>
          </a:p>
          <a:p>
            <a:endParaRPr lang="nl-BE" dirty="0"/>
          </a:p>
          <a:p>
            <a:pPr marL="0" indent="0">
              <a:buNone/>
            </a:pPr>
            <a:r>
              <a:rPr lang="nl-BE" dirty="0"/>
              <a:t>https://www.vlaanderen.be/agentschap-binnenlands-bestuur</a:t>
            </a:r>
          </a:p>
        </p:txBody>
      </p:sp>
    </p:spTree>
    <p:extLst>
      <p:ext uri="{BB962C8B-B14F-4D97-AF65-F5344CB8AC3E}">
        <p14:creationId xmlns:p14="http://schemas.microsoft.com/office/powerpoint/2010/main" val="51027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72F7A34D-ED96-495B-AA3C-0417020CA1CC}"/>
              </a:ext>
            </a:extLst>
          </p:cNvPr>
          <p:cNvSpPr/>
          <p:nvPr/>
        </p:nvSpPr>
        <p:spPr>
          <a:xfrm>
            <a:off x="4067944" y="4509120"/>
            <a:ext cx="194421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geconsolideerde jaarrekening</a:t>
            </a:r>
          </a:p>
          <a:p>
            <a:pPr>
              <a:spcBef>
                <a:spcPct val="0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Staat van het evenwicht – J2 – p23</a:t>
            </a:r>
          </a:p>
          <a:p>
            <a:pPr>
              <a:spcBef>
                <a:spcPct val="0"/>
              </a:spcBef>
              <a:spcAft>
                <a:spcPct val="0"/>
              </a:spcAft>
              <a:buSzPts val="2800"/>
            </a:pPr>
            <a:endParaRPr lang="nl-BE" altLang="nl-BE" dirty="0">
              <a:cs typeface="Arial" panose="020B0604020202020204" pitchFamily="34" charset="0"/>
              <a:sym typeface="Century Gothic" panose="020B0502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SzPts val="28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Exploitatieresultaat</a:t>
            </a:r>
          </a:p>
          <a:p>
            <a:pPr lvl="1">
              <a:spcBef>
                <a:spcPts val="475"/>
              </a:spcBef>
              <a:spcAft>
                <a:spcPct val="0"/>
              </a:spcAft>
              <a:buSzPts val="24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De kerncijfers</a:t>
            </a: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ontvangsten = 	€ 52.998.959</a:t>
            </a: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uitgaven = 		€ 45.922.335</a:t>
            </a:r>
          </a:p>
          <a:p>
            <a:pPr lvl="2">
              <a:spcBef>
                <a:spcPts val="400"/>
              </a:spcBef>
              <a:spcAft>
                <a:spcPct val="0"/>
              </a:spcAft>
              <a:buSzPts val="2000"/>
            </a:pP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resultaat = 		€   7.076.624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2661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7499176" cy="4569371"/>
          </a:xfrm>
        </p:spPr>
        <p:txBody>
          <a:bodyPr/>
          <a:lstStyle/>
          <a:p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Exploitatie-uitgaven: 45.922.335</a:t>
            </a:r>
          </a:p>
          <a:p>
            <a:endParaRPr lang="nl-BE" dirty="0"/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9B25EE94-DF65-4923-9DAF-B6A5D019D6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024753"/>
              </p:ext>
            </p:extLst>
          </p:nvPr>
        </p:nvGraphicFramePr>
        <p:xfrm>
          <a:off x="-417322" y="3573016"/>
          <a:ext cx="7915276" cy="5605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ek 4">
            <a:extLst>
              <a:ext uri="{FF2B5EF4-FFF2-40B4-BE49-F238E27FC236}">
                <a16:creationId xmlns:a16="http://schemas.microsoft.com/office/drawing/2014/main" id="{5F2AE82E-331C-46D8-884B-6C9613DC9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769808"/>
              </p:ext>
            </p:extLst>
          </p:nvPr>
        </p:nvGraphicFramePr>
        <p:xfrm>
          <a:off x="-468560" y="1988840"/>
          <a:ext cx="793432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122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78AF0-DD49-4EFA-B49A-B304575F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Rekening 2021 </a:t>
            </a:r>
            <a:r>
              <a:rPr lang="nl-BE" dirty="0" err="1"/>
              <a:t>vs</a:t>
            </a:r>
            <a:r>
              <a:rPr lang="nl-BE" dirty="0"/>
              <a:t> rekening 2020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C334CCE8-67B6-402F-A433-E2B3668B72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805134"/>
              </p:ext>
            </p:extLst>
          </p:nvPr>
        </p:nvGraphicFramePr>
        <p:xfrm>
          <a:off x="539552" y="1268412"/>
          <a:ext cx="7560840" cy="5472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8560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SzPts val="28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Toegestane werkingssubsidies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PZ Zennevallei 		€ 4.026.043,00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Hulpverleningszone		€ 1.407.301,00</a:t>
            </a:r>
            <a:endParaRPr lang="nl-BE" sz="2400" b="1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 err="1">
                <a:latin typeface="Century Gothic"/>
                <a:ea typeface="Century Gothic"/>
                <a:cs typeface="Century Gothic"/>
                <a:sym typeface="Century Gothic"/>
              </a:rPr>
              <a:t>Peva</a:t>
            </a: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 				€ 230.000,00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AGB 				€ 316.518,00</a:t>
            </a:r>
          </a:p>
          <a:p>
            <a:pPr marL="457200" lvl="1" indent="0">
              <a:spcBef>
                <a:spcPts val="480"/>
              </a:spcBef>
              <a:buSzPts val="2400"/>
              <a:buNone/>
              <a:defRPr/>
            </a:pPr>
            <a:endParaRPr lang="nl-BE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4684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Exploitatie-ontvangsten: 52.998.959,00</a:t>
            </a:r>
          </a:p>
          <a:p>
            <a:endParaRPr lang="nl-BE" dirty="0"/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9B25EE94-DF65-4923-9DAF-B6A5D019D6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820997"/>
              </p:ext>
            </p:extLst>
          </p:nvPr>
        </p:nvGraphicFramePr>
        <p:xfrm>
          <a:off x="-540568" y="1772816"/>
          <a:ext cx="7915276" cy="5605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27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952DA-56DA-44B9-A77D-1E31E52E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Rekening 2021 – </a:t>
            </a:r>
            <a:b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</a:br>
            <a:r>
              <a:rPr lang="nl-BE" altLang="nl-BE" dirty="0">
                <a:cs typeface="Arial" panose="020B0604020202020204" pitchFamily="34" charset="0"/>
                <a:sym typeface="Century Gothic" panose="020B0502020202020204" pitchFamily="34" charset="0"/>
              </a:rPr>
              <a:t>gemeente-OCMW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DBD528-8D8C-4F9D-879B-AF473D3C5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SzPts val="2800"/>
              <a:buFont typeface="Arial"/>
              <a:buChar char="•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Detail fiscale ontvangsten </a:t>
            </a:r>
            <a:b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aanvullende belastingen = € 21.098.648 = 86,20%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onroerende voorheffing = € 10.614.133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personenbelasting = € 10.018.692</a:t>
            </a:r>
          </a:p>
          <a:p>
            <a:pPr lvl="1">
              <a:spcBef>
                <a:spcPts val="480"/>
              </a:spcBef>
              <a:buSzPts val="2400"/>
              <a:buFont typeface="Arial"/>
              <a:buChar char="–"/>
              <a:defRPr/>
            </a:pPr>
            <a:r>
              <a:rPr lang="nl-BE" dirty="0">
                <a:latin typeface="Century Gothic"/>
                <a:ea typeface="Century Gothic"/>
                <a:cs typeface="Century Gothic"/>
                <a:sym typeface="Century Gothic"/>
              </a:rPr>
              <a:t>verkeersbelasting = € 465.823</a:t>
            </a:r>
          </a:p>
          <a:p>
            <a:r>
              <a:rPr lang="nl-BE" dirty="0"/>
              <a:t>Gemeentefonds = 8.053.115 euro</a:t>
            </a:r>
          </a:p>
        </p:txBody>
      </p:sp>
    </p:spTree>
    <p:extLst>
      <p:ext uri="{BB962C8B-B14F-4D97-AF65-F5344CB8AC3E}">
        <p14:creationId xmlns:p14="http://schemas.microsoft.com/office/powerpoint/2010/main" val="210109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sjabloon_spl</Template>
  <TotalTime>665</TotalTime>
  <Words>642</Words>
  <Application>Microsoft Office PowerPoint</Application>
  <PresentationFormat>Diavoorstelling (4:3)</PresentationFormat>
  <Paragraphs>172</Paragraphs>
  <Slides>20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Century Gothic</vt:lpstr>
      <vt:lpstr>Office-thema</vt:lpstr>
      <vt:lpstr>Jaarrekeningen 2021</vt:lpstr>
      <vt:lpstr>Rekening 2021 in BBC ( AGB – OCMW – gemeente)</vt:lpstr>
      <vt:lpstr>Het ABC van de bbc </vt:lpstr>
      <vt:lpstr>Rekening 2021 –  gemeente-OCMW</vt:lpstr>
      <vt:lpstr>Rekening 2021 –  gemeente-OCMW</vt:lpstr>
      <vt:lpstr>Rekening 2021 vs rekening 2020</vt:lpstr>
      <vt:lpstr>Rekening 2021 –  gemeente-OCMW</vt:lpstr>
      <vt:lpstr>Rekening 2021 –  gemeente-OCMW</vt:lpstr>
      <vt:lpstr>Rekening 2021 –  gemeente-OCMW</vt:lpstr>
      <vt:lpstr>Rekening 2021 –  gemeente-OCMW</vt:lpstr>
      <vt:lpstr>Rekening 2021 –  gemeente-OCMW</vt:lpstr>
      <vt:lpstr>Rekening 2021 –  gemeente-OCMW</vt:lpstr>
      <vt:lpstr>Evolutie van de schuld</vt:lpstr>
      <vt:lpstr>Rekening 2021 – gemeente/OCMW </vt:lpstr>
      <vt:lpstr>Rekening 2021 – gemeente/OCMW</vt:lpstr>
      <vt:lpstr>Rekening 2021 –  gemeente-OCMW</vt:lpstr>
      <vt:lpstr>Rekening 2021 – AGB p.12</vt:lpstr>
      <vt:lpstr>Rekening 2021 – AGB </vt:lpstr>
      <vt:lpstr>Rekening 2021 – AGB</vt:lpstr>
      <vt:lpstr>Rekening 2021 – AGB</vt:lpstr>
    </vt:vector>
  </TitlesOfParts>
  <Company>Gemeentebestuur Sint-Pieters-Leeuw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Jaarrekeningen 2020</dc:title>
  <dc:creator>Cindy Van Driessche</dc:creator>
  <cp:lastModifiedBy>Cindy Van Driessche</cp:lastModifiedBy>
  <cp:revision>55</cp:revision>
  <cp:lastPrinted>2022-06-23T13:48:38Z</cp:lastPrinted>
  <dcterms:created xsi:type="dcterms:W3CDTF">2021-06-15T10:58:54Z</dcterms:created>
  <dcterms:modified xsi:type="dcterms:W3CDTF">2022-06-23T14:04:49Z</dcterms:modified>
</cp:coreProperties>
</file>