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62" r:id="rId3"/>
    <p:sldId id="261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954" autoAdjust="0"/>
  </p:normalViewPr>
  <p:slideViewPr>
    <p:cSldViewPr snapToGrid="0">
      <p:cViewPr varScale="1">
        <p:scale>
          <a:sx n="67" d="100"/>
          <a:sy n="67" d="100"/>
        </p:scale>
        <p:origin x="1296" y="53"/>
      </p:cViewPr>
      <p:guideLst/>
    </p:cSldViewPr>
  </p:slideViewPr>
  <p:notesTextViewPr>
    <p:cViewPr>
      <p:scale>
        <a:sx n="1" d="1"/>
        <a:sy n="1" d="1"/>
      </p:scale>
      <p:origin x="0" y="-379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FC26D-CDB3-43F4-AC07-AEE4867C411A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85CE2-C690-41AF-B3BC-DB74AFF700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297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485CE2-C690-41AF-B3BC-DB74AFF7004C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627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De laatste onderhoudswerken (bitumineuze </a:t>
            </a:r>
            <a:r>
              <a:rPr lang="nl-BE" dirty="0" err="1"/>
              <a:t>overlaging</a:t>
            </a:r>
            <a:r>
              <a:rPr lang="nl-BE" dirty="0"/>
              <a:t>) aan het wegdek gebeurden in samenwerking met het Opzoekingscentrum voor de Wegenbouw.</a:t>
            </a:r>
          </a:p>
          <a:p>
            <a:r>
              <a:rPr lang="nl-BE" dirty="0"/>
              <a:t>Doel proefvakken: OCW-proefproject om de doeltreffendheid op lange termijn na te gaan.</a:t>
            </a:r>
          </a:p>
          <a:p>
            <a:pPr algn="l"/>
            <a:r>
              <a:rPr lang="nl-BE" sz="1800" b="0" i="0" u="none" strike="noStrike" baseline="0" dirty="0">
                <a:latin typeface="Myriad-Roman"/>
              </a:rPr>
              <a:t>De zoektocht naar duurzame technieken voor onderhoud en renovatie is een constante uitdaging voor de wegenbouw. Een van de mogelijkheden is de aanbrenging van een </a:t>
            </a:r>
            <a:r>
              <a:rPr lang="nl-BE" sz="1800" b="0" i="0" u="none" strike="noStrike" baseline="0" dirty="0" err="1">
                <a:latin typeface="Myriad-Roman"/>
              </a:rPr>
              <a:t>scheurremmende</a:t>
            </a:r>
            <a:endParaRPr lang="nl-BE" sz="1800" b="0" i="0" u="none" strike="noStrike" baseline="0" dirty="0">
              <a:latin typeface="Myriad-Roman"/>
            </a:endParaRPr>
          </a:p>
          <a:p>
            <a:pPr algn="l"/>
            <a:r>
              <a:rPr lang="nl-BE" sz="1800" b="0" i="0" u="none" strike="noStrike" baseline="0" dirty="0">
                <a:latin typeface="Myriad-Roman"/>
              </a:rPr>
              <a:t>laag op gescheurde betonplatenverhardingen alvorens deze met asfalt te overlagen. </a:t>
            </a:r>
          </a:p>
          <a:p>
            <a:pPr algn="l"/>
            <a:r>
              <a:rPr lang="nl-BE" sz="1800" b="0" i="0" u="none" strike="noStrike" baseline="0" dirty="0">
                <a:latin typeface="Myriad-Roman"/>
              </a:rPr>
              <a:t>Met deze techniek kan worden verhinderd dat scheuren of voegen van de bestaande betonweg snel doorgroeien.</a:t>
            </a:r>
            <a:endParaRPr lang="nl-BE" dirty="0"/>
          </a:p>
          <a:p>
            <a:r>
              <a:rPr lang="nl-BE" dirty="0"/>
              <a:t>Om heden de meest aangewezen technische oplossing te bieden is opnieuw een nauwe samenwerking met OCW nodig. Hiervoor wordt de bitumineuze </a:t>
            </a:r>
            <a:r>
              <a:rPr lang="nl-BE" dirty="0" err="1"/>
              <a:t>overlaging</a:t>
            </a:r>
            <a:r>
              <a:rPr lang="nl-BE" dirty="0"/>
              <a:t> van het wegdek verwijderd, aansluitend onderzoek zal duidelijkheid brengen over de beste uitvoeringsmethode.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485CE2-C690-41AF-B3BC-DB74AFF7004C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46706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Tijdens de laatste onderhoudswerken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485CE2-C690-41AF-B3BC-DB74AFF7004C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33617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b="1" dirty="0"/>
              <a:t>Soorten en rol van </a:t>
            </a:r>
            <a:r>
              <a:rPr lang="nl-BE" b="1" dirty="0" err="1"/>
              <a:t>scheurremmende</a:t>
            </a:r>
            <a:r>
              <a:rPr lang="nl-BE" b="1" dirty="0"/>
              <a:t> lagen</a:t>
            </a:r>
          </a:p>
          <a:p>
            <a:r>
              <a:rPr lang="nl-BE" dirty="0"/>
              <a:t>Een </a:t>
            </a:r>
            <a:r>
              <a:rPr lang="nl-BE" dirty="0" err="1"/>
              <a:t>scheurremmende</a:t>
            </a:r>
            <a:r>
              <a:rPr lang="nl-BE" dirty="0"/>
              <a:t> laag is een systeem dat tussen de bestaande verharding (al of niet met </a:t>
            </a:r>
            <a:r>
              <a:rPr lang="nl-BE" dirty="0" err="1"/>
              <a:t>profileerlaag</a:t>
            </a:r>
            <a:r>
              <a:rPr lang="nl-BE" dirty="0"/>
              <a:t>)</a:t>
            </a:r>
          </a:p>
          <a:p>
            <a:r>
              <a:rPr lang="nl-BE" dirty="0"/>
              <a:t>en de </a:t>
            </a:r>
            <a:r>
              <a:rPr lang="nl-BE" dirty="0" err="1"/>
              <a:t>overlaging</a:t>
            </a:r>
            <a:r>
              <a:rPr lang="nl-BE" dirty="0"/>
              <a:t> wordt aangebracht om doorgroei van scheuren uit de onderliggende verharding</a:t>
            </a:r>
          </a:p>
          <a:p>
            <a:r>
              <a:rPr lang="nl-BE" dirty="0"/>
              <a:t>naar het oppervlak af te remmen.</a:t>
            </a:r>
          </a:p>
          <a:p>
            <a:r>
              <a:rPr lang="nl-BE" b="1" dirty="0"/>
              <a:t>SAMI (voluit Stress-</a:t>
            </a:r>
            <a:r>
              <a:rPr lang="nl-BE" b="1" dirty="0" err="1"/>
              <a:t>Absorbing</a:t>
            </a:r>
            <a:r>
              <a:rPr lang="nl-BE" b="1" dirty="0"/>
              <a:t> </a:t>
            </a:r>
            <a:r>
              <a:rPr lang="nl-BE" b="1" dirty="0" err="1"/>
              <a:t>Membrane</a:t>
            </a:r>
            <a:r>
              <a:rPr lang="nl-BE" b="1" dirty="0"/>
              <a:t> </a:t>
            </a:r>
            <a:r>
              <a:rPr lang="nl-BE" b="1" dirty="0" err="1"/>
              <a:t>Interlayers</a:t>
            </a:r>
            <a:r>
              <a:rPr lang="nl-BE" b="1" dirty="0"/>
              <a:t>)</a:t>
            </a:r>
          </a:p>
          <a:p>
            <a:r>
              <a:rPr lang="nl-BE" dirty="0"/>
              <a:t>Bestaat uit een dikke laag met polymeer gemodificeerd bindmiddel. Deze laag wordt met steenslag </a:t>
            </a:r>
            <a:r>
              <a:rPr lang="nl-BE" dirty="0" err="1"/>
              <a:t>afgestrooid</a:t>
            </a:r>
            <a:r>
              <a:rPr lang="nl-BE" dirty="0"/>
              <a:t>,</a:t>
            </a:r>
          </a:p>
          <a:p>
            <a:r>
              <a:rPr lang="nl-BE" dirty="0"/>
              <a:t>dat wordt ingewalst.</a:t>
            </a:r>
          </a:p>
          <a:p>
            <a:r>
              <a:rPr lang="nl-BE" dirty="0"/>
              <a:t>Niet geweven </a:t>
            </a:r>
            <a:r>
              <a:rPr lang="nl-BE" dirty="0" err="1"/>
              <a:t>geotextiel</a:t>
            </a:r>
            <a:endParaRPr lang="nl-BE" dirty="0"/>
          </a:p>
          <a:p>
            <a:r>
              <a:rPr lang="nl-BE" dirty="0"/>
              <a:t>Niet-geweven kunststoftextiel van polypropeen of polyester. Dit systeem is niet meer opgenomen in</a:t>
            </a:r>
          </a:p>
          <a:p>
            <a:r>
              <a:rPr lang="nl-BE" dirty="0"/>
              <a:t>het Vlaamse standaardbestek SB 250-v3.1, maar wel nog in het Waalse standaardbestek CCT </a:t>
            </a:r>
            <a:r>
              <a:rPr lang="nl-BE" dirty="0" err="1"/>
              <a:t>Qualiroutes</a:t>
            </a:r>
            <a:endParaRPr lang="nl-BE" dirty="0"/>
          </a:p>
          <a:p>
            <a:r>
              <a:rPr lang="nl-BE" dirty="0"/>
              <a:t>– 1/2018 en het Brusselse standaardbestek TB 2015.</a:t>
            </a:r>
          </a:p>
          <a:p>
            <a:r>
              <a:rPr lang="nl-BE" b="1" dirty="0" err="1"/>
              <a:t>Geogrids</a:t>
            </a:r>
            <a:endParaRPr lang="nl-BE" b="1" dirty="0"/>
          </a:p>
          <a:p>
            <a:r>
              <a:rPr lang="nl-BE" dirty="0"/>
              <a:t>Vlakke structuren bestaande uit een regelmatig netwerk van </a:t>
            </a:r>
            <a:r>
              <a:rPr lang="nl-BE" dirty="0" err="1"/>
              <a:t>trekvaste</a:t>
            </a:r>
            <a:r>
              <a:rPr lang="nl-BE" dirty="0"/>
              <a:t> en in de knooppunten onderling</a:t>
            </a:r>
          </a:p>
          <a:p>
            <a:r>
              <a:rPr lang="nl-BE" dirty="0"/>
              <a:t>verbonden bundels. Ze zijn meestal vervaardigd uit polypropeen, polyester, glasvezel of koolstofvezel.</a:t>
            </a:r>
          </a:p>
          <a:p>
            <a:r>
              <a:rPr lang="nl-BE" dirty="0"/>
              <a:t>Zij worden met een emulsie op de onderlaag gekleefd. Sommige </a:t>
            </a:r>
            <a:r>
              <a:rPr lang="nl-BE" dirty="0" err="1"/>
              <a:t>geogrids</a:t>
            </a:r>
            <a:r>
              <a:rPr lang="nl-BE" dirty="0"/>
              <a:t> zijn zelfklevend.</a:t>
            </a:r>
          </a:p>
          <a:p>
            <a:r>
              <a:rPr lang="nl-BE" b="1" dirty="0" err="1"/>
              <a:t>Combigrids</a:t>
            </a:r>
            <a:endParaRPr lang="nl-BE" b="1" dirty="0"/>
          </a:p>
          <a:p>
            <a:r>
              <a:rPr lang="nl-BE" dirty="0"/>
              <a:t>Combinatie van een </a:t>
            </a:r>
            <a:r>
              <a:rPr lang="nl-BE" dirty="0" err="1"/>
              <a:t>geogrid</a:t>
            </a:r>
            <a:r>
              <a:rPr lang="nl-BE" dirty="0"/>
              <a:t> met een niet-geweven </a:t>
            </a:r>
            <a:r>
              <a:rPr lang="nl-BE" dirty="0" err="1"/>
              <a:t>geotextiel</a:t>
            </a:r>
            <a:r>
              <a:rPr lang="nl-BE" dirty="0"/>
              <a:t>.</a:t>
            </a:r>
          </a:p>
          <a:p>
            <a:r>
              <a:rPr lang="nl-BE" b="1" dirty="0"/>
              <a:t>Stalen wapeningsnetten</a:t>
            </a:r>
          </a:p>
          <a:p>
            <a:r>
              <a:rPr lang="nl-BE" dirty="0"/>
              <a:t>Netten vervaardigd uit verzinkte stalen draden, versterkt met stalen dwarsverstevigers. De netten</a:t>
            </a:r>
          </a:p>
          <a:p>
            <a:r>
              <a:rPr lang="nl-BE" dirty="0"/>
              <a:t>worden ingebed door aanbrenging van een </a:t>
            </a:r>
            <a:r>
              <a:rPr lang="nl-BE" dirty="0" err="1"/>
              <a:t>slemlaag</a:t>
            </a:r>
            <a:r>
              <a:rPr lang="nl-BE" dirty="0"/>
              <a:t>.</a:t>
            </a:r>
          </a:p>
          <a:p>
            <a:endParaRPr lang="nl-BE" dirty="0"/>
          </a:p>
          <a:p>
            <a:r>
              <a:rPr lang="nl-BE" u="sng" dirty="0" err="1"/>
              <a:t>Scheurremmende</a:t>
            </a:r>
            <a:r>
              <a:rPr lang="nl-BE" u="sng" dirty="0"/>
              <a:t> lagen kunnen drie functies vervullen:</a:t>
            </a:r>
          </a:p>
          <a:p>
            <a:r>
              <a:rPr lang="nl-BE" dirty="0"/>
              <a:t>-- zij vangen de horizontale bewegingen als gevolg van thermische bewegingen (bijvoorbeeld van</a:t>
            </a:r>
          </a:p>
          <a:p>
            <a:r>
              <a:rPr lang="nl-BE" dirty="0"/>
              <a:t>onderliggende betonplaten) gedeeltelijk op (kauwgumachtig effect);</a:t>
            </a:r>
          </a:p>
          <a:p>
            <a:r>
              <a:rPr lang="nl-BE" dirty="0"/>
              <a:t>-- zij kunnen een versterkende rol hebben (zoals een wapening);</a:t>
            </a:r>
          </a:p>
          <a:p>
            <a:r>
              <a:rPr lang="nl-BE" dirty="0"/>
              <a:t>-- zij hebben een </a:t>
            </a:r>
            <a:r>
              <a:rPr lang="nl-BE" dirty="0" err="1"/>
              <a:t>waterafdichtende</a:t>
            </a:r>
            <a:r>
              <a:rPr lang="nl-BE" dirty="0"/>
              <a:t> rol. Zo wordt verhinderd dat de onderliggende wegconstructie</a:t>
            </a:r>
          </a:p>
          <a:p>
            <a:r>
              <a:rPr lang="nl-BE" dirty="0"/>
              <a:t>aangetast wordt door water dat via voegen of scheuren insijpelt.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485CE2-C690-41AF-B3BC-DB74AFF7004C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2255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err="1"/>
              <a:t>Faulti</a:t>
            </a:r>
            <a:r>
              <a:rPr lang="nl-BE" dirty="0"/>
              <a:t>-meting: Plaatbewegingen te meten, met als doel de restlevensduur van betonwegen te bepalen of de geschiktste onderhouds- of rehabilitatietechniek te kiezen (injecteren van mortel onder de platen, aanbrengen van deuvels, oppervlakkig frezen, beuken en aanbrengen van een </a:t>
            </a:r>
            <a:r>
              <a:rPr lang="nl-BE" dirty="0" err="1"/>
              <a:t>asfaltoverlaging</a:t>
            </a:r>
            <a:r>
              <a:rPr lang="nl-BE" dirty="0"/>
              <a:t> met </a:t>
            </a:r>
            <a:r>
              <a:rPr lang="nl-BE" dirty="0" err="1"/>
              <a:t>scheurremmende</a:t>
            </a:r>
            <a:r>
              <a:rPr lang="nl-BE" dirty="0"/>
              <a:t> laag, nieuwe opbouw, enz.).</a:t>
            </a:r>
          </a:p>
          <a:p>
            <a:endParaRPr lang="nl-BE" dirty="0"/>
          </a:p>
          <a:p>
            <a:r>
              <a:rPr lang="nl-BE" dirty="0"/>
              <a:t>- Verwijderen van de asfaltverharding (deels door frezen, deels door aftrekken) van de onderliggende betonplaten</a:t>
            </a:r>
          </a:p>
          <a:p>
            <a:pPr marL="171450" indent="-171450">
              <a:buFontTx/>
              <a:buChar char="-"/>
            </a:pPr>
            <a:r>
              <a:rPr lang="nl-BE" dirty="0"/>
              <a:t>De </a:t>
            </a:r>
            <a:r>
              <a:rPr lang="nl-BE" dirty="0" err="1"/>
              <a:t>Faulti</a:t>
            </a:r>
            <a:r>
              <a:rPr lang="nl-BE" dirty="0"/>
              <a:t>-metingen door OCW voorzien in het najaar 2022 of voorjaar 2023 op de vrijgemaakte betonplaten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 err="1"/>
              <a:t>Faulti</a:t>
            </a:r>
            <a:r>
              <a:rPr lang="nl-BE" dirty="0"/>
              <a:t>-meting: dient om plaatbewegingen te meten, met als doel de restlevensduur van betonwegen te bepalen of de geschiktste onderhouds- of rehabilitatietechniek te kiezen (injecteren van mortel onder de platen, aanbrengen van deuvels, oppervlakkig frezen, beuken en aanbrengen van een </a:t>
            </a:r>
            <a:r>
              <a:rPr lang="nl-BE" dirty="0" err="1"/>
              <a:t>asfaltoverlaging</a:t>
            </a:r>
            <a:r>
              <a:rPr lang="nl-BE" dirty="0"/>
              <a:t> met </a:t>
            </a:r>
            <a:r>
              <a:rPr lang="nl-BE" dirty="0" err="1"/>
              <a:t>scheurremmende</a:t>
            </a:r>
            <a:r>
              <a:rPr lang="nl-BE" dirty="0"/>
              <a:t> laag, nieuwe opbouw, enz.).</a:t>
            </a:r>
          </a:p>
          <a:p>
            <a:r>
              <a:rPr lang="nl-BE" dirty="0"/>
              <a:t>- De voegvullingen dan ook na deze </a:t>
            </a:r>
            <a:r>
              <a:rPr lang="nl-BE" dirty="0" err="1"/>
              <a:t>Faulti</a:t>
            </a:r>
            <a:r>
              <a:rPr lang="nl-BE" dirty="0"/>
              <a:t>-metingen uitvoeren</a:t>
            </a:r>
          </a:p>
          <a:p>
            <a:pPr marL="0" indent="0">
              <a:buFontTx/>
              <a:buNone/>
            </a:pPr>
            <a:r>
              <a:rPr lang="nl-BE" dirty="0"/>
              <a:t>- In het najaar 2022 of voorjaar 2023 wachten op het geschikte weer om dan opnieuw een </a:t>
            </a:r>
            <a:r>
              <a:rPr lang="nl-BE" dirty="0" err="1"/>
              <a:t>overlaging</a:t>
            </a:r>
            <a:r>
              <a:rPr lang="nl-BE" dirty="0"/>
              <a:t> uit te voeren met een </a:t>
            </a:r>
            <a:r>
              <a:rPr lang="nl-BE" dirty="0" err="1"/>
              <a:t>scheurremmend</a:t>
            </a:r>
            <a:r>
              <a:rPr lang="nl-BE" dirty="0"/>
              <a:t> systeem (vermoedelijk een </a:t>
            </a:r>
            <a:r>
              <a:rPr lang="nl-BE" dirty="0" err="1"/>
              <a:t>grid</a:t>
            </a:r>
            <a:r>
              <a:rPr lang="nl-BE" dirty="0"/>
              <a:t>-wapening, maar keuze dient te gebeuren </a:t>
            </a:r>
            <a:r>
              <a:rPr lang="nl-BE" dirty="0" err="1"/>
              <a:t>ifv</a:t>
            </a:r>
            <a:r>
              <a:rPr lang="nl-BE" dirty="0"/>
              <a:t> de </a:t>
            </a:r>
            <a:r>
              <a:rPr lang="nl-BE" dirty="0" err="1"/>
              <a:t>Faulti</a:t>
            </a:r>
            <a:r>
              <a:rPr lang="nl-BE" dirty="0"/>
              <a:t>-meetgegevens).</a:t>
            </a:r>
          </a:p>
          <a:p>
            <a:pPr marL="171450" indent="-171450">
              <a:buFontTx/>
              <a:buChar char="-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485CE2-C690-41AF-B3BC-DB74AFF7004C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8633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75787" y="3573017"/>
            <a:ext cx="7674901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175787" y="4725144"/>
            <a:ext cx="7670304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4128000" y="0"/>
            <a:ext cx="7766400" cy="338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2302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567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208235" y="274639"/>
            <a:ext cx="2400267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7502624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8073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523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9645417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964541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44A1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7772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808501" y="1600201"/>
            <a:ext cx="48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4176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808501" y="1535113"/>
            <a:ext cx="48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808501" y="2174875"/>
            <a:ext cx="48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8525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020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3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395022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0723" y="273051"/>
            <a:ext cx="5841768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395022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4586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9509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679509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9509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50269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989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2900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Toelichting Voorbereidende werken </a:t>
            </a:r>
            <a:r>
              <a:rPr lang="nl-BE" dirty="0" err="1"/>
              <a:t>heraanleg</a:t>
            </a:r>
            <a:r>
              <a:rPr lang="nl-BE" dirty="0"/>
              <a:t> Pedestraat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Commissie BAO 23 juni 2022</a:t>
            </a:r>
          </a:p>
        </p:txBody>
      </p:sp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CBE13E05-3E8D-4369-B3CF-73F6C7F8F5D9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92D8A-A1BD-48B4-9616-95837760B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88314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BE" sz="3600" dirty="0"/>
              <a:t>Toelichting voorbereidende werken </a:t>
            </a:r>
            <a:r>
              <a:rPr lang="nl-BE" sz="3600" dirty="0" err="1"/>
              <a:t>heraanleg</a:t>
            </a:r>
            <a:r>
              <a:rPr lang="nl-BE" sz="3600" dirty="0"/>
              <a:t> Pedestraat 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5946BD4B-85F9-4EE7-A67B-660F0C31E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9494520" cy="3951288"/>
          </a:xfrm>
        </p:spPr>
        <p:txBody>
          <a:bodyPr/>
          <a:lstStyle/>
          <a:p>
            <a:r>
              <a:rPr lang="nl-BE" dirty="0"/>
              <a:t>Laatste onderhoudswerken dateren van het jaar 2000</a:t>
            </a:r>
          </a:p>
          <a:p>
            <a:r>
              <a:rPr lang="nl-BE" dirty="0"/>
              <a:t>Scheuren en voegen in het wegdek</a:t>
            </a:r>
          </a:p>
          <a:p>
            <a:r>
              <a:rPr lang="nl-BE" dirty="0"/>
              <a:t>Overlast omwonenden</a:t>
            </a:r>
          </a:p>
          <a:p>
            <a:r>
              <a:rPr lang="nl-BE" dirty="0"/>
              <a:t>Oncomfortabel voor weggebruiker</a:t>
            </a:r>
          </a:p>
          <a:p>
            <a:r>
              <a:rPr lang="nl-BE" dirty="0"/>
              <a:t>Belangrijke hoofdbaan doorgaand verkeer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9A0EA99D-A664-4C91-921D-5C4F484B5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9883140" cy="639762"/>
          </a:xfrm>
        </p:spPr>
        <p:txBody>
          <a:bodyPr>
            <a:normAutofit/>
          </a:bodyPr>
          <a:lstStyle/>
          <a:p>
            <a:r>
              <a:rPr lang="nl-BE" sz="2800" dirty="0"/>
              <a:t>Slechte staat wegdek Pedestraat</a:t>
            </a:r>
          </a:p>
        </p:txBody>
      </p:sp>
    </p:spTree>
    <p:extLst>
      <p:ext uri="{BB962C8B-B14F-4D97-AF65-F5344CB8AC3E}">
        <p14:creationId xmlns:p14="http://schemas.microsoft.com/office/powerpoint/2010/main" val="308020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92D8A-A1BD-48B4-9616-95837760B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88314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BE" sz="3600" dirty="0"/>
              <a:t>Toelichting voorbereidende werken </a:t>
            </a:r>
            <a:r>
              <a:rPr lang="nl-BE" sz="3600" dirty="0" err="1"/>
              <a:t>heraanleg</a:t>
            </a:r>
            <a:r>
              <a:rPr lang="nl-BE" sz="3600" dirty="0"/>
              <a:t> Pedestraat 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5946BD4B-85F9-4EE7-A67B-660F0C31E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9494520" cy="3951288"/>
          </a:xfrm>
        </p:spPr>
        <p:txBody>
          <a:bodyPr/>
          <a:lstStyle/>
          <a:p>
            <a:r>
              <a:rPr lang="nl-BE" dirty="0"/>
              <a:t>OCW-proefproject - Duurzaam renoveren door toepassing van </a:t>
            </a:r>
            <a:r>
              <a:rPr lang="nl-BE" dirty="0" err="1"/>
              <a:t>scheurremmende</a:t>
            </a:r>
            <a:r>
              <a:rPr lang="nl-BE" dirty="0"/>
              <a:t> lagen bij </a:t>
            </a:r>
            <a:r>
              <a:rPr lang="nl-BE" dirty="0" err="1"/>
              <a:t>asfaltoverlaging</a:t>
            </a:r>
            <a:r>
              <a:rPr lang="nl-BE" dirty="0"/>
              <a:t> van betonwegen</a:t>
            </a:r>
          </a:p>
          <a:p>
            <a:r>
              <a:rPr lang="nl-BE" dirty="0"/>
              <a:t>Aanleg 5 proefvakken met verschillende soorten </a:t>
            </a:r>
            <a:r>
              <a:rPr lang="nl-BE" dirty="0" err="1"/>
              <a:t>scheurremmende</a:t>
            </a:r>
            <a:r>
              <a:rPr lang="nl-BE" dirty="0"/>
              <a:t> systemen</a:t>
            </a:r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9A0EA99D-A664-4C91-921D-5C4F484B5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9883140" cy="639762"/>
          </a:xfrm>
        </p:spPr>
        <p:txBody>
          <a:bodyPr>
            <a:normAutofit/>
          </a:bodyPr>
          <a:lstStyle/>
          <a:p>
            <a:r>
              <a:rPr lang="nl-BE" sz="2800" dirty="0"/>
              <a:t>Opzoekingscentrum voor de Wegenbouw</a:t>
            </a:r>
          </a:p>
        </p:txBody>
      </p:sp>
    </p:spTree>
    <p:extLst>
      <p:ext uri="{BB962C8B-B14F-4D97-AF65-F5344CB8AC3E}">
        <p14:creationId xmlns:p14="http://schemas.microsoft.com/office/powerpoint/2010/main" val="5173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92D8A-A1BD-48B4-9616-95837760B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98901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BE" sz="3700"/>
              <a:t>Toelichting voorbereidende werken </a:t>
            </a:r>
            <a:r>
              <a:rPr lang="nl-BE" sz="3700" err="1"/>
              <a:t>heraanleg</a:t>
            </a:r>
            <a:r>
              <a:rPr lang="nl-BE" sz="3700"/>
              <a:t> Pedestraat 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32C23A54-8BC4-46C6-A0DE-FE312594C4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944901"/>
            <a:ext cx="9998901" cy="3836562"/>
          </a:xfrm>
          <a:noFill/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993C2FC-2DB7-43C6-8D79-8F04FC31B68D}"/>
              </a:ext>
            </a:extLst>
          </p:cNvPr>
          <p:cNvSpPr txBox="1"/>
          <p:nvPr/>
        </p:nvSpPr>
        <p:spPr>
          <a:xfrm>
            <a:off x="609600" y="5781463"/>
            <a:ext cx="8572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i="1" dirty="0"/>
              <a:t>Schematisch overzicht van de proefvakken in de Pedestraat - Sint-Pieters-Leeuw</a:t>
            </a:r>
          </a:p>
        </p:txBody>
      </p:sp>
    </p:spTree>
    <p:extLst>
      <p:ext uri="{BB962C8B-B14F-4D97-AF65-F5344CB8AC3E}">
        <p14:creationId xmlns:p14="http://schemas.microsoft.com/office/powerpoint/2010/main" val="398473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92D8A-A1BD-48B4-9616-95837760B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98901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BE" sz="3700" dirty="0"/>
              <a:t>Toelichting voorbereidende werken </a:t>
            </a:r>
            <a:r>
              <a:rPr lang="nl-BE" sz="3700" dirty="0" err="1"/>
              <a:t>heraanleg</a:t>
            </a:r>
            <a:r>
              <a:rPr lang="nl-BE" sz="3700" dirty="0"/>
              <a:t> Pedestraat 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A90EC8C-D0B8-4EBB-9146-6E4CC25DE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999" y="1600201"/>
            <a:ext cx="9115441" cy="4832753"/>
          </a:xfrm>
          <a:prstGeom prst="rect">
            <a:avLst/>
          </a:prstGeom>
          <a:noFill/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89F30BD1-373C-438A-BD96-399E525592C4}"/>
              </a:ext>
            </a:extLst>
          </p:cNvPr>
          <p:cNvSpPr txBox="1"/>
          <p:nvPr/>
        </p:nvSpPr>
        <p:spPr>
          <a:xfrm>
            <a:off x="902970" y="6515100"/>
            <a:ext cx="72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9F335B1B-C5B8-4725-BCD8-4DBA1ED49083}"/>
              </a:ext>
            </a:extLst>
          </p:cNvPr>
          <p:cNvSpPr txBox="1"/>
          <p:nvPr/>
        </p:nvSpPr>
        <p:spPr>
          <a:xfrm>
            <a:off x="761999" y="6361212"/>
            <a:ext cx="876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600" i="1" dirty="0"/>
              <a:t>Overzicht van de opbouw van de proefvakken in de Pedestraat - Sint-Pieters-Leeuw</a:t>
            </a:r>
          </a:p>
        </p:txBody>
      </p:sp>
    </p:spTree>
    <p:extLst>
      <p:ext uri="{BB962C8B-B14F-4D97-AF65-F5344CB8AC3E}">
        <p14:creationId xmlns:p14="http://schemas.microsoft.com/office/powerpoint/2010/main" val="390057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92D8A-A1BD-48B4-9616-95837760B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88314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BE" sz="3600" dirty="0"/>
              <a:t>Toelichting voorbereidende werken </a:t>
            </a:r>
            <a:r>
              <a:rPr lang="nl-BE" sz="3600" dirty="0" err="1"/>
              <a:t>heraanleg</a:t>
            </a:r>
            <a:r>
              <a:rPr lang="nl-BE" sz="3600" dirty="0"/>
              <a:t> Pedestraat 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5946BD4B-85F9-4EE7-A67B-660F0C31E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9494520" cy="3951288"/>
          </a:xfrm>
        </p:spPr>
        <p:txBody>
          <a:bodyPr/>
          <a:lstStyle/>
          <a:p>
            <a:r>
              <a:rPr lang="nl-BE" dirty="0"/>
              <a:t>Verwijderen asfaltverharding onderliggende betonplaten</a:t>
            </a:r>
          </a:p>
          <a:p>
            <a:r>
              <a:rPr lang="nl-BE" dirty="0"/>
              <a:t>Uitvoeren </a:t>
            </a:r>
            <a:r>
              <a:rPr lang="nl-BE" dirty="0" err="1"/>
              <a:t>Faulti</a:t>
            </a:r>
            <a:r>
              <a:rPr lang="nl-BE" dirty="0"/>
              <a:t>-meting (oktober of maart)</a:t>
            </a:r>
          </a:p>
          <a:p>
            <a:r>
              <a:rPr lang="nl-BE" dirty="0"/>
              <a:t>Op basis van resultaten beste herstelmethode selecteren</a:t>
            </a:r>
          </a:p>
          <a:p>
            <a:r>
              <a:rPr lang="nl-BE" dirty="0"/>
              <a:t>Stabilisatie technieken: Injecteren van de ondergrond (mortel), beuken van de bestaande betonverharding, aanbrengen van deuvels in de voeg (dwars)</a:t>
            </a:r>
          </a:p>
          <a:p>
            <a:r>
              <a:rPr lang="nl-BE" dirty="0"/>
              <a:t>Uitvoeren </a:t>
            </a:r>
            <a:r>
              <a:rPr lang="nl-BE" dirty="0" err="1"/>
              <a:t>overlaging</a:t>
            </a:r>
            <a:r>
              <a:rPr lang="nl-BE" dirty="0"/>
              <a:t> </a:t>
            </a:r>
            <a:r>
              <a:rPr lang="nl-BE" dirty="0" err="1"/>
              <a:t>scheurremmend</a:t>
            </a:r>
            <a:r>
              <a:rPr lang="nl-BE" dirty="0"/>
              <a:t> systeem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Uitvoeringstermijn 4 tot 6 maand</a:t>
            </a:r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9A0EA99D-A664-4C91-921D-5C4F484B5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9883140" cy="639762"/>
          </a:xfrm>
        </p:spPr>
        <p:txBody>
          <a:bodyPr>
            <a:normAutofit/>
          </a:bodyPr>
          <a:lstStyle/>
          <a:p>
            <a:r>
              <a:rPr lang="nl-BE" sz="2800" dirty="0"/>
              <a:t>Samenwerking OCW bepalen herstelmethode</a:t>
            </a:r>
          </a:p>
        </p:txBody>
      </p:sp>
    </p:spTree>
    <p:extLst>
      <p:ext uri="{BB962C8B-B14F-4D97-AF65-F5344CB8AC3E}">
        <p14:creationId xmlns:p14="http://schemas.microsoft.com/office/powerpoint/2010/main" val="89384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6613</TotalTime>
  <Words>750</Words>
  <Application>Microsoft Office PowerPoint</Application>
  <PresentationFormat>Breedbeeld</PresentationFormat>
  <Paragraphs>72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Myriad-Roman</vt:lpstr>
      <vt:lpstr>Office-thema</vt:lpstr>
      <vt:lpstr>Toelichting Voorbereidende werken heraanleg Pedestraat </vt:lpstr>
      <vt:lpstr>Toelichting voorbereidende werken heraanleg Pedestraat </vt:lpstr>
      <vt:lpstr>Toelichting voorbereidende werken heraanleg Pedestraat </vt:lpstr>
      <vt:lpstr>Toelichting voorbereidende werken heraanleg Pedestraat </vt:lpstr>
      <vt:lpstr>Toelichting voorbereidende werken heraanleg Pedestraat </vt:lpstr>
      <vt:lpstr>Toelichting voorbereidende werken heraanleg Pedestraat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DOSSIEROPVOLGING</dc:title>
  <dc:creator>Melissa Vanlaethem</dc:creator>
  <cp:lastModifiedBy>Melissa Vanlaethem</cp:lastModifiedBy>
  <cp:revision>37</cp:revision>
  <dcterms:created xsi:type="dcterms:W3CDTF">2022-05-05T07:03:48Z</dcterms:created>
  <dcterms:modified xsi:type="dcterms:W3CDTF">2022-06-23T19:20:41Z</dcterms:modified>
</cp:coreProperties>
</file>