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4" r:id="rId5"/>
    <p:sldId id="268" r:id="rId6"/>
    <p:sldId id="267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787" y="3573017"/>
            <a:ext cx="7674901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175787" y="4725144"/>
            <a:ext cx="7670304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4128000" y="0"/>
            <a:ext cx="77664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989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787" y="3543151"/>
            <a:ext cx="7674901" cy="1181993"/>
          </a:xfrm>
        </p:spPr>
        <p:txBody>
          <a:bodyPr>
            <a:noAutofit/>
          </a:bodyPr>
          <a:lstStyle/>
          <a:p>
            <a:pPr algn="ctr"/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  <a:t>CONSULTANCY VERZEKERINGSPORTEFEUILLE</a:t>
            </a:r>
            <a:br>
              <a:rPr lang="nl-B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Overheidsopdracht 2022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90870" y="5009229"/>
            <a:ext cx="7670304" cy="1129680"/>
          </a:xfrm>
        </p:spPr>
        <p:txBody>
          <a:bodyPr/>
          <a:lstStyle/>
          <a:p>
            <a:r>
              <a:rPr lang="nl-BE" i="1" dirty="0"/>
              <a:t>Toelichting door de juridische dienst</a:t>
            </a:r>
          </a:p>
        </p:txBody>
      </p:sp>
    </p:spTree>
    <p:extLst>
      <p:ext uri="{BB962C8B-B14F-4D97-AF65-F5344CB8AC3E}">
        <p14:creationId xmlns:p14="http://schemas.microsoft.com/office/powerpoint/2010/main" val="390857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VERZEKERINGEN LOKALE BESTUREN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B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2400" dirty="0">
                <a:latin typeface="Verdana" panose="020B0604030504040204" pitchFamily="34" charset="0"/>
                <a:ea typeface="Verdana" panose="020B0604030504040204" pitchFamily="34" charset="0"/>
              </a:rPr>
              <a:t>Toepassing wetgeving overheidsopdrachten</a:t>
            </a:r>
          </a:p>
          <a:p>
            <a:pPr marL="0" indent="0">
              <a:buNone/>
            </a:pPr>
            <a:endParaRPr lang="nl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2400" dirty="0">
                <a:latin typeface="Verdana" panose="020B0604030504040204" pitchFamily="34" charset="0"/>
                <a:ea typeface="Verdana" panose="020B0604030504040204" pitchFamily="34" charset="0"/>
              </a:rPr>
              <a:t>Regel: duurtijd opdracht is 4 jaar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Geen afwijkingsmogelijkheden, tenzij grondige motivering </a:t>
            </a:r>
            <a:r>
              <a:rPr lang="nl-BE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i.f.v</a:t>
            </a: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. voorwerp aanbesteding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sz="2400" dirty="0">
                <a:latin typeface="Verdana" panose="020B0604030504040204" pitchFamily="34" charset="0"/>
                <a:ea typeface="Verdana" panose="020B0604030504040204" pitchFamily="34" charset="0"/>
              </a:rPr>
              <a:t>Heel specifieke materie/technisch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Begeleiding en advies consultant (niet verplicht)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Vorige procedure: ook consultant </a:t>
            </a: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 ADVISO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Grote spelers op de markt:</a:t>
            </a:r>
          </a:p>
          <a:p>
            <a:pPr lvl="2">
              <a:buAutoNum type="arabicPeriod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AEON</a:t>
            </a:r>
          </a:p>
          <a:p>
            <a:pPr lvl="2">
              <a:buAutoNum type="arabicPeriod"/>
            </a:pPr>
            <a:r>
              <a:rPr lang="nl-B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Marsh</a:t>
            </a:r>
            <a:endParaRPr lang="nl-B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AutoNum type="arabicPeriod"/>
            </a:pPr>
            <a:r>
              <a:rPr lang="nl-BE" sz="1400" dirty="0">
                <a:latin typeface="Verdana" panose="020B0604030504040204" pitchFamily="34" charset="0"/>
                <a:ea typeface="Verdana" panose="020B0604030504040204" pitchFamily="34" charset="0"/>
              </a:rPr>
              <a:t>Van Breda</a:t>
            </a:r>
          </a:p>
        </p:txBody>
      </p:sp>
    </p:spTree>
    <p:extLst>
      <p:ext uri="{BB962C8B-B14F-4D97-AF65-F5344CB8AC3E}">
        <p14:creationId xmlns:p14="http://schemas.microsoft.com/office/powerpoint/2010/main" val="424996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VERZEKERINGEN LOKALE BESTUREN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175E98-FA2A-4E69-8A23-1727CB878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Deelnemende besturen</a:t>
            </a:r>
          </a:p>
          <a:p>
            <a:pPr marL="800100" lvl="1" indent="-342900">
              <a:buAutoNum type="arabicPeriod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Gemeente</a:t>
            </a:r>
          </a:p>
          <a:p>
            <a:pPr marL="800100" lvl="1" indent="-342900">
              <a:buAutoNum type="arabicPeriod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OCMW</a:t>
            </a:r>
          </a:p>
          <a:p>
            <a:pPr marL="800100" lvl="1" indent="-342900">
              <a:buAutoNum type="arabicPeriod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Autonoom gemeentebedrijf (AGB)</a:t>
            </a:r>
          </a:p>
          <a:p>
            <a:pPr marL="800100" lvl="1" indent="-342900">
              <a:buAutoNum type="arabicPeriod"/>
            </a:pP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Cultuurcentrum Coloma</a:t>
            </a:r>
          </a:p>
          <a:p>
            <a:pPr marL="457200" lvl="1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Gemeente treedt op als ‘aankoopcentrale’</a:t>
            </a:r>
          </a:p>
        </p:txBody>
      </p:sp>
    </p:spTree>
    <p:extLst>
      <p:ext uri="{BB962C8B-B14F-4D97-AF65-F5344CB8AC3E}">
        <p14:creationId xmlns:p14="http://schemas.microsoft.com/office/powerpoint/2010/main" val="307418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VERZEKERINGEN LOKALE BESTUREN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2200" u="sng" dirty="0">
                <a:latin typeface="Verdana" panose="020B0604030504040204" pitchFamily="34" charset="0"/>
                <a:ea typeface="Verdana" panose="020B0604030504040204" pitchFamily="34" charset="0"/>
              </a:rPr>
              <a:t>Financieel luik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32037"/>
            <a:ext cx="9998901" cy="4525963"/>
          </a:xfrm>
        </p:spPr>
        <p:txBody>
          <a:bodyPr>
            <a:normAutofit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Grote uitgave</a:t>
            </a:r>
          </a:p>
          <a:p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Doelstelling: optimaal beheer financiën</a:t>
            </a:r>
          </a:p>
          <a:p>
            <a:pPr marL="0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Zoeken naar efficiëntiewinsten</a:t>
            </a:r>
          </a:p>
          <a:p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Verbeteren – optimaliseren – besparen!</a:t>
            </a:r>
          </a:p>
        </p:txBody>
      </p:sp>
    </p:spTree>
    <p:extLst>
      <p:ext uri="{BB962C8B-B14F-4D97-AF65-F5344CB8AC3E}">
        <p14:creationId xmlns:p14="http://schemas.microsoft.com/office/powerpoint/2010/main" val="207783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7AEBE-92FF-4197-A1E1-8EEDF6D0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6479"/>
            <a:ext cx="9998901" cy="1143000"/>
          </a:xfrm>
        </p:spPr>
        <p:txBody>
          <a:bodyPr>
            <a:normAutofit fontScale="90000"/>
          </a:bodyPr>
          <a:lstStyle/>
          <a:p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VERZEKERINGEN LOKALE BESTUREN</a:t>
            </a: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BE" sz="2200" u="sng" dirty="0">
                <a:latin typeface="Verdana" panose="020B0604030504040204" pitchFamily="34" charset="0"/>
                <a:ea typeface="Verdana" panose="020B0604030504040204" pitchFamily="34" charset="0"/>
              </a:rPr>
              <a:t>Bestek consultancy 2022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075960E2-BB69-48B1-9829-E0CC6BD1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4904"/>
            <a:ext cx="9998901" cy="4134774"/>
          </a:xfrm>
        </p:spPr>
        <p:txBody>
          <a:bodyPr>
            <a:normAutofit fontScale="92500" lnSpcReduction="20000"/>
          </a:bodyPr>
          <a:lstStyle/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Inspiratie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Bestek Vlaamse overheid consultancy verzekeringsportefeuille provinciale en lokale besturen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600" dirty="0">
                <a:latin typeface="Verdana" panose="020B0604030504040204" pitchFamily="34" charset="0"/>
                <a:ea typeface="Verdana" panose="020B0604030504040204" pitchFamily="34" charset="0"/>
              </a:rPr>
              <a:t>Bestek vorige opdracht verzekeringen 2016</a:t>
            </a:r>
            <a:endParaRPr lang="nl-BE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Raming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700" dirty="0">
                <a:latin typeface="Verdana" panose="020B0604030504040204" pitchFamily="34" charset="0"/>
                <a:ea typeface="Verdana" panose="020B0604030504040204" pitchFamily="34" charset="0"/>
              </a:rPr>
              <a:t>10.000 EUR</a:t>
            </a:r>
            <a:br>
              <a:rPr lang="nl-BE" sz="17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Opdracht consultant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7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Begeleiding en advies lokaal bestuur A-Z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700" dirty="0">
                <a:latin typeface="Verdana" panose="020B0604030504040204" pitchFamily="34" charset="0"/>
                <a:ea typeface="Verdana" panose="020B0604030504040204" pitchFamily="34" charset="0"/>
              </a:rPr>
              <a:t>Doorlichting huidige en toekomstige risico’s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700" dirty="0">
                <a:latin typeface="Verdana" panose="020B0604030504040204" pitchFamily="34" charset="0"/>
                <a:ea typeface="Verdana" panose="020B0604030504040204" pitchFamily="34" charset="0"/>
              </a:rPr>
              <a:t>Doorlichting en kritische evaluatie polissen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sz="1700" dirty="0">
                <a:latin typeface="Verdana" panose="020B0604030504040204" pitchFamily="34" charset="0"/>
                <a:ea typeface="Verdana" panose="020B0604030504040204" pitchFamily="34" charset="0"/>
              </a:rPr>
              <a:t>Opmaak lastenboek verzekeringen</a:t>
            </a:r>
          </a:p>
          <a:p>
            <a:pPr marL="457200" lvl="1" indent="0">
              <a:buNone/>
            </a:pPr>
            <a:endParaRPr lang="nl-BE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</a:rPr>
              <a:t>Inspraak juridische dienst </a:t>
            </a:r>
            <a:endParaRPr lang="nl-BE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nl-B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8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12FDBB75-DF22-47F8-840D-EA24A054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999890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BE" sz="3600" dirty="0">
                <a:latin typeface="Verdana" panose="020B0604030504040204" pitchFamily="34" charset="0"/>
                <a:ea typeface="Verdana" panose="020B0604030504040204" pitchFamily="34" charset="0"/>
              </a:rPr>
              <a:t>DANK VOOR UW AANDACHT!</a:t>
            </a:r>
          </a:p>
          <a:p>
            <a:pPr marL="0" indent="0" algn="ctr">
              <a:buNone/>
            </a:pPr>
            <a:endParaRPr lang="nl-B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l-BE" sz="3600" dirty="0">
                <a:latin typeface="Verdana" panose="020B0604030504040204" pitchFamily="34" charset="0"/>
                <a:ea typeface="Verdana" panose="020B0604030504040204" pitchFamily="34" charset="0"/>
              </a:rPr>
              <a:t>VRAGEN?</a:t>
            </a:r>
          </a:p>
          <a:p>
            <a:pPr marL="457200" lvl="1" indent="0"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ctr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ctr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1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172</Words>
  <Application>Microsoft Office PowerPoint</Application>
  <PresentationFormat>Breedbeeld</PresentationFormat>
  <Paragraphs>55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Verdana</vt:lpstr>
      <vt:lpstr>Wingdings</vt:lpstr>
      <vt:lpstr>Office-thema</vt:lpstr>
      <vt:lpstr>CONSULTANCY VERZEKERINGSPORTEFEUILLE Overheidsopdracht 2022</vt:lpstr>
      <vt:lpstr>VERZEKERINGEN LOKALE BESTUREN</vt:lpstr>
      <vt:lpstr>VERZEKERINGEN LOKALE BESTUREN</vt:lpstr>
      <vt:lpstr> VERZEKERINGEN LOKALE BESTUREN  Financieel luik</vt:lpstr>
      <vt:lpstr> VERZEKERINGEN LOKALE BESTUREN  Bestek consultancy 2022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Tesse Robyns</dc:creator>
  <cp:lastModifiedBy>Tesse Robyns</cp:lastModifiedBy>
  <cp:revision>23</cp:revision>
  <dcterms:created xsi:type="dcterms:W3CDTF">2021-01-11T10:22:31Z</dcterms:created>
  <dcterms:modified xsi:type="dcterms:W3CDTF">2022-06-23T14:50:51Z</dcterms:modified>
</cp:coreProperties>
</file>