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2" r:id="rId4"/>
    <p:sldId id="264" r:id="rId5"/>
    <p:sldId id="268" r:id="rId6"/>
    <p:sldId id="267" r:id="rId7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175787" y="3573017"/>
            <a:ext cx="7674901" cy="1181993"/>
          </a:xfrm>
        </p:spPr>
        <p:txBody>
          <a:bodyPr anchor="b">
            <a:normAutofit/>
          </a:bodyPr>
          <a:lstStyle>
            <a:lvl1pPr algn="r">
              <a:defRPr sz="3200" cap="all" baseline="0">
                <a:solidFill>
                  <a:srgbClr val="DCDCC8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nl-B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175787" y="4725144"/>
            <a:ext cx="7670304" cy="1129680"/>
          </a:xfr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ACD38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nl-BE" dirty="0"/>
          </a:p>
        </p:txBody>
      </p:sp>
      <p:sp>
        <p:nvSpPr>
          <p:cNvPr id="4" name="Tijdelijke aanduiding voor afbeelding 2"/>
          <p:cNvSpPr>
            <a:spLocks noGrp="1"/>
          </p:cNvSpPr>
          <p:nvPr>
            <p:ph type="pic" idx="10"/>
          </p:nvPr>
        </p:nvSpPr>
        <p:spPr>
          <a:xfrm>
            <a:off x="4128000" y="0"/>
            <a:ext cx="7766400" cy="3380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nl-B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9890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stijl te bewerken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98901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4000" b="1" kern="1200">
          <a:solidFill>
            <a:srgbClr val="5C960E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rgbClr val="244A1F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175787" y="3543151"/>
            <a:ext cx="7674901" cy="1181993"/>
          </a:xfrm>
        </p:spPr>
        <p:txBody>
          <a:bodyPr>
            <a:noAutofit/>
          </a:bodyPr>
          <a:lstStyle/>
          <a:p>
            <a:pPr algn="ctr"/>
            <a:r>
              <a:rPr lang="nl-BE" sz="2800" dirty="0">
                <a:latin typeface="Verdana" panose="020B0604030504040204" pitchFamily="34" charset="0"/>
                <a:ea typeface="Verdana" panose="020B0604030504040204" pitchFamily="34" charset="0"/>
              </a:rPr>
              <a:t>CONSULTANCY VERZEKERINGSPORTEFEUILLE</a:t>
            </a:r>
            <a:br>
              <a:rPr lang="nl-BE" sz="28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l-BE" sz="1800" dirty="0">
                <a:latin typeface="Verdana" panose="020B0604030504040204" pitchFamily="34" charset="0"/>
                <a:ea typeface="Verdana" panose="020B0604030504040204" pitchFamily="34" charset="0"/>
              </a:rPr>
              <a:t>Overheidsopdracht 2022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790870" y="5009229"/>
            <a:ext cx="7670304" cy="1129680"/>
          </a:xfrm>
        </p:spPr>
        <p:txBody>
          <a:bodyPr/>
          <a:lstStyle/>
          <a:p>
            <a:r>
              <a:rPr lang="nl-BE" i="1" dirty="0"/>
              <a:t>Toelichting door de juridische dienst</a:t>
            </a:r>
          </a:p>
        </p:txBody>
      </p:sp>
    </p:spTree>
    <p:extLst>
      <p:ext uri="{BB962C8B-B14F-4D97-AF65-F5344CB8AC3E}">
        <p14:creationId xmlns:p14="http://schemas.microsoft.com/office/powerpoint/2010/main" val="3908571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A7AEBE-92FF-4197-A1E1-8EEDF6D01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  <a:t>VERZEKERINGEN LOKALE BESTUREN</a:t>
            </a:r>
          </a:p>
        </p:txBody>
      </p:sp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12FDBB75-DF22-47F8-840D-EA24A0545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9998901" cy="452596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nl-BE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nl-BE" sz="2400" dirty="0">
                <a:latin typeface="Verdana" panose="020B0604030504040204" pitchFamily="34" charset="0"/>
                <a:ea typeface="Verdana" panose="020B0604030504040204" pitchFamily="34" charset="0"/>
              </a:rPr>
              <a:t>Toepassing wetgeving overheidsopdrachten</a:t>
            </a:r>
          </a:p>
          <a:p>
            <a:pPr marL="0" indent="0">
              <a:buNone/>
            </a:pPr>
            <a:endParaRPr lang="nl-BE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nl-BE" sz="2400" dirty="0">
                <a:latin typeface="Verdana" panose="020B0604030504040204" pitchFamily="34" charset="0"/>
                <a:ea typeface="Verdana" panose="020B0604030504040204" pitchFamily="34" charset="0"/>
              </a:rPr>
              <a:t>Regel: duurtijd opdracht is 4 jaar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BE" sz="1600" dirty="0">
                <a:latin typeface="Verdana" panose="020B0604030504040204" pitchFamily="34" charset="0"/>
                <a:ea typeface="Verdana" panose="020B0604030504040204" pitchFamily="34" charset="0"/>
              </a:rPr>
              <a:t>Geen afwijkingsmogelijkheden, tenzij grondige motivering </a:t>
            </a:r>
            <a:r>
              <a:rPr lang="nl-BE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i.f.v</a:t>
            </a:r>
            <a:r>
              <a:rPr lang="nl-BE" sz="1600" dirty="0">
                <a:latin typeface="Verdana" panose="020B0604030504040204" pitchFamily="34" charset="0"/>
                <a:ea typeface="Verdana" panose="020B0604030504040204" pitchFamily="34" charset="0"/>
              </a:rPr>
              <a:t>. voorwerp aanbesteding</a:t>
            </a:r>
            <a:endParaRPr lang="nl-BE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nl-BE" sz="2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nl-BE" sz="2400" dirty="0">
                <a:latin typeface="Verdana" panose="020B0604030504040204" pitchFamily="34" charset="0"/>
                <a:ea typeface="Verdana" panose="020B0604030504040204" pitchFamily="34" charset="0"/>
              </a:rPr>
              <a:t>Heel specifieke materie/technisch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BE" sz="1600" dirty="0">
                <a:latin typeface="Verdana" panose="020B0604030504040204" pitchFamily="34" charset="0"/>
                <a:ea typeface="Verdana" panose="020B0604030504040204" pitchFamily="34" charset="0"/>
              </a:rPr>
              <a:t>Begeleiding en advies consultant (niet verplicht)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BE" sz="1600" dirty="0">
                <a:latin typeface="Verdana" panose="020B0604030504040204" pitchFamily="34" charset="0"/>
                <a:ea typeface="Verdana" panose="020B0604030504040204" pitchFamily="34" charset="0"/>
              </a:rPr>
              <a:t>Vorige procedure: ook consultant </a:t>
            </a:r>
            <a:r>
              <a:rPr lang="nl-BE" sz="1600" dirty="0">
                <a:latin typeface="Verdana" panose="020B0604030504040204" pitchFamily="34" charset="0"/>
                <a:ea typeface="Verdana" panose="020B0604030504040204" pitchFamily="34" charset="0"/>
                <a:sym typeface="Wingdings" panose="05000000000000000000" pitchFamily="2" charset="2"/>
              </a:rPr>
              <a:t></a:t>
            </a:r>
            <a:r>
              <a:rPr lang="nl-BE" sz="1600" dirty="0">
                <a:latin typeface="Verdana" panose="020B0604030504040204" pitchFamily="34" charset="0"/>
                <a:ea typeface="Verdana" panose="020B0604030504040204" pitchFamily="34" charset="0"/>
              </a:rPr>
              <a:t> ADVISO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BE" sz="1600" dirty="0">
                <a:latin typeface="Verdana" panose="020B0604030504040204" pitchFamily="34" charset="0"/>
                <a:ea typeface="Verdana" panose="020B0604030504040204" pitchFamily="34" charset="0"/>
              </a:rPr>
              <a:t>Grote spelers op de markt:</a:t>
            </a:r>
          </a:p>
          <a:p>
            <a:pPr lvl="2">
              <a:buAutoNum type="arabicPeriod"/>
            </a:pPr>
            <a:r>
              <a:rPr lang="nl-BE" sz="1400" dirty="0">
                <a:latin typeface="Verdana" panose="020B0604030504040204" pitchFamily="34" charset="0"/>
                <a:ea typeface="Verdana" panose="020B0604030504040204" pitchFamily="34" charset="0"/>
              </a:rPr>
              <a:t>AEON</a:t>
            </a:r>
          </a:p>
          <a:p>
            <a:pPr lvl="2">
              <a:buAutoNum type="arabicPeriod"/>
            </a:pPr>
            <a:r>
              <a:rPr lang="nl-BE" sz="1400" dirty="0" err="1">
                <a:latin typeface="Verdana" panose="020B0604030504040204" pitchFamily="34" charset="0"/>
                <a:ea typeface="Verdana" panose="020B0604030504040204" pitchFamily="34" charset="0"/>
              </a:rPr>
              <a:t>Marsh</a:t>
            </a:r>
            <a:endParaRPr lang="nl-BE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2">
              <a:buAutoNum type="arabicPeriod"/>
            </a:pPr>
            <a:r>
              <a:rPr lang="nl-BE" sz="1400" dirty="0">
                <a:latin typeface="Verdana" panose="020B0604030504040204" pitchFamily="34" charset="0"/>
                <a:ea typeface="Verdana" panose="020B0604030504040204" pitchFamily="34" charset="0"/>
              </a:rPr>
              <a:t>Van Breda</a:t>
            </a:r>
          </a:p>
        </p:txBody>
      </p:sp>
    </p:spTree>
    <p:extLst>
      <p:ext uri="{BB962C8B-B14F-4D97-AF65-F5344CB8AC3E}">
        <p14:creationId xmlns:p14="http://schemas.microsoft.com/office/powerpoint/2010/main" val="4249968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A7AEBE-92FF-4197-A1E1-8EEDF6D01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  <a:t>VERZEKERINGEN LOKALE BESTUREN</a:t>
            </a:r>
          </a:p>
        </p:txBody>
      </p:sp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D7175E98-FA2A-4E69-8A23-1727CB878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9998901" cy="452596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nl-BE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  <a:t>Deelnemende besturen</a:t>
            </a:r>
          </a:p>
          <a:p>
            <a:pPr marL="800100" lvl="1" indent="-342900">
              <a:buAutoNum type="arabicPeriod"/>
            </a:pPr>
            <a:r>
              <a:rPr lang="nl-BE" sz="1800" dirty="0">
                <a:latin typeface="Verdana" panose="020B0604030504040204" pitchFamily="34" charset="0"/>
                <a:ea typeface="Verdana" panose="020B0604030504040204" pitchFamily="34" charset="0"/>
              </a:rPr>
              <a:t>Gemeente</a:t>
            </a:r>
          </a:p>
          <a:p>
            <a:pPr marL="800100" lvl="1" indent="-342900">
              <a:buAutoNum type="arabicPeriod"/>
            </a:pPr>
            <a:r>
              <a:rPr lang="nl-BE" sz="1800" dirty="0">
                <a:latin typeface="Verdana" panose="020B0604030504040204" pitchFamily="34" charset="0"/>
                <a:ea typeface="Verdana" panose="020B0604030504040204" pitchFamily="34" charset="0"/>
              </a:rPr>
              <a:t>OCMW</a:t>
            </a:r>
          </a:p>
          <a:p>
            <a:pPr marL="800100" lvl="1" indent="-342900">
              <a:buAutoNum type="arabicPeriod"/>
            </a:pPr>
            <a:r>
              <a:rPr lang="nl-BE" sz="1800" dirty="0">
                <a:latin typeface="Verdana" panose="020B0604030504040204" pitchFamily="34" charset="0"/>
                <a:ea typeface="Verdana" panose="020B0604030504040204" pitchFamily="34" charset="0"/>
              </a:rPr>
              <a:t>Autonoom gemeentebedrijf (AGB)</a:t>
            </a:r>
          </a:p>
          <a:p>
            <a:pPr marL="800100" lvl="1" indent="-342900">
              <a:buAutoNum type="arabicPeriod"/>
            </a:pPr>
            <a:r>
              <a:rPr lang="nl-BE" sz="1800" dirty="0">
                <a:latin typeface="Verdana" panose="020B0604030504040204" pitchFamily="34" charset="0"/>
                <a:ea typeface="Verdana" panose="020B0604030504040204" pitchFamily="34" charset="0"/>
              </a:rPr>
              <a:t>Cultuurcentrum Coloma</a:t>
            </a:r>
          </a:p>
          <a:p>
            <a:pPr marL="457200" lvl="1" indent="0">
              <a:buNone/>
            </a:pPr>
            <a:endParaRPr lang="nl-BE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  <a:t>Gemeente treedt op als ‘aankoopcentrale’</a:t>
            </a:r>
          </a:p>
        </p:txBody>
      </p:sp>
    </p:spTree>
    <p:extLst>
      <p:ext uri="{BB962C8B-B14F-4D97-AF65-F5344CB8AC3E}">
        <p14:creationId xmlns:p14="http://schemas.microsoft.com/office/powerpoint/2010/main" val="3074185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A7AEBE-92FF-4197-A1E1-8EEDF6D01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76479"/>
            <a:ext cx="9998901" cy="1143000"/>
          </a:xfrm>
        </p:spPr>
        <p:txBody>
          <a:bodyPr>
            <a:normAutofit fontScale="90000"/>
          </a:bodyPr>
          <a:lstStyle/>
          <a:p>
            <a:b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  <a:t>VERZEKERINGEN LOKALE BESTUREN</a:t>
            </a:r>
            <a:b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l-BE" sz="2200" u="sng" dirty="0">
                <a:latin typeface="Verdana" panose="020B0604030504040204" pitchFamily="34" charset="0"/>
                <a:ea typeface="Verdana" panose="020B0604030504040204" pitchFamily="34" charset="0"/>
              </a:rPr>
              <a:t>Financieel luik</a:t>
            </a:r>
          </a:p>
        </p:txBody>
      </p:sp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075960E2-BB69-48B1-9829-E0CC6BD16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2332037"/>
            <a:ext cx="9998901" cy="4525963"/>
          </a:xfrm>
        </p:spPr>
        <p:txBody>
          <a:bodyPr>
            <a:normAutofit/>
          </a:bodyPr>
          <a:lstStyle/>
          <a:p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  <a:t>Grote uitgave</a:t>
            </a:r>
          </a:p>
          <a:p>
            <a:endParaRPr lang="nl-BE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  <a:t>Doelstelling: optimaal beheer financiën</a:t>
            </a:r>
          </a:p>
          <a:p>
            <a:pPr marL="0" indent="0">
              <a:buNone/>
            </a:pPr>
            <a:endParaRPr lang="nl-BE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  <a:t>Zoeken naar efficiëntiewinsten</a:t>
            </a:r>
          </a:p>
          <a:p>
            <a:endParaRPr lang="nl-BE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  <a:t>Verbeteren – optimaliseren – besparen!</a:t>
            </a:r>
          </a:p>
        </p:txBody>
      </p:sp>
    </p:spTree>
    <p:extLst>
      <p:ext uri="{BB962C8B-B14F-4D97-AF65-F5344CB8AC3E}">
        <p14:creationId xmlns:p14="http://schemas.microsoft.com/office/powerpoint/2010/main" val="2077836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A7AEBE-92FF-4197-A1E1-8EEDF6D01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76479"/>
            <a:ext cx="9998901" cy="1143000"/>
          </a:xfrm>
        </p:spPr>
        <p:txBody>
          <a:bodyPr>
            <a:normAutofit fontScale="90000"/>
          </a:bodyPr>
          <a:lstStyle/>
          <a:p>
            <a:b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  <a:t>VERZEKERINGEN LOKALE BESTUREN</a:t>
            </a:r>
            <a:b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</a:br>
            <a:b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l-BE" sz="2200" u="sng" dirty="0">
                <a:latin typeface="Verdana" panose="020B0604030504040204" pitchFamily="34" charset="0"/>
                <a:ea typeface="Verdana" panose="020B0604030504040204" pitchFamily="34" charset="0"/>
              </a:rPr>
              <a:t>Bestek consultancy 2022</a:t>
            </a:r>
          </a:p>
        </p:txBody>
      </p:sp>
      <p:sp>
        <p:nvSpPr>
          <p:cNvPr id="9" name="Tijdelijke aanduiding voor inhoud 2">
            <a:extLst>
              <a:ext uri="{FF2B5EF4-FFF2-40B4-BE49-F238E27FC236}">
                <a16:creationId xmlns:a16="http://schemas.microsoft.com/office/drawing/2014/main" id="{075960E2-BB69-48B1-9829-E0CC6BD16D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274904"/>
            <a:ext cx="9998901" cy="4134774"/>
          </a:xfrm>
        </p:spPr>
        <p:txBody>
          <a:bodyPr>
            <a:normAutofit fontScale="92500" lnSpcReduction="20000"/>
          </a:bodyPr>
          <a:lstStyle/>
          <a:p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  <a:t>Inspiratie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BE" sz="1600" dirty="0">
                <a:latin typeface="Verdana" panose="020B0604030504040204" pitchFamily="34" charset="0"/>
                <a:ea typeface="Verdana" panose="020B0604030504040204" pitchFamily="34" charset="0"/>
              </a:rPr>
              <a:t>Bestek Vlaamse overheid consultancy verzekeringsportefeuille provinciale en lokale besturen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BE" sz="1600" dirty="0">
                <a:latin typeface="Verdana" panose="020B0604030504040204" pitchFamily="34" charset="0"/>
                <a:ea typeface="Verdana" panose="020B0604030504040204" pitchFamily="34" charset="0"/>
              </a:rPr>
              <a:t>Bestek vorige opdracht verzekeringen 2016</a:t>
            </a:r>
            <a:endParaRPr lang="nl-BE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1" indent="0">
              <a:buNone/>
            </a:pPr>
            <a:endParaRPr lang="nl-BE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  <a:t>Raming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nl-BE" sz="1700" dirty="0">
                <a:latin typeface="Verdana" panose="020B0604030504040204" pitchFamily="34" charset="0"/>
                <a:ea typeface="Verdana" panose="020B0604030504040204" pitchFamily="34" charset="0"/>
              </a:rPr>
              <a:t>10.000 EUR</a:t>
            </a:r>
            <a:br>
              <a:rPr lang="nl-BE" sz="17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nl-BE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  <a:t>Opdracht consultant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BE" sz="17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Begeleiding en advies lokaal bestuur A-Z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BE" sz="1700" dirty="0">
                <a:latin typeface="Verdana" panose="020B0604030504040204" pitchFamily="34" charset="0"/>
                <a:ea typeface="Verdana" panose="020B0604030504040204" pitchFamily="34" charset="0"/>
              </a:rPr>
              <a:t>Doorlichting huidige en toekomstige risico’s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BE" sz="1700" dirty="0">
                <a:latin typeface="Verdana" panose="020B0604030504040204" pitchFamily="34" charset="0"/>
                <a:ea typeface="Verdana" panose="020B0604030504040204" pitchFamily="34" charset="0"/>
              </a:rPr>
              <a:t>Doorlichting en kritische evaluatie polissen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nl-BE" sz="1700" dirty="0">
                <a:latin typeface="Verdana" panose="020B0604030504040204" pitchFamily="34" charset="0"/>
                <a:ea typeface="Verdana" panose="020B0604030504040204" pitchFamily="34" charset="0"/>
              </a:rPr>
              <a:t>Opmaak lastenboek verzekeringen</a:t>
            </a:r>
          </a:p>
          <a:p>
            <a:pPr marL="457200" lvl="1" indent="0">
              <a:buNone/>
            </a:pPr>
            <a:endParaRPr lang="nl-BE" sz="17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nl-BE" dirty="0">
                <a:latin typeface="Verdana" panose="020B0604030504040204" pitchFamily="34" charset="0"/>
                <a:ea typeface="Verdana" panose="020B0604030504040204" pitchFamily="34" charset="0"/>
              </a:rPr>
              <a:t>Inspraak juridische dienst </a:t>
            </a:r>
            <a:endParaRPr lang="nl-BE" sz="17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endParaRPr lang="nl-BE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288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2">
            <a:extLst>
              <a:ext uri="{FF2B5EF4-FFF2-40B4-BE49-F238E27FC236}">
                <a16:creationId xmlns:a16="http://schemas.microsoft.com/office/drawing/2014/main" id="{12FDBB75-DF22-47F8-840D-EA24A0545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9998901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nl-BE" sz="3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endParaRPr lang="nl-BE" sz="3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nl-BE" sz="3600" dirty="0">
                <a:latin typeface="Verdana" panose="020B0604030504040204" pitchFamily="34" charset="0"/>
                <a:ea typeface="Verdana" panose="020B0604030504040204" pitchFamily="34" charset="0"/>
              </a:rPr>
              <a:t>DANK VOOR UW AANDACHT!</a:t>
            </a:r>
          </a:p>
          <a:p>
            <a:pPr marL="0" indent="0" algn="ctr">
              <a:buNone/>
            </a:pPr>
            <a:endParaRPr lang="nl-BE" sz="3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nl-BE" sz="3600" dirty="0">
                <a:latin typeface="Verdana" panose="020B0604030504040204" pitchFamily="34" charset="0"/>
                <a:ea typeface="Verdana" panose="020B0604030504040204" pitchFamily="34" charset="0"/>
              </a:rPr>
              <a:t>VRAGEN?</a:t>
            </a:r>
          </a:p>
          <a:p>
            <a:pPr marL="457200" lvl="1" indent="0">
              <a:buNone/>
            </a:pPr>
            <a:endParaRPr lang="nl-BE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1" indent="0" algn="ctr">
              <a:buNone/>
            </a:pPr>
            <a:endParaRPr lang="nl-BE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1" indent="0" algn="ctr">
              <a:buNone/>
            </a:pPr>
            <a:endParaRPr lang="nl-BE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1" indent="0">
              <a:buNone/>
            </a:pPr>
            <a:endParaRPr lang="nl-BE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lvl="1" indent="0">
              <a:buNone/>
            </a:pPr>
            <a:endParaRPr lang="nl-BE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613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172</Words>
  <Application>Microsoft Office PowerPoint</Application>
  <PresentationFormat>Breedbeeld</PresentationFormat>
  <Paragraphs>55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Verdana</vt:lpstr>
      <vt:lpstr>Wingdings</vt:lpstr>
      <vt:lpstr>Office-thema</vt:lpstr>
      <vt:lpstr>CONSULTANCY VERZEKERINGSPORTEFEUILLE Overheidsopdracht 2022</vt:lpstr>
      <vt:lpstr>VERZEKERINGEN LOKALE BESTUREN</vt:lpstr>
      <vt:lpstr>VERZEKERINGEN LOKALE BESTUREN</vt:lpstr>
      <vt:lpstr> VERZEKERINGEN LOKALE BESTUREN  Financieel luik</vt:lpstr>
      <vt:lpstr> VERZEKERINGEN LOKALE BESTUREN  Bestek consultancy 2022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Tesse Robyns</dc:creator>
  <cp:lastModifiedBy>Tesse Robyns</cp:lastModifiedBy>
  <cp:revision>23</cp:revision>
  <dcterms:created xsi:type="dcterms:W3CDTF">2021-01-11T10:22:31Z</dcterms:created>
  <dcterms:modified xsi:type="dcterms:W3CDTF">2022-06-23T14:50:51Z</dcterms:modified>
</cp:coreProperties>
</file>