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59" r:id="rId5"/>
    <p:sldId id="260" r:id="rId6"/>
    <p:sldId id="263" r:id="rId7"/>
    <p:sldId id="261" r:id="rId8"/>
    <p:sldId id="262" r:id="rId9"/>
    <p:sldId id="270" r:id="rId10"/>
    <p:sldId id="266" r:id="rId11"/>
    <p:sldId id="269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244A1F"/>
    <a:srgbClr val="ACD384"/>
    <a:srgbClr val="DCDCC8"/>
    <a:srgbClr val="5C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3" autoAdjust="0"/>
  </p:normalViewPr>
  <p:slideViewPr>
    <p:cSldViewPr>
      <p:cViewPr varScale="1">
        <p:scale>
          <a:sx n="114" d="100"/>
          <a:sy n="114" d="100"/>
        </p:scale>
        <p:origin x="156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Commissie mens SAMENLEVING RUIMTE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15 september 2022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idx="10"/>
          </p:nvPr>
        </p:nvSpPr>
        <p:spPr/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5D91E-CAB7-489A-A4DC-D8B3D931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MILIEUSTRAAT OEVERBEEMD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03F76E-1E20-4C67-BD9A-29B11B55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r="6907"/>
          <a:stretch/>
        </p:blipFill>
        <p:spPr bwMode="auto">
          <a:xfrm>
            <a:off x="2084339" y="2057325"/>
            <a:ext cx="4244898" cy="36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94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F5F6F-A7C7-4C10-B85E-E041B67C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7499176" cy="3722942"/>
          </a:xfrm>
        </p:spPr>
        <p:txBody>
          <a:bodyPr>
            <a:spAutoFit/>
          </a:bodyPr>
          <a:lstStyle/>
          <a:p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1997: semi-ondergrondse milieustraat Oeverbeemd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Problematiek:</a:t>
            </a:r>
          </a:p>
          <a:p>
            <a:pPr lvl="1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Sloten meermaals hersteld 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olledige deksels vernieuwen (Kostprijs: €18 658,2) </a:t>
            </a:r>
          </a:p>
          <a:p>
            <a:pPr lvl="1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Verschil bij sociale huisvestiging appartementen en woningen. </a:t>
            </a: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B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Duurzame oplossing: </a:t>
            </a:r>
          </a:p>
          <a:p>
            <a:pPr lvl="1"/>
            <a:r>
              <a:rPr lang="nl-B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Ondergrondse milieustraat met een badge-toegangssysteem: </a:t>
            </a:r>
          </a:p>
          <a:p>
            <a:pPr lvl="2"/>
            <a:r>
              <a:rPr lang="nl-BE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Badge</a:t>
            </a:r>
          </a:p>
          <a:p>
            <a:pPr lvl="2"/>
            <a:r>
              <a:rPr lang="nl-BE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</a:t>
            </a:r>
            <a:r>
              <a:rPr lang="nl-B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endParaRPr lang="nl-B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niformiteit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=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toegangsbedrag als bij de aankoop van huisvuilzakken. 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1A9EA76-3E48-4D8B-9334-D073ADE6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7499176" cy="1143000"/>
          </a:xfrm>
        </p:spPr>
        <p:txBody>
          <a:bodyPr>
            <a:normAutofit/>
          </a:bodyPr>
          <a:lstStyle/>
          <a:p>
            <a:r>
              <a:rPr lang="nl-BE" dirty="0"/>
              <a:t>Historiek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1E1174-DBA9-488B-B911-80BF3D6A0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2306734" cy="20162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B186F5-26FC-499A-9D44-0A7F2157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30727" y="4374577"/>
            <a:ext cx="1980329" cy="1717163"/>
          </a:xfrm>
          <a:prstGeom prst="rect">
            <a:avLst/>
          </a:prstGeom>
        </p:spPr>
      </p:pic>
      <p:pic>
        <p:nvPicPr>
          <p:cNvPr id="8" name="Afbeelding 7" descr="Afbeelding met grond, buiten, container, bak&#10;&#10;Automatisch gegenereerde beschrijving">
            <a:extLst>
              <a:ext uri="{FF2B5EF4-FFF2-40B4-BE49-F238E27FC236}">
                <a16:creationId xmlns:a16="http://schemas.microsoft.com/office/drawing/2014/main" id="{4BA5896E-345A-44DC-9DC6-E39A99F67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54" y="4244114"/>
            <a:ext cx="2683595" cy="20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ADE2DB7C-EDD9-4DD9-8312-78F5ADA67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758360"/>
              </p:ext>
            </p:extLst>
          </p:nvPr>
        </p:nvGraphicFramePr>
        <p:xfrm>
          <a:off x="829546" y="692696"/>
          <a:ext cx="6118718" cy="398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421">
                  <a:extLst>
                    <a:ext uri="{9D8B030D-6E8A-4147-A177-3AD203B41FA5}">
                      <a16:colId xmlns:a16="http://schemas.microsoft.com/office/drawing/2014/main" val="4143617218"/>
                    </a:ext>
                  </a:extLst>
                </a:gridCol>
                <a:gridCol w="1167989">
                  <a:extLst>
                    <a:ext uri="{9D8B030D-6E8A-4147-A177-3AD203B41FA5}">
                      <a16:colId xmlns:a16="http://schemas.microsoft.com/office/drawing/2014/main" val="2027263543"/>
                    </a:ext>
                  </a:extLst>
                </a:gridCol>
                <a:gridCol w="1366701">
                  <a:extLst>
                    <a:ext uri="{9D8B030D-6E8A-4147-A177-3AD203B41FA5}">
                      <a16:colId xmlns:a16="http://schemas.microsoft.com/office/drawing/2014/main" val="3052485490"/>
                    </a:ext>
                  </a:extLst>
                </a:gridCol>
                <a:gridCol w="1312607">
                  <a:extLst>
                    <a:ext uri="{9D8B030D-6E8A-4147-A177-3AD203B41FA5}">
                      <a16:colId xmlns:a16="http://schemas.microsoft.com/office/drawing/2014/main" val="1414875795"/>
                    </a:ext>
                  </a:extLst>
                </a:gridCol>
              </a:tblGrid>
              <a:tr h="33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Intradura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77604"/>
                  </a:ext>
                </a:extLst>
              </a:tr>
              <a:tr h="33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Traflux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 err="1">
                          <a:effectLst/>
                        </a:rPr>
                        <a:t>eID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BADGE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4162494579"/>
                  </a:ext>
                </a:extLst>
              </a:tr>
              <a:tr h="59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Leveren en plaatsen container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€  76.472,00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 €    87.352,89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 €    87.352,89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921634205"/>
                  </a:ext>
                </a:extLst>
              </a:tr>
              <a:tr h="59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Reiniging per jaar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€        917,56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2.451,87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2.451,87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916700958"/>
                  </a:ext>
                </a:extLst>
              </a:tr>
              <a:tr h="59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Aankoop kaarten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€    1.542,75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 €                   -  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 €       1.457,45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3068096209"/>
                  </a:ext>
                </a:extLst>
              </a:tr>
              <a:tr h="59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Préfacturatie eerste jaar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€    2.178,00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8.392,68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5.299,97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2439859915"/>
                  </a:ext>
                </a:extLst>
              </a:tr>
              <a:tr h="594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Préfacturatie per jaar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€    2.178,00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4.956,47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4.483,05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3718579475"/>
                  </a:ext>
                </a:extLst>
              </a:tr>
              <a:tr h="338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Lediging/keer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€        206,03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 €          254,46 </a:t>
                      </a:r>
                      <a:endParaRPr lang="nl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      254,46 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27531785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77A9874C-0D3B-4B67-B0D5-FCF068C54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38776"/>
              </p:ext>
            </p:extLst>
          </p:nvPr>
        </p:nvGraphicFramePr>
        <p:xfrm>
          <a:off x="827584" y="4869160"/>
          <a:ext cx="6120681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415">
                  <a:extLst>
                    <a:ext uri="{9D8B030D-6E8A-4147-A177-3AD203B41FA5}">
                      <a16:colId xmlns:a16="http://schemas.microsoft.com/office/drawing/2014/main" val="1045069632"/>
                    </a:ext>
                  </a:extLst>
                </a:gridCol>
                <a:gridCol w="1200558">
                  <a:extLst>
                    <a:ext uri="{9D8B030D-6E8A-4147-A177-3AD203B41FA5}">
                      <a16:colId xmlns:a16="http://schemas.microsoft.com/office/drawing/2014/main" val="3886431136"/>
                    </a:ext>
                  </a:extLst>
                </a:gridCol>
                <a:gridCol w="1385259">
                  <a:extLst>
                    <a:ext uri="{9D8B030D-6E8A-4147-A177-3AD203B41FA5}">
                      <a16:colId xmlns:a16="http://schemas.microsoft.com/office/drawing/2014/main" val="2264277909"/>
                    </a:ext>
                  </a:extLst>
                </a:gridCol>
                <a:gridCol w="1318449">
                  <a:extLst>
                    <a:ext uri="{9D8B030D-6E8A-4147-A177-3AD203B41FA5}">
                      <a16:colId xmlns:a16="http://schemas.microsoft.com/office/drawing/2014/main" val="342128117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Totale kost 1e jaar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 91.823,69 </a:t>
                      </a:r>
                    </a:p>
                  </a:txBody>
                  <a:tcPr marL="47625" marR="47625" marT="47625" marB="47625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€  111.429,52 </a:t>
                      </a:r>
                    </a:p>
                  </a:txBody>
                  <a:tcPr marL="47625" marR="47625" marT="47625" marB="47625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€  109.794,25 </a:t>
                      </a:r>
                    </a:p>
                  </a:txBody>
                  <a:tcPr marL="47625" marR="47625" marT="47625" marB="47625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780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Kost per jaar: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>
                          <a:effectLst/>
                        </a:rPr>
                        <a:t>€  13.808,94 </a:t>
                      </a:r>
                      <a:endParaRPr lang="nl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20.640,42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nl-BE" sz="1400" dirty="0">
                          <a:effectLst/>
                        </a:rPr>
                        <a:t> €    20.167,00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372815277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1C2FF23-22DC-45D9-AD72-623BC41F2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93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1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Overzicht</a:t>
            </a: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(Prijzen incl. btw)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FF802E-E6EA-4AD7-832D-E46D22F1204B}"/>
              </a:ext>
            </a:extLst>
          </p:cNvPr>
          <p:cNvSpPr txBox="1"/>
          <p:nvPr/>
        </p:nvSpPr>
        <p:spPr>
          <a:xfrm>
            <a:off x="467544" y="5794505"/>
            <a:ext cx="7344816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nl-BE" sz="14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Totale kost 1e jaar = aankoop &amp; plaatsen containers + reiniging + aankoop kaarten + ledigingskost + préfacturatie eerste jaar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nl-BE" sz="14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Totale kost per jaar = reiniging + ledigingskost + préfacturatie vanaf tweede jaar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4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FFE6-44EF-44FE-BE12-8C3FC0D3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Belangrijkste verschillen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077AE1-9881-43C3-9BBA-1F5724D3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Intradura </a:t>
            </a:r>
            <a:r>
              <a:rPr lang="nl-BE" dirty="0">
                <a:sym typeface="Wingdings" panose="05000000000000000000" pitchFamily="2" charset="2"/>
              </a:rPr>
              <a:t> volledige </a:t>
            </a:r>
            <a:r>
              <a:rPr lang="nl-BE" dirty="0" err="1">
                <a:sym typeface="Wingdings" panose="05000000000000000000" pitchFamily="2" charset="2"/>
              </a:rPr>
              <a:t>ontzorging</a:t>
            </a:r>
            <a:r>
              <a:rPr lang="nl-BE" dirty="0">
                <a:sym typeface="Wingdings" panose="05000000000000000000" pitchFamily="2" charset="2"/>
              </a:rPr>
              <a:t> </a:t>
            </a:r>
          </a:p>
          <a:p>
            <a:r>
              <a:rPr lang="nl-BE" dirty="0">
                <a:sym typeface="Wingdings" panose="05000000000000000000" pitchFamily="2" charset="2"/>
              </a:rPr>
              <a:t>Werken met </a:t>
            </a:r>
            <a:r>
              <a:rPr lang="nl-BE" dirty="0" err="1">
                <a:sym typeface="Wingdings" panose="05000000000000000000" pitchFamily="2" charset="2"/>
              </a:rPr>
              <a:t>eID</a:t>
            </a:r>
            <a:r>
              <a:rPr lang="nl-BE" dirty="0">
                <a:sym typeface="Wingdings" panose="05000000000000000000" pitchFamily="2" charset="2"/>
              </a:rPr>
              <a:t> </a:t>
            </a:r>
          </a:p>
          <a:p>
            <a:r>
              <a:rPr lang="nl-BE" dirty="0">
                <a:sym typeface="Wingdings" panose="05000000000000000000" pitchFamily="2" charset="2"/>
              </a:rPr>
              <a:t>Reiniging: 2 extra ledigingen </a:t>
            </a:r>
            <a:r>
              <a:rPr lang="nl-BE" sz="2400" dirty="0">
                <a:sym typeface="Wingdings" panose="05000000000000000000" pitchFamily="2" charset="2"/>
              </a:rPr>
              <a:t>(GFT)</a:t>
            </a:r>
          </a:p>
          <a:p>
            <a:endParaRPr lang="nl-BE" sz="2400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32E206-E1A2-4BE4-9883-167B890F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5" y="3398922"/>
            <a:ext cx="2597431" cy="27207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89CC58-192E-4D42-BEEF-EB22E1D7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398922"/>
            <a:ext cx="4079821" cy="27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0B1EA96-7272-460C-AC00-E559B7FF3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7704856" cy="633670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q"/>
                </a:pP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Investeringskost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 </a:t>
                </a: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€  87.352,89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(incl. BTW)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(aankoop + plaatsen ondergrondse afvalcontainers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750"/>
                  </a:spcAft>
                  <a:buNone/>
                </a:pPr>
                <a:endParaRPr lang="nl-B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q"/>
                </a:pP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Exploitatiekost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 </a:t>
                </a:r>
                <a:r>
                  <a:rPr lang="nl-BE" sz="26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€ 12 455, 35 </a:t>
                </a:r>
                <a:r>
                  <a:rPr lang="nl-BE" sz="17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(incl. btw) </a:t>
                </a:r>
              </a:p>
              <a:p>
                <a:pPr marL="400050" lvl="1" indent="0">
                  <a:lnSpc>
                    <a:spcPct val="107000"/>
                  </a:lnSpc>
                  <a:buNone/>
                </a:pPr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€ 2 451,87 </a:t>
                </a: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(reinigingskost per  jaar)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solidFill>
                          <a:srgbClr val="41414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BE" sz="2000" i="1" dirty="0">
                        <a:solidFill>
                          <a:srgbClr val="41414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€ 8 392,68 (</a:t>
                </a:r>
                <a:r>
                  <a:rPr lang="nl-BE" sz="1400" dirty="0">
                    <a:solidFill>
                      <a:srgbClr val="41414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réfacturatie)</a:t>
                </a:r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 dirty="0" smtClean="0">
                        <a:solidFill>
                          <a:srgbClr val="41414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€ 13 231,92 </a:t>
                </a:r>
                <a:r>
                  <a:rPr lang="nl-BE" sz="1400" dirty="0">
                    <a:solidFill>
                      <a:srgbClr val="41414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(ledigingskost milieustraat)   </a:t>
                </a:r>
              </a:p>
              <a:p>
                <a:pPr marL="400050" lvl="1" indent="0">
                  <a:lnSpc>
                    <a:spcPct val="107000"/>
                  </a:lnSpc>
                  <a:spcBef>
                    <a:spcPts val="300"/>
                  </a:spcBef>
                  <a:spcAft>
                    <a:spcPts val="750"/>
                  </a:spcAft>
                  <a:buNone/>
                </a:pP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nl-BE" sz="2000" i="1" dirty="0" smtClean="0">
                        <a:solidFill>
                          <a:srgbClr val="41414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‒</m:t>
                    </m:r>
                  </m:oMath>
                </a14:m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€ 917, 56 </a:t>
                </a: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(reinigingskost reeds voorzien in budget) </a:t>
                </a:r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BE" sz="20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€ 10 713,56 </a:t>
                </a:r>
                <a:r>
                  <a:rPr lang="nl-BE" sz="14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(ledigingskost reeds voorzien in budget)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750"/>
                  </a:spcAft>
                  <a:buNone/>
                </a:pPr>
                <a:endParaRPr lang="nl-B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q"/>
                </a:pP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Extra exploitatie inkomsten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9 900 euro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B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-342900"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Ø"/>
                </a:pPr>
                <a:r>
                  <a:rPr lang="nl-BE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GFT: € 1 x 6  x 132 appartementen =  792 euro  </a:t>
                </a:r>
                <a:endParaRPr lang="nl-B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-342900"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Ø"/>
                </a:pPr>
                <a:r>
                  <a:rPr lang="nl-BE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REST: € 2 x 52 weken x 132 appartementen = 13 728 euro</a:t>
                </a:r>
                <a:endParaRPr lang="nl-BE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-342900"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Ø"/>
                </a:pPr>
                <a:r>
                  <a:rPr lang="nl-BE" dirty="0">
                    <a:solidFill>
                      <a:srgbClr val="41414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Huidige forfaitaire bijdrage: 132 appartementen x 35 euro = 4 620 euro</a:t>
                </a:r>
              </a:p>
              <a:p>
                <a:pPr marL="114300" indent="0">
                  <a:lnSpc>
                    <a:spcPct val="107000"/>
                  </a:lnSpc>
                  <a:spcAft>
                    <a:spcPts val="750"/>
                  </a:spcAft>
                  <a:buNone/>
                </a:pP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B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q"/>
                </a:pP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Daling kosten verwerking restafval</a:t>
                </a:r>
                <a:r>
                  <a:rPr lang="nl-BE" sz="2800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nl-BE" sz="2800" b="1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- 2 178 euro</a:t>
                </a:r>
                <a:endParaRPr lang="nl-B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-342900"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Ø"/>
                </a:pPr>
                <a:r>
                  <a:rPr lang="nl-BE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Schatting daling restafval: 100 kg/appartement x 132 appartement =13 200 kg</a:t>
                </a:r>
                <a:endParaRPr lang="nl-B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indent="-342900">
                  <a:lnSpc>
                    <a:spcPct val="107000"/>
                  </a:lnSpc>
                  <a:spcAft>
                    <a:spcPts val="750"/>
                  </a:spcAft>
                  <a:buFont typeface="Wingdings" panose="05000000000000000000" pitchFamily="2" charset="2"/>
                  <a:buChar char="Ø"/>
                </a:pPr>
                <a:r>
                  <a:rPr lang="nl-BE" dirty="0">
                    <a:solidFill>
                      <a:srgbClr val="41414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0,165 euro (verwerkingsprijs per kg) x 13 200 kg = 2 178 euro</a:t>
                </a:r>
                <a:endParaRPr lang="nl-B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0B1EA96-7272-460C-AC00-E559B7FF3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7704856" cy="6336704"/>
              </a:xfrm>
              <a:blipFill>
                <a:blip r:embed="rId2"/>
                <a:stretch>
                  <a:fillRect l="-712" t="-1155" r="-11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16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59493-07B5-4357-9D66-4425B8ED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FD167-9DE7-4D76-A7DD-DBF5B1EC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RECYCLAGEPARK</a:t>
            </a:r>
          </a:p>
          <a:p>
            <a:r>
              <a:rPr lang="nl-BE" dirty="0"/>
              <a:t>MILIEUSTRAAT OEVERBEEMD</a:t>
            </a:r>
          </a:p>
        </p:txBody>
      </p:sp>
    </p:spTree>
    <p:extLst>
      <p:ext uri="{BB962C8B-B14F-4D97-AF65-F5344CB8AC3E}">
        <p14:creationId xmlns:p14="http://schemas.microsoft.com/office/powerpoint/2010/main" val="367873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2B868-6012-4C18-AC1E-81F7BF9C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32" y="1124744"/>
            <a:ext cx="7499176" cy="1143000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244A1F"/>
                </a:solidFill>
              </a:rPr>
              <a:t>RECYCLAGEPARK</a:t>
            </a:r>
            <a:endParaRPr lang="nl-BE" dirty="0">
              <a:solidFill>
                <a:srgbClr val="244A1F"/>
              </a:solidFill>
            </a:endParaRPr>
          </a:p>
        </p:txBody>
      </p:sp>
      <p:pic>
        <p:nvPicPr>
          <p:cNvPr id="7" name="Afbeelding 6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D00BF49F-CA28-4649-A8A5-C66E08F75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2599"/>
            <a:ext cx="4027276" cy="3020457"/>
          </a:xfrm>
          <a:prstGeom prst="rect">
            <a:avLst/>
          </a:prstGeom>
        </p:spPr>
      </p:pic>
      <p:pic>
        <p:nvPicPr>
          <p:cNvPr id="5" name="Tijdelijke aanduiding voor inhoud 4" descr="Afbeelding met lucht, buiten, grond, weg&#10;&#10;Automatisch gegenereerde beschrijving">
            <a:extLst>
              <a:ext uri="{FF2B5EF4-FFF2-40B4-BE49-F238E27FC236}">
                <a16:creationId xmlns:a16="http://schemas.microsoft.com/office/drawing/2014/main" id="{5E35CFC2-5787-41A2-8B74-261597F7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62926"/>
            <a:ext cx="4580326" cy="3435245"/>
          </a:xfrm>
        </p:spPr>
      </p:pic>
    </p:spTree>
    <p:extLst>
      <p:ext uri="{BB962C8B-B14F-4D97-AF65-F5344CB8AC3E}">
        <p14:creationId xmlns:p14="http://schemas.microsoft.com/office/powerpoint/2010/main" val="285507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B4EEB-9EB8-462A-A595-211B8C5A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7499176" cy="1143000"/>
          </a:xfrm>
        </p:spPr>
        <p:txBody>
          <a:bodyPr/>
          <a:lstStyle/>
          <a:p>
            <a:r>
              <a:rPr lang="nl-BE" dirty="0"/>
              <a:t>HISTORIEK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00E9E-E9D4-4533-A205-3FE85A3F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68"/>
            <a:ext cx="7499176" cy="5069160"/>
          </a:xfrm>
        </p:spPr>
        <p:txBody>
          <a:bodyPr>
            <a:noAutofit/>
          </a:bodyPr>
          <a:lstStyle/>
          <a:p>
            <a:r>
              <a:rPr lang="nl-BE" sz="1600" b="1" dirty="0">
                <a:solidFill>
                  <a:schemeClr val="tx1"/>
                </a:solidFill>
              </a:rPr>
              <a:t>22 maart 2021</a:t>
            </a:r>
            <a:r>
              <a:rPr lang="nl-BE" sz="1600" dirty="0">
                <a:solidFill>
                  <a:schemeClr val="tx1"/>
                </a:solidFill>
              </a:rPr>
              <a:t>: gunning  nieuwe overheidsopdracht </a:t>
            </a:r>
          </a:p>
          <a:p>
            <a:pPr lvl="1"/>
            <a:r>
              <a:rPr lang="nl-BE" sz="1200" dirty="0">
                <a:solidFill>
                  <a:schemeClr val="tx1"/>
                </a:solidFill>
              </a:rPr>
              <a:t>De nieuwe prijzen = veel ↑ dan oude prijzen (€ 372.000 in 2021 versus €278.000 in 2019). 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r>
              <a:rPr lang="nl-BE" sz="1600" b="1" dirty="0">
                <a:solidFill>
                  <a:schemeClr val="tx1"/>
                </a:solidFill>
              </a:rPr>
              <a:t>21 januari 2022</a:t>
            </a:r>
            <a:r>
              <a:rPr lang="nl-BE" sz="1600" dirty="0">
                <a:solidFill>
                  <a:schemeClr val="tx1"/>
                </a:solidFill>
              </a:rPr>
              <a:t>: Na marktonderzoek </a:t>
            </a:r>
            <a:r>
              <a:rPr lang="nl-BE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BE" sz="1600" dirty="0">
                <a:solidFill>
                  <a:schemeClr val="tx1"/>
                </a:solidFill>
              </a:rPr>
              <a:t>de duurste fracties </a:t>
            </a:r>
            <a:r>
              <a:rPr lang="nl-BE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nl-BE" sz="1600" dirty="0">
                <a:solidFill>
                  <a:schemeClr val="tx1"/>
                </a:solidFill>
              </a:rPr>
              <a:t> een nieuwe overheidsopdracht = betere prijzen voor 3 afvalfracties </a:t>
            </a:r>
          </a:p>
          <a:p>
            <a:pPr lvl="1"/>
            <a:r>
              <a:rPr lang="nl-BE" sz="1200" dirty="0">
                <a:solidFill>
                  <a:schemeClr val="tx1"/>
                </a:solidFill>
              </a:rPr>
              <a:t>De </a:t>
            </a:r>
            <a:r>
              <a:rPr lang="nl-BE" sz="1200" dirty="0" err="1">
                <a:solidFill>
                  <a:schemeClr val="tx1"/>
                </a:solidFill>
              </a:rPr>
              <a:t>meerkost</a:t>
            </a:r>
            <a:r>
              <a:rPr lang="nl-BE" sz="1200" dirty="0">
                <a:solidFill>
                  <a:schemeClr val="tx1"/>
                </a:solidFill>
              </a:rPr>
              <a:t> blijft echter beduidende hoger (€316.000 in 2022 versus €278.000 in 2019).</a:t>
            </a:r>
          </a:p>
          <a:p>
            <a:pPr lvl="1"/>
            <a:endParaRPr lang="nl-BE" sz="10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4A3740-E28F-47BA-BA90-71C13AF4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37" r="10754" b="1290"/>
          <a:stretch/>
        </p:blipFill>
        <p:spPr>
          <a:xfrm>
            <a:off x="281265" y="5022304"/>
            <a:ext cx="3858687" cy="1791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33F6CC-3471-4C0C-AE05-4C6EC82EE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870" t="38176" r="9235" b="32061"/>
          <a:stretch/>
        </p:blipFill>
        <p:spPr>
          <a:xfrm>
            <a:off x="4204673" y="3068959"/>
            <a:ext cx="4039735" cy="18883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35D87F-8D60-4445-95A1-A80E8F9E9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92" t="186" r="10082" b="70051"/>
          <a:stretch/>
        </p:blipFill>
        <p:spPr>
          <a:xfrm>
            <a:off x="323528" y="3070697"/>
            <a:ext cx="3922656" cy="18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32B92-C127-4DC2-BF44-DBF943CA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7499176" cy="609329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tx1"/>
                </a:solidFill>
              </a:rPr>
              <a:t>SPL heeft </a:t>
            </a:r>
            <a:r>
              <a:rPr lang="nl-BE" sz="2800" dirty="0">
                <a:solidFill>
                  <a:schemeClr val="tx1"/>
                </a:solidFill>
              </a:rPr>
              <a:t>de </a:t>
            </a:r>
            <a:r>
              <a:rPr lang="nl-BE" sz="2800" b="1" dirty="0">
                <a:solidFill>
                  <a:schemeClr val="tx1"/>
                </a:solidFill>
              </a:rPr>
              <a:t>goedkoopste</a:t>
            </a:r>
            <a:r>
              <a:rPr lang="nl-BE" sz="2800" dirty="0">
                <a:solidFill>
                  <a:schemeClr val="tx1"/>
                </a:solidFill>
              </a:rPr>
              <a:t> tarieven. </a:t>
            </a:r>
          </a:p>
          <a:p>
            <a:pPr lvl="1"/>
            <a:r>
              <a:rPr lang="nl-BE" dirty="0">
                <a:solidFill>
                  <a:schemeClr val="tx1"/>
                </a:solidFill>
              </a:rPr>
              <a:t>bestuur wilt dit behouden.</a:t>
            </a:r>
          </a:p>
          <a:p>
            <a:endParaRPr lang="nl-BE" sz="2800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Beperkte groep bezoekers </a:t>
            </a:r>
          </a:p>
          <a:p>
            <a:pPr marL="857250" lvl="2" indent="0">
              <a:buNone/>
            </a:pPr>
            <a:r>
              <a:rPr lang="nl-BE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BE" sz="2800" b="1" dirty="0">
                <a:solidFill>
                  <a:schemeClr val="tx1"/>
                </a:solidFill>
              </a:rPr>
              <a:t>grote hoeveelheden </a:t>
            </a:r>
            <a:r>
              <a:rPr lang="nl-BE" sz="2800" dirty="0">
                <a:solidFill>
                  <a:schemeClr val="tx1"/>
                </a:solidFill>
              </a:rPr>
              <a:t>afval </a:t>
            </a:r>
            <a:r>
              <a:rPr lang="nl-BE" dirty="0">
                <a:solidFill>
                  <a:schemeClr val="tx1"/>
                </a:solidFill>
              </a:rPr>
              <a:t>(vermoedelijk gedeeltelijk bedrijfsafval) </a:t>
            </a:r>
          </a:p>
          <a:p>
            <a:endParaRPr lang="nl-BE" sz="2800" dirty="0">
              <a:solidFill>
                <a:schemeClr val="tx1"/>
              </a:solidFill>
            </a:endParaRPr>
          </a:p>
          <a:p>
            <a:r>
              <a:rPr lang="nl-BE" sz="2800" dirty="0">
                <a:solidFill>
                  <a:schemeClr val="tx1"/>
                </a:solidFill>
              </a:rPr>
              <a:t>Binnen het huidige kader is dit echter niet te voorkomen.</a:t>
            </a:r>
          </a:p>
          <a:p>
            <a:endParaRPr lang="nl-B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800" dirty="0">
                <a:solidFill>
                  <a:schemeClr val="tx1"/>
                </a:solidFill>
                <a:sym typeface="Wingdings" panose="05000000000000000000" pitchFamily="2" charset="2"/>
              </a:rPr>
              <a:t>	 </a:t>
            </a:r>
            <a:r>
              <a:rPr lang="nl-BE" sz="2800" dirty="0">
                <a:solidFill>
                  <a:schemeClr val="tx1"/>
                </a:solidFill>
              </a:rPr>
              <a:t>Herbekijken huidige categorieën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833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114C1-B555-41A6-A415-7492EC23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7499176" cy="1143000"/>
          </a:xfrm>
        </p:spPr>
        <p:txBody>
          <a:bodyPr/>
          <a:lstStyle/>
          <a:p>
            <a:r>
              <a:rPr lang="nl-BE" dirty="0"/>
              <a:t>Huidige tarieven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D252F9-5710-4038-B686-1B9A9906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7499176" cy="4525963"/>
          </a:xfrm>
        </p:spPr>
        <p:txBody>
          <a:bodyPr>
            <a:normAutofit/>
          </a:bodyPr>
          <a:lstStyle/>
          <a:p>
            <a:r>
              <a:rPr lang="nl-BE" sz="2500" dirty="0">
                <a:solidFill>
                  <a:schemeClr val="tx1"/>
                </a:solidFill>
              </a:rPr>
              <a:t>14 gratis fracties</a:t>
            </a:r>
          </a:p>
          <a:p>
            <a:r>
              <a:rPr lang="nl-BE" sz="2500" dirty="0">
                <a:solidFill>
                  <a:schemeClr val="tx1"/>
                </a:solidFill>
              </a:rPr>
              <a:t>Betalende fracties: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3660E2-697D-49CC-9E2D-A6E5FBE0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2"/>
          <a:stretch/>
        </p:blipFill>
        <p:spPr>
          <a:xfrm>
            <a:off x="531068" y="2276872"/>
            <a:ext cx="7353300" cy="39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B295A-30B4-4752-9B65-BFF69E16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r>
              <a:rPr lang="nl-BE" sz="3200" dirty="0"/>
              <a:t>Analyse aantal bezoeken per gezin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835B0-715B-47EF-BC7D-57C87D04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88625"/>
            <a:ext cx="7139137" cy="44148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A04D016-39BE-4314-B530-A2596950A0D4}"/>
              </a:ext>
            </a:extLst>
          </p:cNvPr>
          <p:cNvSpPr txBox="1"/>
          <p:nvPr/>
        </p:nvSpPr>
        <p:spPr>
          <a:xfrm>
            <a:off x="457199" y="5847060"/>
            <a:ext cx="685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Totaal aantal gezinnen: 5 887 </a:t>
            </a:r>
          </a:p>
          <a:p>
            <a:r>
              <a:rPr lang="nl-BE" dirty="0">
                <a:solidFill>
                  <a:srgbClr val="000000"/>
                </a:solidFill>
                <a:latin typeface="Calibri" panose="020F0502020204030204" pitchFamily="34" charset="0"/>
              </a:rPr>
              <a:t>Totaal aantal gezinnen in SPL:  13 738</a:t>
            </a:r>
            <a:r>
              <a:rPr lang="nl-BE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F4FE192-39F7-4E40-9B01-4EB5A7FE343E}"/>
              </a:ext>
            </a:extLst>
          </p:cNvPr>
          <p:cNvSpPr txBox="1"/>
          <p:nvPr/>
        </p:nvSpPr>
        <p:spPr>
          <a:xfrm>
            <a:off x="4499992" y="59301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43 %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50E54E-680E-4C14-A347-F42FE81A1EF3}"/>
              </a:ext>
            </a:extLst>
          </p:cNvPr>
          <p:cNvSpPr txBox="1"/>
          <p:nvPr/>
        </p:nvSpPr>
        <p:spPr>
          <a:xfrm>
            <a:off x="5432157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 beurten: 77%</a:t>
            </a:r>
          </a:p>
          <a:p>
            <a:r>
              <a:rPr lang="nl-BE" dirty="0"/>
              <a:t>20 beurten: 98%</a:t>
            </a:r>
          </a:p>
        </p:txBody>
      </p:sp>
    </p:spTree>
    <p:extLst>
      <p:ext uri="{BB962C8B-B14F-4D97-AF65-F5344CB8AC3E}">
        <p14:creationId xmlns:p14="http://schemas.microsoft.com/office/powerpoint/2010/main" val="285194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84931-896E-42B8-BA8B-8C52F3D9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Nieuw voorstel betalende fracties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688CD-4275-4C8C-AEF3-DAAD5492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24" y="1412776"/>
            <a:ext cx="8229600" cy="3461342"/>
          </a:xfrm>
        </p:spPr>
        <p:txBody>
          <a:bodyPr/>
          <a:lstStyle/>
          <a:p>
            <a:r>
              <a:rPr lang="nl-B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Categorie 1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de aangebrachte hoeveelheid bedraagt max. 1 m³</a:t>
            </a:r>
          </a:p>
          <a:p>
            <a:pPr lvl="1"/>
            <a:r>
              <a:rPr lang="nl-B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Voorbeelden: te voet, met de fiets, personenwagen met een hoogte tot 1,7 meter </a:t>
            </a:r>
          </a:p>
          <a:p>
            <a:endParaRPr lang="nl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B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Categorie 2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de aangebrachte hoeveelheid bedraagt &lt;1 m³ tot max. 4 m³ </a:t>
            </a:r>
            <a:endParaRPr lang="nl-BE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nl-B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Voorbeelden: kleine bestelwagen (tot laadruimte 4 m³), gezinswagen (hoogte &gt;1,7 meter) met neergeklapte achterbank, personenwagen met aanhangwagen (tot max. 4 m³) </a:t>
            </a:r>
          </a:p>
          <a:p>
            <a:endParaRPr lang="nl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BE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Categorie 3: 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aangebrachte hoeveelheid bedraagt &lt; 4 m³ tot max. 7 m³ </a:t>
            </a:r>
          </a:p>
          <a:p>
            <a:pPr lvl="1"/>
            <a:r>
              <a:rPr lang="nl-BE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Voorbeelden: bestelwagen (tot max. 7 m³), personenwagen met aanhangwagen (tot max. 7 m³) </a:t>
            </a:r>
          </a:p>
          <a:p>
            <a:endParaRPr lang="nl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FFF43E-BCD8-45DB-B90F-923C42D0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04" y="4149080"/>
            <a:ext cx="6896100" cy="1905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B6C655-E100-427B-9860-DE6CBF3D140C}"/>
              </a:ext>
            </a:extLst>
          </p:cNvPr>
          <p:cNvSpPr txBox="1"/>
          <p:nvPr/>
        </p:nvSpPr>
        <p:spPr>
          <a:xfrm>
            <a:off x="179512" y="62373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 dirty="0"/>
              <a:t>6</a:t>
            </a:r>
            <a:r>
              <a:rPr lang="nl-BE" i="1" baseline="30000" dirty="0"/>
              <a:t>de</a:t>
            </a:r>
            <a:r>
              <a:rPr lang="nl-BE" i="1" dirty="0"/>
              <a:t> en 21</a:t>
            </a:r>
            <a:r>
              <a:rPr lang="nl-BE" i="1" baseline="30000" dirty="0"/>
              <a:t>ste</a:t>
            </a:r>
            <a:r>
              <a:rPr lang="nl-BE" i="1" dirty="0"/>
              <a:t> beurt</a:t>
            </a:r>
            <a:r>
              <a:rPr lang="nl-BE" dirty="0"/>
              <a:t>: komt overeen met hoeveelheden huishoudelijk afval </a:t>
            </a:r>
          </a:p>
        </p:txBody>
      </p:sp>
    </p:spTree>
    <p:extLst>
      <p:ext uri="{BB962C8B-B14F-4D97-AF65-F5344CB8AC3E}">
        <p14:creationId xmlns:p14="http://schemas.microsoft.com/office/powerpoint/2010/main" val="217876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4471F-EAA8-4C19-9524-C7F3FBF6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 anchor="ctr">
            <a:normAutofit/>
          </a:bodyPr>
          <a:lstStyle/>
          <a:p>
            <a:r>
              <a:rPr lang="nl-BE" dirty="0"/>
              <a:t>PMD= blauwe zak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4803CA-FD51-49FF-B7E6-A97EFB1B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8" y="2132856"/>
            <a:ext cx="2871587" cy="3705275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964E6-C30C-4B41-9188-FFB3EEAA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6525" y="1628800"/>
            <a:ext cx="4537843" cy="4525963"/>
          </a:xfrm>
        </p:spPr>
        <p:txBody>
          <a:bodyPr>
            <a:normAutofit/>
          </a:bodyPr>
          <a:lstStyle/>
          <a:p>
            <a:r>
              <a:rPr lang="nl-BE" sz="2700" dirty="0"/>
              <a:t>Aanbieden PMD = 	PMD-zak ook RP</a:t>
            </a:r>
          </a:p>
          <a:p>
            <a:r>
              <a:rPr lang="nl-BE" sz="2700" dirty="0"/>
              <a:t>Uniformiteit </a:t>
            </a:r>
          </a:p>
          <a:p>
            <a:r>
              <a:rPr lang="nl-BE" sz="2700" dirty="0"/>
              <a:t>Geen risico op wegwaaien verpakking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649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sjabloon_spl</Template>
  <TotalTime>834</TotalTime>
  <Words>663</Words>
  <Application>Microsoft Office PowerPoint</Application>
  <PresentationFormat>Diavoorstelling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Courier New</vt:lpstr>
      <vt:lpstr>Wingdings</vt:lpstr>
      <vt:lpstr>Office-thema</vt:lpstr>
      <vt:lpstr>Commissie mens SAMENLEVING RUIMTE</vt:lpstr>
      <vt:lpstr>AGENDA</vt:lpstr>
      <vt:lpstr>RECYCLAGEPARK</vt:lpstr>
      <vt:lpstr>HISTORIEK</vt:lpstr>
      <vt:lpstr>PowerPoint-presentatie</vt:lpstr>
      <vt:lpstr>Huidige tarieven</vt:lpstr>
      <vt:lpstr>Analyse aantal bezoeken per gezin</vt:lpstr>
      <vt:lpstr>Nieuw voorstel betalende fracties</vt:lpstr>
      <vt:lpstr>PMD= blauwe zak</vt:lpstr>
      <vt:lpstr>MILIEUSTRAAT OEVERBEEMD</vt:lpstr>
      <vt:lpstr>Historiek</vt:lpstr>
      <vt:lpstr>PowerPoint-presentatie</vt:lpstr>
      <vt:lpstr>Belangrijkste verschillen</vt:lpstr>
      <vt:lpstr>PowerPoint-presentatie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Commissie mSR</dc:title>
  <dc:creator>Kelly Van Overstraeten</dc:creator>
  <cp:lastModifiedBy>Lieve De Weerdt</cp:lastModifiedBy>
  <cp:revision>9</cp:revision>
  <dcterms:created xsi:type="dcterms:W3CDTF">2022-09-02T07:04:37Z</dcterms:created>
  <dcterms:modified xsi:type="dcterms:W3CDTF">2022-09-16T09:33:57Z</dcterms:modified>
</cp:coreProperties>
</file>