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71" r:id="rId4"/>
    <p:sldId id="264" r:id="rId5"/>
    <p:sldId id="269" r:id="rId6"/>
    <p:sldId id="268" r:id="rId7"/>
    <p:sldId id="270" r:id="rId8"/>
    <p:sldId id="272" r:id="rId9"/>
    <p:sldId id="267" r:id="rId10"/>
  </p:sldIdLst>
  <p:sldSz cx="12192000" cy="6858000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787" y="3573017"/>
            <a:ext cx="7674901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75787" y="4725144"/>
            <a:ext cx="7670304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4128000" y="0"/>
            <a:ext cx="77664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989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73442" y="3907135"/>
            <a:ext cx="7674901" cy="1181993"/>
          </a:xfrm>
        </p:spPr>
        <p:txBody>
          <a:bodyPr>
            <a:noAutofit/>
          </a:bodyPr>
          <a:lstStyle/>
          <a:p>
            <a:pPr algn="ctr"/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VASTSTELLING VAN EEN ALGEMEEN KADER VOOR DE VERKOOP VAN ONROERENDE GOEDEREN van HET LOKAAL BESTUUR MET LOKALE BINDING </a:t>
            </a:r>
            <a:br>
              <a:rPr lang="nl-BE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90870" y="5009229"/>
            <a:ext cx="7670304" cy="1129680"/>
          </a:xfrm>
        </p:spPr>
        <p:txBody>
          <a:bodyPr/>
          <a:lstStyle/>
          <a:p>
            <a:r>
              <a:rPr lang="nl-BE" i="1" dirty="0"/>
              <a:t>Toelichting door de juridische dienst</a:t>
            </a:r>
          </a:p>
        </p:txBody>
      </p:sp>
    </p:spTree>
    <p:extLst>
      <p:ext uri="{BB962C8B-B14F-4D97-AF65-F5344CB8AC3E}">
        <p14:creationId xmlns:p14="http://schemas.microsoft.com/office/powerpoint/2010/main" val="390857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5111317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nl-BE" sz="2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7200" b="1" dirty="0">
                <a:latin typeface="Verdana" panose="020B0604030504040204" pitchFamily="34" charset="0"/>
                <a:ea typeface="Verdana" panose="020B0604030504040204" pitchFamily="34" charset="0"/>
              </a:rPr>
              <a:t>Voorwerp?</a:t>
            </a:r>
          </a:p>
          <a:p>
            <a:pPr marL="0" indent="0">
              <a:buNone/>
            </a:pPr>
            <a:endParaRPr lang="nl-BE" sz="4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Verkoop van onroerende goederen (OG) gemeente en OCMW met lokale binding;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OG bestemd voor wonen;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Gronden en gebouwen;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sz="7200" b="1" dirty="0">
                <a:latin typeface="Verdana" panose="020B0604030504040204" pitchFamily="34" charset="0"/>
                <a:ea typeface="Verdana" panose="020B0604030504040204" pitchFamily="34" charset="0"/>
              </a:rPr>
              <a:t>Waarom?</a:t>
            </a: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nl-BE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Verschillende OG van het lokaal bestuur hebben hun functie verloren en kunnen worden verkocht;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Nagedacht over mogelijkheden om deze OG te verkopen, </a:t>
            </a:r>
            <a:r>
              <a:rPr lang="nl-BE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met voorrang aan personen die een </a:t>
            </a:r>
            <a:r>
              <a:rPr lang="nl-BE" sz="6400" b="1" u="sng" dirty="0">
                <a:latin typeface="Verdana" panose="020B0604030504040204" pitchFamily="34" charset="0"/>
                <a:ea typeface="Verdana" panose="020B0604030504040204" pitchFamily="34" charset="0"/>
              </a:rPr>
              <a:t>band of binding</a:t>
            </a:r>
            <a:r>
              <a:rPr lang="nl-BE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 hebben met de gemeente Sint-Pieters-Leeuw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sz="7200" b="1" dirty="0">
                <a:latin typeface="Verdana" panose="020B0604030504040204" pitchFamily="34" charset="0"/>
                <a:ea typeface="Verdana" panose="020B0604030504040204" pitchFamily="34" charset="0"/>
              </a:rPr>
              <a:t>Doel?</a:t>
            </a:r>
          </a:p>
          <a:p>
            <a:pPr marL="0" indent="0">
              <a:lnSpc>
                <a:spcPct val="120000"/>
              </a:lnSpc>
              <a:buNone/>
            </a:pPr>
            <a:endParaRPr lang="nl-BE" sz="4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Sociale cohesie binnen de gemeente trachten te versterken;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Mensen uit de gemeente die op zoek zijn naar 1</a:t>
            </a:r>
            <a:r>
              <a:rPr lang="nl-BE" sz="64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nl-BE" sz="6400" dirty="0">
                <a:latin typeface="Verdana" panose="020B0604030504040204" pitchFamily="34" charset="0"/>
                <a:ea typeface="Verdana" panose="020B0604030504040204" pitchFamily="34" charset="0"/>
              </a:rPr>
              <a:t> woning helpen om te kopen in de gemeente</a:t>
            </a:r>
          </a:p>
          <a:p>
            <a:pPr>
              <a:lnSpc>
                <a:spcPct val="120000"/>
              </a:lnSpc>
            </a:pPr>
            <a:endParaRPr lang="nl-BE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nl-BE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6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452596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Inspiratie?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~ reglement in gemeente Zaventem;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+20 jaar van toepassing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Aanvulling op vigerende wet- en regelgeving i.v.m. onroerende transacties door lokale besturen!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 VERKOOP OG MET LOKALE BINDING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2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79275"/>
            <a:ext cx="9998901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BE" b="1" dirty="0">
                <a:latin typeface="Verdana" panose="020B0604030504040204" pitchFamily="34" charset="0"/>
                <a:ea typeface="Verdana" panose="020B0604030504040204" pitchFamily="34" charset="0"/>
              </a:rPr>
              <a:t>Uitwerking?</a:t>
            </a:r>
          </a:p>
          <a:p>
            <a:pPr marL="0" indent="0">
              <a:lnSpc>
                <a:spcPct val="120000"/>
              </a:lnSpc>
              <a:buNone/>
            </a:pPr>
            <a:endParaRPr lang="nl-B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Voorwaarden gekoppeld aan verkoop: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3">
              <a:lnSpc>
                <a:spcPct val="120000"/>
              </a:lnSpc>
              <a:buAutoNum type="arabicPeriod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 Algemene verkoopsvoorwaarden;</a:t>
            </a:r>
          </a:p>
          <a:p>
            <a:pPr marL="1371600" lvl="3" indent="0">
              <a:lnSpc>
                <a:spcPct val="120000"/>
              </a:lnSpc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371600" lvl="3" indent="0">
              <a:lnSpc>
                <a:spcPct val="120000"/>
              </a:lnSpc>
              <a:buNone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2. Systeem van beoordelings- en toewijzingscriteria</a:t>
            </a:r>
          </a:p>
          <a:p>
            <a:pPr lvl="4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‘Voorrangsregeling’</a:t>
            </a:r>
          </a:p>
        </p:txBody>
      </p:sp>
    </p:spTree>
    <p:extLst>
      <p:ext uri="{BB962C8B-B14F-4D97-AF65-F5344CB8AC3E}">
        <p14:creationId xmlns:p14="http://schemas.microsoft.com/office/powerpoint/2010/main" val="207783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 VERKOOP OG MET LOKALE BINDING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2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620" y="1985807"/>
            <a:ext cx="9998901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</a:rPr>
              <a:t>Algemene verkoopsvoorwaarden</a:t>
            </a:r>
          </a:p>
          <a:p>
            <a:pPr marL="0" indent="0">
              <a:lnSpc>
                <a:spcPct val="120000"/>
              </a:lnSpc>
              <a:buNone/>
            </a:pPr>
            <a:endParaRPr lang="nl-B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Gelden voor elke kandidaat-koper;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Cumulatief;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O.a.: 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Verwerving van een eerste eigendom;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basiskennis Nederlands;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niet-vervreemding goed gedurende periode van 5 jaar;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bewoningsplicht gedurende periode van 5 jaar</a:t>
            </a:r>
          </a:p>
          <a:p>
            <a:pPr marL="0" indent="0">
              <a:lnSpc>
                <a:spcPct val="120000"/>
              </a:lnSpc>
              <a:buNone/>
            </a:pPr>
            <a:endParaRPr lang="nl-B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5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 VERKOOP OG MET LOKALE BINDING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2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035207"/>
            <a:ext cx="9998901" cy="4134774"/>
          </a:xfrm>
        </p:spPr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</a:rPr>
              <a:t>Beoordelings- en toewijzingssysteem &gt; 3 criteria</a:t>
            </a:r>
          </a:p>
          <a:p>
            <a:pPr marL="0" indent="0">
              <a:buNone/>
            </a:pPr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Toepassing indien verschillende kandidaat-kopers;</a:t>
            </a:r>
          </a:p>
          <a:p>
            <a:pPr marL="457200" lvl="1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Gekoppeld aan puntensysteem;</a:t>
            </a:r>
          </a:p>
          <a:p>
            <a:pPr marL="457200" lvl="1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</a:rPr>
              <a:t>Toewijzing OG aan kandidaat-koper met hoogste score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88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469947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 VERKOOP OG MET LOKALE BINDING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2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45" y="1741133"/>
            <a:ext cx="9998901" cy="4134774"/>
          </a:xfrm>
        </p:spPr>
        <p:txBody>
          <a:bodyPr>
            <a:normAutofit/>
          </a:bodyPr>
          <a:lstStyle/>
          <a:p>
            <a:r>
              <a:rPr lang="nl-BE" sz="1800" b="1" dirty="0">
                <a:latin typeface="Verdana" panose="020B0604030504040204" pitchFamily="34" charset="0"/>
                <a:ea typeface="Verdana" panose="020B0604030504040204" pitchFamily="34" charset="0"/>
              </a:rPr>
              <a:t>Beoordelings- en toewijzingscriteria</a:t>
            </a:r>
          </a:p>
          <a:p>
            <a:pPr marL="0" indent="0">
              <a:buNone/>
            </a:pPr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F756A908-2B72-4052-B2EC-4D75F5AA5BB6}"/>
              </a:ext>
            </a:extLst>
          </p:cNvPr>
          <p:cNvSpPr/>
          <p:nvPr/>
        </p:nvSpPr>
        <p:spPr>
          <a:xfrm>
            <a:off x="1238276" y="2539090"/>
            <a:ext cx="4273119" cy="235258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459E863-1A60-4A80-A8E9-876F527EC8F7}"/>
              </a:ext>
            </a:extLst>
          </p:cNvPr>
          <p:cNvSpPr/>
          <p:nvPr/>
        </p:nvSpPr>
        <p:spPr>
          <a:xfrm>
            <a:off x="5877309" y="1170743"/>
            <a:ext cx="4273119" cy="235258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4BC2266-04B4-4E72-83AF-0EC4CC4CDA3E}"/>
              </a:ext>
            </a:extLst>
          </p:cNvPr>
          <p:cNvSpPr/>
          <p:nvPr/>
        </p:nvSpPr>
        <p:spPr>
          <a:xfrm>
            <a:off x="5874561" y="3920062"/>
            <a:ext cx="4273119" cy="235258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CF91D35-E5A3-4258-81E9-518947BF85E1}"/>
              </a:ext>
            </a:extLst>
          </p:cNvPr>
          <p:cNvSpPr txBox="1"/>
          <p:nvPr/>
        </p:nvSpPr>
        <p:spPr>
          <a:xfrm>
            <a:off x="1326048" y="3393021"/>
            <a:ext cx="33436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2" algn="ctr"/>
            <a:r>
              <a:rPr lang="nl-BE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Maatschappelijke binding</a:t>
            </a:r>
          </a:p>
          <a:p>
            <a:pPr marL="800100" lvl="2" algn="r"/>
            <a:endParaRPr lang="nl-B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2DB3285-536D-4A38-BBF9-824F80A78759}"/>
              </a:ext>
            </a:extLst>
          </p:cNvPr>
          <p:cNvSpPr txBox="1"/>
          <p:nvPr/>
        </p:nvSpPr>
        <p:spPr>
          <a:xfrm>
            <a:off x="6896973" y="2072396"/>
            <a:ext cx="2228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Socioculturele binding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E1417D4-CA8D-4DC2-8669-014B54C52D09}"/>
              </a:ext>
            </a:extLst>
          </p:cNvPr>
          <p:cNvSpPr txBox="1"/>
          <p:nvPr/>
        </p:nvSpPr>
        <p:spPr>
          <a:xfrm>
            <a:off x="6507332" y="4929240"/>
            <a:ext cx="3045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Prijs</a:t>
            </a:r>
          </a:p>
        </p:txBody>
      </p:sp>
    </p:spTree>
    <p:extLst>
      <p:ext uri="{BB962C8B-B14F-4D97-AF65-F5344CB8AC3E}">
        <p14:creationId xmlns:p14="http://schemas.microsoft.com/office/powerpoint/2010/main" val="377416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ALGEMEEN KADER VERKOOP OG MET LOKALE BINDING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sz="22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57" y="1880418"/>
            <a:ext cx="9998901" cy="46801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314450" lvl="2" indent="-514350">
              <a:buFont typeface="+mj-lt"/>
              <a:buAutoNum type="arabicPeriod"/>
            </a:pPr>
            <a:r>
              <a:rPr lang="nl-BE" sz="2200" b="1" dirty="0">
                <a:latin typeface="Verdana" panose="020B0604030504040204" pitchFamily="34" charset="0"/>
                <a:ea typeface="Verdana" panose="020B0604030504040204" pitchFamily="34" charset="0"/>
              </a:rPr>
              <a:t>Maatschappelijke binding</a:t>
            </a:r>
          </a:p>
          <a:p>
            <a:pPr marL="800100" lvl="2" indent="0">
              <a:buNone/>
            </a:pPr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28850" lvl="4" indent="-514350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Wonen in de gemeente:</a:t>
            </a:r>
          </a:p>
          <a:p>
            <a:pPr marL="2914650" lvl="6" indent="-285750">
              <a:buFont typeface="Wingdings" panose="05000000000000000000" pitchFamily="2" charset="2"/>
              <a:buChar char="ü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Sinds geboorte</a:t>
            </a:r>
          </a:p>
          <a:p>
            <a:pPr marL="2914650" lvl="6" indent="-285750">
              <a:buFont typeface="Wingdings" panose="05000000000000000000" pitchFamily="2" charset="2"/>
              <a:buChar char="ü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10 jaar tijdens jeugd</a:t>
            </a:r>
          </a:p>
          <a:p>
            <a:pPr marL="2914650" lvl="6" indent="-285750">
              <a:buFont typeface="Wingdings" panose="05000000000000000000" pitchFamily="2" charset="2"/>
              <a:buChar char="ü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20 jaar in totaal (evt. met onderbroken periodes)</a:t>
            </a:r>
          </a:p>
          <a:p>
            <a:pPr marL="2914650" lvl="6" indent="-285750">
              <a:buFont typeface="Wingdings" panose="05000000000000000000" pitchFamily="2" charset="2"/>
              <a:buChar char="ü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10 jaar in totaal (evt. met onderbroken periodes)</a:t>
            </a:r>
          </a:p>
          <a:p>
            <a:pPr marL="2628900" lvl="6" indent="0">
              <a:buNone/>
            </a:pPr>
            <a:endParaRPr lang="nl-B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0100" lvl="2" indent="0">
              <a:buNone/>
            </a:pPr>
            <a:r>
              <a:rPr lang="nl-BE" sz="2200" b="1" dirty="0">
                <a:latin typeface="Verdana" panose="020B0604030504040204" pitchFamily="34" charset="0"/>
                <a:ea typeface="Verdana" panose="020B0604030504040204" pitchFamily="34" charset="0"/>
              </a:rPr>
              <a:t>2.   Socioculturele binding</a:t>
            </a:r>
          </a:p>
          <a:p>
            <a:pPr marL="800100" lvl="2" indent="0">
              <a:buNone/>
            </a:pPr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28850" lvl="4" indent="-514350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Kandidaat-koper en/of kinderen actief in Leeuws verenigingsleven</a:t>
            </a:r>
          </a:p>
          <a:p>
            <a:pPr marL="1714500" lvl="4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57300" lvl="2" indent="-457200">
              <a:buAutoNum type="arabicPeriod" startAt="3"/>
            </a:pPr>
            <a:r>
              <a:rPr lang="nl-BE" sz="2200" b="1" dirty="0">
                <a:latin typeface="Verdana" panose="020B0604030504040204" pitchFamily="34" charset="0"/>
                <a:ea typeface="Verdana" panose="020B0604030504040204" pitchFamily="34" charset="0"/>
              </a:rPr>
              <a:t>Prijs</a:t>
            </a:r>
          </a:p>
          <a:p>
            <a:pPr marL="1257300" lvl="2" indent="-457200">
              <a:buAutoNum type="arabicPeriod" startAt="3"/>
            </a:pPr>
            <a:endParaRPr lang="nl-BE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28850" lvl="4" indent="-514350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Minimumprijs wordt vastgelegd o.b.v. schattingsverslag</a:t>
            </a:r>
          </a:p>
          <a:p>
            <a:pPr marL="2228850" lvl="4" indent="-514350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10 extra punten voor kandidaat met hoogste bod</a:t>
            </a:r>
          </a:p>
          <a:p>
            <a:pPr marL="2228850" lvl="4" indent="-514350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Andere kandidaten krijgen x extra punten volgens de regel van 3</a:t>
            </a:r>
          </a:p>
          <a:p>
            <a:pPr marL="0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1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BE" sz="3600" dirty="0">
                <a:latin typeface="Verdana" panose="020B0604030504040204" pitchFamily="34" charset="0"/>
                <a:ea typeface="Verdana" panose="020B0604030504040204" pitchFamily="34" charset="0"/>
              </a:rPr>
              <a:t>DANK VOOR UW AANDACHT!</a:t>
            </a:r>
          </a:p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BE" sz="3600" dirty="0">
                <a:latin typeface="Verdana" panose="020B0604030504040204" pitchFamily="34" charset="0"/>
                <a:ea typeface="Verdana" panose="020B0604030504040204" pitchFamily="34" charset="0"/>
              </a:rPr>
              <a:t>VRAGEN? </a:t>
            </a:r>
            <a:r>
              <a:rPr lang="nl-BE" sz="36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</a:t>
            </a: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ctr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ctr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1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376</Words>
  <Application>Microsoft Office PowerPoint</Application>
  <PresentationFormat>Breedbeeld</PresentationFormat>
  <Paragraphs>88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Verdana</vt:lpstr>
      <vt:lpstr>Wingdings</vt:lpstr>
      <vt:lpstr>Office-thema</vt:lpstr>
      <vt:lpstr>VASTSTELLING VAN EEN ALGEMEEN KADER VOOR DE VERKOOP VAN ONROERENDE GOEDEREN van HET LOKAAL BESTUUR MET LOKALE BINDING  </vt:lpstr>
      <vt:lpstr>ALGEMEEN KADER</vt:lpstr>
      <vt:lpstr>ALGEMEEN KADER</vt:lpstr>
      <vt:lpstr> ALGEMEEN KADER VERKOOP OG MET LOKALE BINDING  </vt:lpstr>
      <vt:lpstr> ALGEMEEN KADER VERKOOP OG MET LOKALE BINDING  </vt:lpstr>
      <vt:lpstr> ALGEMEEN KADER VERKOOP OG MET LOKALE BINDING  </vt:lpstr>
      <vt:lpstr> ALGEMEEN KADER VERKOOP OG MET LOKALE BINDING  </vt:lpstr>
      <vt:lpstr> ALGEMEEN KADER VERKOOP OG MET LOKALE BINDING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Tesse Robyns</dc:creator>
  <cp:lastModifiedBy>Lieve De Weerdt</cp:lastModifiedBy>
  <cp:revision>31</cp:revision>
  <cp:lastPrinted>2022-09-15T13:00:15Z</cp:lastPrinted>
  <dcterms:created xsi:type="dcterms:W3CDTF">2021-01-11T10:22:31Z</dcterms:created>
  <dcterms:modified xsi:type="dcterms:W3CDTF">2022-10-05T06:15:53Z</dcterms:modified>
</cp:coreProperties>
</file>