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1" r:id="rId4"/>
    <p:sldId id="262" r:id="rId5"/>
    <p:sldId id="265" r:id="rId6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CA87AE-DF51-04F2-7F2D-6F0618EEB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5980F99-8E0B-42BA-2174-668C6504F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DFE6C06-32DD-009F-8286-486211482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E427-F21A-49C2-B0F7-CD95AAFCFDDB}" type="datetimeFigureOut">
              <a:rPr lang="nl-BE" smtClean="0"/>
              <a:t>20/06/2024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CC7EAE-D0C1-467B-3BBF-60F2F6886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46429F9-8084-2147-F1E1-E7A82B146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90F8-328A-480F-A2A4-796C0C21B4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22278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167AFB-26BA-1A2A-83FB-4A9289FF3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FE0347F-951E-32CF-FCF7-4BF85339DF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D4AE9C5-B72F-40CA-F643-7DBC90C68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E427-F21A-49C2-B0F7-CD95AAFCFDDB}" type="datetimeFigureOut">
              <a:rPr lang="nl-BE" smtClean="0"/>
              <a:t>20/06/2024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CE9B9C-ECF6-11AC-EE1C-81D8D7050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9F0E778-3A35-201A-352E-563630EBF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90F8-328A-480F-A2A4-796C0C21B4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6172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5778010-ACFD-4C1B-E026-67D162632D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108A4BB-2E46-D6FF-FB6B-5A0E2D9EAF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2446EE5-6669-C17B-52FD-AB6E30474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E427-F21A-49C2-B0F7-CD95AAFCFDDB}" type="datetimeFigureOut">
              <a:rPr lang="nl-BE" smtClean="0"/>
              <a:t>20/06/2024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CE207E-B883-8D51-69B3-538047E43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EB1E94-88DE-04CF-3F5C-F1DF29F64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90F8-328A-480F-A2A4-796C0C21B4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93601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di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175787" y="3573017"/>
            <a:ext cx="7674901" cy="1181993"/>
          </a:xfrm>
        </p:spPr>
        <p:txBody>
          <a:bodyPr anchor="b">
            <a:normAutofit/>
          </a:bodyPr>
          <a:lstStyle>
            <a:lvl1pPr algn="r">
              <a:defRPr sz="3200" cap="all" baseline="0">
                <a:solidFill>
                  <a:srgbClr val="DCDCC8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175787" y="4725144"/>
            <a:ext cx="7670304" cy="112968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ACD38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BE" dirty="0"/>
          </a:p>
        </p:txBody>
      </p:sp>
      <p:sp>
        <p:nvSpPr>
          <p:cNvPr id="4" name="Tijdelijke aanduiding voor afbeelding 2"/>
          <p:cNvSpPr>
            <a:spLocks noGrp="1"/>
          </p:cNvSpPr>
          <p:nvPr>
            <p:ph type="pic" idx="10"/>
          </p:nvPr>
        </p:nvSpPr>
        <p:spPr>
          <a:xfrm>
            <a:off x="4128000" y="0"/>
            <a:ext cx="7766400" cy="3380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5151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4ABC12-25B3-871D-427C-C9F0C5DA6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3057D3-5FE2-D496-E729-5879AD972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BA6D7C0-A8D6-A044-68F4-D9DBA4E75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E427-F21A-49C2-B0F7-CD95AAFCFDDB}" type="datetimeFigureOut">
              <a:rPr lang="nl-BE" smtClean="0"/>
              <a:t>20/06/2024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673D9D5-944F-D177-6D78-9B32243A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96E2F18-73FC-DB27-573C-4404FB4B8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90F8-328A-480F-A2A4-796C0C21B4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1616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5D070-5153-82E5-0E7E-E0B67B3CC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00338D9-A268-C27A-7D2B-58C0A8620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3390A56-9625-388B-D989-BADC23C01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E427-F21A-49C2-B0F7-CD95AAFCFDDB}" type="datetimeFigureOut">
              <a:rPr lang="nl-BE" smtClean="0"/>
              <a:t>20/06/2024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62BE255-A1E8-4064-CCFD-E3EC5E90E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462E102-F025-A921-8C05-5F702B306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90F8-328A-480F-A2A4-796C0C21B4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4820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F42690-5997-7090-82FD-B3F250518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F09B01-D0E7-F045-969E-7BAA40E570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1B09B1A-2E7B-363C-7545-4B149200E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1B7AC4B-D16F-9E31-E7C1-8A9B99B53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E427-F21A-49C2-B0F7-CD95AAFCFDDB}" type="datetimeFigureOut">
              <a:rPr lang="nl-BE" smtClean="0"/>
              <a:t>20/06/2024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735DC9E-1032-35F0-0B8C-6D1570C2E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6F88715-0AFF-CE32-83C8-00DBD8A8A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90F8-328A-480F-A2A4-796C0C21B4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48524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F67A55-6893-C357-19C3-936A35853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3E06BB5-AC80-CCEC-ECD2-784656ECB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50FC170-5119-ABE7-98FC-84B57D652C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61BEC2D-A78F-5769-5AF1-C5E8C1C49B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B877F5F-AFC4-DFB7-057B-34371074E4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E83AB2D-8551-B6C7-066F-C9B685BFB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E427-F21A-49C2-B0F7-CD95AAFCFDDB}" type="datetimeFigureOut">
              <a:rPr lang="nl-BE" smtClean="0"/>
              <a:t>20/06/2024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1F8CC50-44B2-DD06-203A-CC5A371EA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3F3F26A-FF23-5D68-7E22-BBE438E33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90F8-328A-480F-A2A4-796C0C21B4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21975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9F8CF6-A8A4-6A94-4851-A6D17202B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810C6E9-75EA-FEAD-061F-19983A7BB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E427-F21A-49C2-B0F7-CD95AAFCFDDB}" type="datetimeFigureOut">
              <a:rPr lang="nl-BE" smtClean="0"/>
              <a:t>20/06/2024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61BC0DC-59AD-1A91-8D03-2BD0F612A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2F400A8-3ADA-76B1-3D01-5A02996A1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90F8-328A-480F-A2A4-796C0C21B4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59874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61EFE1B-046A-0A54-4982-43913818C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E427-F21A-49C2-B0F7-CD95AAFCFDDB}" type="datetimeFigureOut">
              <a:rPr lang="nl-BE" smtClean="0"/>
              <a:t>20/06/2024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3CD4A52-9A56-70EB-791F-E4AB20B9E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1C03CB2-1A51-FB92-387F-E6A8294A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90F8-328A-480F-A2A4-796C0C21B4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97687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FDE244-1310-758D-DD0D-F5A70D821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E644DD3-0936-68A3-A815-A24E453EA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D5B4C74-93D0-8F70-844D-7992538297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A30F54A-A7AB-34E8-760C-C5B8320E5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E427-F21A-49C2-B0F7-CD95AAFCFDDB}" type="datetimeFigureOut">
              <a:rPr lang="nl-BE" smtClean="0"/>
              <a:t>20/06/2024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4797528-5C85-E998-44EF-975488122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AEBB5C4-5628-F74B-CE07-C251177E7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90F8-328A-480F-A2A4-796C0C21B4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11411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082981-8918-F2F2-A0DD-9C01FE634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692568C-68FC-6479-6FFC-586CF32904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CA3767B-260A-0D43-01AD-6045C30FF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0D427B3-F4DD-D828-4FD6-D936A90EE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E427-F21A-49C2-B0F7-CD95AAFCFDDB}" type="datetimeFigureOut">
              <a:rPr lang="nl-BE" smtClean="0"/>
              <a:t>20/06/2024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BFC386E-B9C4-7D2A-57C0-917CFAB62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B3F2423-6093-E4A4-CAFF-DD9B6ACCA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90F8-328A-480F-A2A4-796C0C21B4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7823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0BA0BA0-15F3-982E-8CC4-600AAB05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546662D-04E2-1E1C-5210-8CD39132F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A7D082C-5A80-552E-DA82-E867C4865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32E427-F21A-49C2-B0F7-CD95AAFCFDDB}" type="datetimeFigureOut">
              <a:rPr lang="nl-BE" smtClean="0"/>
              <a:t>20/06/2024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0E5C2-4558-B58B-9964-3D09D091B5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1A09BB5-497F-0B1D-19E8-E5C0FB1734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4190F8-328A-480F-A2A4-796C0C21B4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82615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224280" y="4392076"/>
            <a:ext cx="7674901" cy="1181993"/>
          </a:xfrm>
        </p:spPr>
        <p:txBody>
          <a:bodyPr>
            <a:noAutofit/>
          </a:bodyPr>
          <a:lstStyle/>
          <a:p>
            <a:pPr algn="ctr"/>
            <a:br>
              <a:rPr lang="nl-BE" sz="2000" b="1" dirty="0"/>
            </a:br>
            <a:br>
              <a:rPr lang="nl-BE" sz="2000" b="1" dirty="0"/>
            </a:br>
            <a:r>
              <a:rPr lang="nl-BE" sz="2000" b="1" dirty="0"/>
              <a:t>Optieovereenkomst tot aankoop parochiezaal, woonhuis en parking Gaston </a:t>
            </a:r>
            <a:r>
              <a:rPr lang="nl-BE" sz="2000" b="1" dirty="0" err="1"/>
              <a:t>Deruyverstraat</a:t>
            </a:r>
            <a:r>
              <a:rPr lang="nl-BE" sz="2000" b="1" dirty="0"/>
              <a:t> Negenmanneke</a:t>
            </a:r>
            <a:br>
              <a:rPr lang="nl-BE" sz="1600" b="1" dirty="0"/>
            </a:br>
            <a:br>
              <a:rPr lang="nl-BE" sz="28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nl-B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790870" y="5009229"/>
            <a:ext cx="7670304" cy="1129680"/>
          </a:xfrm>
        </p:spPr>
        <p:txBody>
          <a:bodyPr/>
          <a:lstStyle/>
          <a:p>
            <a:r>
              <a:rPr lang="nl-BE" i="1" dirty="0"/>
              <a:t>Toelichting door de juridische dienst</a:t>
            </a:r>
          </a:p>
        </p:txBody>
      </p:sp>
    </p:spTree>
    <p:extLst>
      <p:ext uri="{BB962C8B-B14F-4D97-AF65-F5344CB8AC3E}">
        <p14:creationId xmlns:p14="http://schemas.microsoft.com/office/powerpoint/2010/main" val="3908571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980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8596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C6F90725-C250-F624-9641-455773F480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6451" y="916674"/>
            <a:ext cx="3792746" cy="5023506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FE396D80-75E2-A88F-7B62-3F9CCA70D4CE}"/>
              </a:ext>
            </a:extLst>
          </p:cNvPr>
          <p:cNvSpPr txBox="1"/>
          <p:nvPr/>
        </p:nvSpPr>
        <p:spPr>
          <a:xfrm>
            <a:off x="7593190" y="1631021"/>
            <a:ext cx="4375355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b="1" dirty="0">
                <a:latin typeface="Verdana" panose="020B0604030504040204" pitchFamily="34" charset="0"/>
                <a:ea typeface="Verdana" panose="020B0604030504040204" pitchFamily="34" charset="0"/>
              </a:rPr>
              <a:t>Voorwerp?</a:t>
            </a:r>
          </a:p>
          <a:p>
            <a:endParaRPr lang="nl-BE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nl-BE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nl-BE" sz="1600" dirty="0">
                <a:latin typeface="Verdana" panose="020B0604030504040204" pitchFamily="34" charset="0"/>
                <a:ea typeface="Verdana" panose="020B0604030504040204" pitchFamily="34" charset="0"/>
              </a:rPr>
              <a:t> Aankoop 3 onroerende goederen</a:t>
            </a:r>
          </a:p>
          <a:p>
            <a:pPr lvl="1"/>
            <a:endParaRPr lang="nl-B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nl-BE" sz="1600" dirty="0">
                <a:latin typeface="Verdana" panose="020B0604030504040204" pitchFamily="34" charset="0"/>
                <a:ea typeface="Verdana" panose="020B0604030504040204" pitchFamily="34" charset="0"/>
              </a:rPr>
              <a:t>Parochiezaal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nl-BE" sz="1600" dirty="0">
                <a:latin typeface="Verdana" panose="020B0604030504040204" pitchFamily="34" charset="0"/>
                <a:ea typeface="Verdana" panose="020B0604030504040204" pitchFamily="34" charset="0"/>
              </a:rPr>
              <a:t>Woonhuis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nl-BE" sz="1600" dirty="0">
                <a:latin typeface="Verdana" panose="020B0604030504040204" pitchFamily="34" charset="0"/>
                <a:ea typeface="Verdana" panose="020B0604030504040204" pitchFamily="34" charset="0"/>
              </a:rPr>
              <a:t>Parking</a:t>
            </a:r>
          </a:p>
          <a:p>
            <a:pPr lvl="2"/>
            <a:endParaRPr lang="nl-B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2"/>
            <a:endParaRPr lang="nl-B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nl-BE" sz="1600" dirty="0">
                <a:latin typeface="Verdana" panose="020B0604030504040204" pitchFamily="34" charset="0"/>
                <a:ea typeface="Verdana" panose="020B0604030504040204" pitchFamily="34" charset="0"/>
              </a:rPr>
              <a:t> Locatie: Gaston </a:t>
            </a:r>
            <a:r>
              <a:rPr lang="nl-BE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Deruyverstraat</a:t>
            </a:r>
            <a:endParaRPr lang="nl-B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/>
            <a:endParaRPr lang="nl-B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/>
            <a:endParaRPr lang="nl-B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nl-BE" sz="1600" dirty="0">
                <a:latin typeface="Verdana" panose="020B0604030504040204" pitchFamily="34" charset="0"/>
                <a:ea typeface="Verdana" panose="020B0604030504040204" pitchFamily="34" charset="0"/>
              </a:rPr>
              <a:t> Eigenaar: VLBM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nl-B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nl-BE" dirty="0"/>
          </a:p>
        </p:txBody>
      </p:sp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31391A66-BBEA-22DB-29D3-5D0DB0D38FA5}"/>
              </a:ext>
            </a:extLst>
          </p:cNvPr>
          <p:cNvCxnSpPr/>
          <p:nvPr/>
        </p:nvCxnSpPr>
        <p:spPr>
          <a:xfrm flipV="1">
            <a:off x="3608439" y="1809135"/>
            <a:ext cx="265471" cy="786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35F16263-EBBB-D440-391D-F0A29ABA8DC3}"/>
              </a:ext>
            </a:extLst>
          </p:cNvPr>
          <p:cNvCxnSpPr/>
          <p:nvPr/>
        </p:nvCxnSpPr>
        <p:spPr>
          <a:xfrm>
            <a:off x="3893574" y="1809135"/>
            <a:ext cx="363794" cy="13076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043DEEF8-8F80-FFBA-DB04-0705C926491F}"/>
              </a:ext>
            </a:extLst>
          </p:cNvPr>
          <p:cNvCxnSpPr/>
          <p:nvPr/>
        </p:nvCxnSpPr>
        <p:spPr>
          <a:xfrm flipV="1">
            <a:off x="4257368" y="2890684"/>
            <a:ext cx="806245" cy="2064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58B0E531-A76B-87D2-04BB-3A8BE9CD4047}"/>
              </a:ext>
            </a:extLst>
          </p:cNvPr>
          <p:cNvCxnSpPr/>
          <p:nvPr/>
        </p:nvCxnSpPr>
        <p:spPr>
          <a:xfrm>
            <a:off x="5073445" y="2900516"/>
            <a:ext cx="314632" cy="11307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CB8B7F79-1F55-81CA-B8AD-2E0CD3B319A6}"/>
              </a:ext>
            </a:extLst>
          </p:cNvPr>
          <p:cNvCxnSpPr/>
          <p:nvPr/>
        </p:nvCxnSpPr>
        <p:spPr>
          <a:xfrm>
            <a:off x="3608439" y="1887794"/>
            <a:ext cx="373626" cy="12978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53">
            <a:extLst>
              <a:ext uri="{FF2B5EF4-FFF2-40B4-BE49-F238E27FC236}">
                <a16:creationId xmlns:a16="http://schemas.microsoft.com/office/drawing/2014/main" id="{62800D05-EF17-ACF9-6222-7B4F445A8D41}"/>
              </a:ext>
            </a:extLst>
          </p:cNvPr>
          <p:cNvCxnSpPr/>
          <p:nvPr/>
        </p:nvCxnSpPr>
        <p:spPr>
          <a:xfrm flipH="1">
            <a:off x="4611329" y="4031226"/>
            <a:ext cx="776748" cy="1966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55">
            <a:extLst>
              <a:ext uri="{FF2B5EF4-FFF2-40B4-BE49-F238E27FC236}">
                <a16:creationId xmlns:a16="http://schemas.microsoft.com/office/drawing/2014/main" id="{B799D78A-638C-C1D9-14FD-F28266DA6DF1}"/>
              </a:ext>
            </a:extLst>
          </p:cNvPr>
          <p:cNvCxnSpPr/>
          <p:nvPr/>
        </p:nvCxnSpPr>
        <p:spPr>
          <a:xfrm flipH="1">
            <a:off x="3982065" y="4218039"/>
            <a:ext cx="639096" cy="1376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Rechte verbindingslijn 57">
            <a:extLst>
              <a:ext uri="{FF2B5EF4-FFF2-40B4-BE49-F238E27FC236}">
                <a16:creationId xmlns:a16="http://schemas.microsoft.com/office/drawing/2014/main" id="{27BB5064-3B7B-F96E-893E-FEF42991503A}"/>
              </a:ext>
            </a:extLst>
          </p:cNvPr>
          <p:cNvCxnSpPr/>
          <p:nvPr/>
        </p:nvCxnSpPr>
        <p:spPr>
          <a:xfrm flipH="1" flipV="1">
            <a:off x="3696929" y="3185652"/>
            <a:ext cx="285136" cy="12093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59">
            <a:extLst>
              <a:ext uri="{FF2B5EF4-FFF2-40B4-BE49-F238E27FC236}">
                <a16:creationId xmlns:a16="http://schemas.microsoft.com/office/drawing/2014/main" id="{0FC19F10-A5EF-8448-9964-CC7B86AD0659}"/>
              </a:ext>
            </a:extLst>
          </p:cNvPr>
          <p:cNvCxnSpPr/>
          <p:nvPr/>
        </p:nvCxnSpPr>
        <p:spPr>
          <a:xfrm>
            <a:off x="3687097" y="3185652"/>
            <a:ext cx="20647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5020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12FDBB75-DF22-47F8-840D-EA24A0545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439" y="421056"/>
            <a:ext cx="9998901" cy="5111317"/>
          </a:xfrm>
        </p:spPr>
        <p:txBody>
          <a:bodyPr>
            <a:normAutofit fontScale="25000" lnSpcReduction="20000"/>
          </a:bodyPr>
          <a:lstStyle/>
          <a:p>
            <a:pPr marL="457200" lvl="1" indent="0">
              <a:buNone/>
            </a:pPr>
            <a:endParaRPr lang="nl-BE" sz="2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1" indent="0">
              <a:buNone/>
            </a:pPr>
            <a:endParaRPr lang="nl-BE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1" indent="0">
              <a:buNone/>
            </a:pPr>
            <a:endParaRPr lang="nl-BE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nl-BE" sz="8000" b="1" dirty="0">
                <a:latin typeface="Verdana" panose="020B0604030504040204" pitchFamily="34" charset="0"/>
                <a:ea typeface="Verdana" panose="020B0604030504040204" pitchFamily="34" charset="0"/>
              </a:rPr>
              <a:t>Waarom optieovereenkomst?</a:t>
            </a:r>
            <a:r>
              <a:rPr lang="nl-BE" sz="8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endParaRPr lang="nl-BE" sz="5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sz="6400" dirty="0">
                <a:latin typeface="Verdana" panose="020B0604030504040204" pitchFamily="34" charset="0"/>
                <a:ea typeface="Verdana" panose="020B0604030504040204" pitchFamily="34" charset="0"/>
              </a:rPr>
              <a:t>Laatste jaar bestuursperiode = geen zware lasten voor toekomstig bestuur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sz="6400" dirty="0">
                <a:latin typeface="Verdana" panose="020B0604030504040204" pitchFamily="34" charset="0"/>
                <a:ea typeface="Verdana" panose="020B0604030504040204" pitchFamily="34" charset="0"/>
              </a:rPr>
              <a:t>Zeer strategisch gelegen site, risico verkoop op private markt voorkomen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nl-BE" sz="5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1" indent="0">
              <a:lnSpc>
                <a:spcPct val="120000"/>
              </a:lnSpc>
              <a:buNone/>
            </a:pPr>
            <a:endParaRPr lang="nl-BE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nl-BE" sz="8000" b="1" dirty="0">
                <a:latin typeface="Verdana" panose="020B0604030504040204" pitchFamily="34" charset="0"/>
                <a:ea typeface="Verdana" panose="020B0604030504040204" pitchFamily="34" charset="0"/>
              </a:rPr>
              <a:t>Doel?</a:t>
            </a:r>
          </a:p>
          <a:p>
            <a:pPr marL="0" indent="0">
              <a:lnSpc>
                <a:spcPct val="120000"/>
              </a:lnSpc>
              <a:buNone/>
            </a:pPr>
            <a:endParaRPr lang="nl-BE" sz="5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sz="6400" dirty="0">
                <a:latin typeface="Verdana" panose="020B0604030504040204" pitchFamily="34" charset="0"/>
                <a:ea typeface="Verdana" panose="020B0604030504040204" pitchFamily="34" charset="0"/>
              </a:rPr>
              <a:t>Aankoop voor het algemeen nut</a:t>
            </a:r>
          </a:p>
          <a:p>
            <a:pPr lvl="2">
              <a:lnSpc>
                <a:spcPct val="120000"/>
              </a:lnSpc>
            </a:pPr>
            <a:r>
              <a:rPr lang="nl-BE" sz="6400" dirty="0">
                <a:latin typeface="Verdana" panose="020B0604030504040204" pitchFamily="34" charset="0"/>
                <a:ea typeface="Verdana" panose="020B0604030504040204" pitchFamily="34" charset="0"/>
              </a:rPr>
              <a:t>Bijv. open ruimte?</a:t>
            </a:r>
          </a:p>
          <a:p>
            <a:pPr lvl="2">
              <a:lnSpc>
                <a:spcPct val="120000"/>
              </a:lnSpc>
            </a:pPr>
            <a:r>
              <a:rPr lang="nl-BE" sz="6400" dirty="0">
                <a:latin typeface="Verdana" panose="020B0604030504040204" pitchFamily="34" charset="0"/>
                <a:ea typeface="Verdana" panose="020B0604030504040204" pitchFamily="34" charset="0"/>
              </a:rPr>
              <a:t>Bijv. parking?</a:t>
            </a:r>
          </a:p>
          <a:p>
            <a:pPr lvl="2">
              <a:lnSpc>
                <a:spcPct val="120000"/>
              </a:lnSpc>
            </a:pPr>
            <a:r>
              <a:rPr lang="nl-BE" sz="6400" dirty="0">
                <a:latin typeface="Verdana" panose="020B0604030504040204" pitchFamily="34" charset="0"/>
                <a:ea typeface="Verdana" panose="020B0604030504040204" pitchFamily="34" charset="0"/>
              </a:rPr>
              <a:t>Bijv. sociale woningen?</a:t>
            </a:r>
          </a:p>
          <a:p>
            <a:pPr lvl="2">
              <a:lnSpc>
                <a:spcPct val="120000"/>
              </a:lnSpc>
            </a:pPr>
            <a:r>
              <a:rPr lang="nl-BE" sz="6400" dirty="0">
                <a:latin typeface="Verdana" panose="020B0604030504040204" pitchFamily="34" charset="0"/>
                <a:ea typeface="Verdana" panose="020B0604030504040204" pitchFamily="34" charset="0"/>
              </a:rPr>
              <a:t>Bijv. jeugdlokalen?</a:t>
            </a:r>
          </a:p>
          <a:p>
            <a:pPr lvl="2">
              <a:lnSpc>
                <a:spcPct val="120000"/>
              </a:lnSpc>
            </a:pPr>
            <a:r>
              <a:rPr lang="nl-BE" sz="6400" dirty="0">
                <a:latin typeface="Verdana" panose="020B0604030504040204" pitchFamily="34" charset="0"/>
                <a:ea typeface="Verdana" panose="020B0604030504040204" pitchFamily="34" charset="0"/>
              </a:rPr>
              <a:t>Bijv. …?</a:t>
            </a:r>
          </a:p>
          <a:p>
            <a:pPr marL="0" indent="0">
              <a:lnSpc>
                <a:spcPct val="120000"/>
              </a:lnSpc>
              <a:buNone/>
            </a:pPr>
            <a:endParaRPr lang="nl-BE" sz="5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sz="6400" dirty="0">
                <a:latin typeface="Verdana" panose="020B0604030504040204" pitchFamily="34" charset="0"/>
                <a:ea typeface="Verdana" panose="020B0604030504040204" pitchFamily="34" charset="0"/>
              </a:rPr>
              <a:t>Te bepalen door het volgende bestuur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nl-BE" sz="4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nl-BE" sz="6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1" indent="0">
              <a:lnSpc>
                <a:spcPct val="120000"/>
              </a:lnSpc>
              <a:buNone/>
            </a:pPr>
            <a:endParaRPr lang="nl-B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108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12FDBB75-DF22-47F8-840D-EA24A0545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103" y="404715"/>
            <a:ext cx="11346426" cy="6453285"/>
          </a:xfrm>
        </p:spPr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endParaRPr lang="nl-BE" sz="2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BE" sz="4000" b="1" dirty="0">
                <a:latin typeface="Verdana" panose="020B0604030504040204" pitchFamily="34" charset="0"/>
                <a:ea typeface="Verdana" panose="020B0604030504040204" pitchFamily="34" charset="0"/>
              </a:rPr>
              <a:t>Optieovereenkomst</a:t>
            </a:r>
          </a:p>
          <a:p>
            <a:endParaRPr lang="nl-BE" sz="2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sz="2200" dirty="0">
                <a:latin typeface="Verdana" panose="020B0604030504040204" pitchFamily="34" charset="0"/>
                <a:ea typeface="Verdana" panose="020B0604030504040204" pitchFamily="34" charset="0"/>
              </a:rPr>
              <a:t>Eenzijdige verkoopbelofte eigenaar + éénzijdig recht tot aankoop voor de gemeente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nl-BE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sz="2200" dirty="0">
                <a:latin typeface="Verdana" panose="020B0604030504040204" pitchFamily="34" charset="0"/>
                <a:ea typeface="Verdana" panose="020B0604030504040204" pitchFamily="34" charset="0"/>
              </a:rPr>
              <a:t>Geen kost voor het recht op éénzijdige optie, maar wel…</a:t>
            </a:r>
          </a:p>
          <a:p>
            <a:pPr lvl="2">
              <a:lnSpc>
                <a:spcPct val="120000"/>
              </a:lnSpc>
            </a:pPr>
            <a:r>
              <a:rPr lang="nl-BE" sz="2200" dirty="0">
                <a:latin typeface="Verdana" panose="020B0604030504040204" pitchFamily="34" charset="0"/>
                <a:ea typeface="Verdana" panose="020B0604030504040204" pitchFamily="34" charset="0"/>
              </a:rPr>
              <a:t>Indien optie niet gelicht wordt: vergoeding = </a:t>
            </a:r>
            <a:r>
              <a:rPr lang="nl-BE" sz="1800" dirty="0">
                <a:latin typeface="Verdana" panose="020B0604030504040204" pitchFamily="34" charset="0"/>
                <a:ea typeface="Verdana" panose="020B0604030504040204" pitchFamily="34" charset="0"/>
              </a:rPr>
              <a:t>verschil in waarde goederen tussen moment ondertekening optieovereenkomst en datum waarop de gemeente beslist om optie niet te lichten</a:t>
            </a:r>
          </a:p>
          <a:p>
            <a:pPr marL="0" indent="0">
              <a:lnSpc>
                <a:spcPct val="120000"/>
              </a:lnSpc>
              <a:buNone/>
            </a:pPr>
            <a:endParaRPr lang="nl-BE" sz="2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sz="2200" dirty="0">
                <a:latin typeface="Verdana" panose="020B0604030504040204" pitchFamily="34" charset="0"/>
                <a:ea typeface="Verdana" panose="020B0604030504040204" pitchFamily="34" charset="0"/>
              </a:rPr>
              <a:t>Vanaf ondertekening optieovereenkomst :</a:t>
            </a:r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sz="1800" dirty="0">
                <a:latin typeface="Verdana" panose="020B0604030504040204" pitchFamily="34" charset="0"/>
                <a:ea typeface="Verdana" panose="020B0604030504040204" pitchFamily="34" charset="0"/>
              </a:rPr>
              <a:t>OV, andere belastingen en verzekeringen voor gemeente</a:t>
            </a:r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sz="1800" dirty="0">
                <a:latin typeface="Verdana" panose="020B0604030504040204" pitchFamily="34" charset="0"/>
                <a:ea typeface="Verdana" panose="020B0604030504040204" pitchFamily="34" charset="0"/>
              </a:rPr>
              <a:t>Gebruiksrecht op gecontroleerd parkeren mogelijk maken (week = leerkrachten en medewerkers LDC </a:t>
            </a:r>
            <a:r>
              <a:rPr lang="nl-BE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Negenhof</a:t>
            </a:r>
            <a:r>
              <a:rPr lang="nl-BE" sz="1800" dirty="0">
                <a:latin typeface="Verdana" panose="020B0604030504040204" pitchFamily="34" charset="0"/>
                <a:ea typeface="Verdana" panose="020B0604030504040204" pitchFamily="34" charset="0"/>
              </a:rPr>
              <a:t>, zaterdag = medewerkers handelszaken)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nl-BE" sz="2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sz="2200" dirty="0">
                <a:latin typeface="Verdana" panose="020B0604030504040204" pitchFamily="34" charset="0"/>
                <a:ea typeface="Verdana" panose="020B0604030504040204" pitchFamily="34" charset="0"/>
              </a:rPr>
              <a:t>Duur recht op éénzijdige optie = t.e.m. 31/01/2026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nl-BE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sz="2200" dirty="0">
                <a:latin typeface="Verdana" panose="020B0604030504040204" pitchFamily="34" charset="0"/>
                <a:ea typeface="Verdana" panose="020B0604030504040204" pitchFamily="34" charset="0"/>
              </a:rPr>
              <a:t>Aankoop = verlijden authentieke akte (niet lichten optie)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nl-BE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sz="2200" dirty="0">
                <a:latin typeface="Verdana" panose="020B0604030504040204" pitchFamily="34" charset="0"/>
                <a:ea typeface="Verdana" panose="020B0604030504040204" pitchFamily="34" charset="0"/>
              </a:rPr>
              <a:t>Aankoopprijs = schattingsprijs (= 878.435,00 euro)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nl-B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nl-B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nl-B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62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12FDBB75-DF22-47F8-840D-EA24A0545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103" y="548876"/>
            <a:ext cx="11228439" cy="604856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nl-BE" sz="2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BE" b="1" dirty="0">
                <a:latin typeface="Verdana" panose="020B0604030504040204" pitchFamily="34" charset="0"/>
                <a:ea typeface="Verdana" panose="020B0604030504040204" pitchFamily="34" charset="0"/>
              </a:rPr>
              <a:t>Beheer site</a:t>
            </a:r>
          </a:p>
          <a:p>
            <a:endParaRPr lang="nl-BE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sz="1800" dirty="0">
                <a:latin typeface="Verdana" panose="020B0604030504040204" pitchFamily="34" charset="0"/>
                <a:ea typeface="Verdana" panose="020B0604030504040204" pitchFamily="34" charset="0"/>
              </a:rPr>
              <a:t>Vanaf ondertekening optieovereenkomst door gemeente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nl-B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sz="1800" dirty="0">
                <a:latin typeface="Verdana" panose="020B0604030504040204" pitchFamily="34" charset="0"/>
                <a:ea typeface="Verdana" panose="020B0604030504040204" pitchFamily="34" charset="0"/>
              </a:rPr>
              <a:t>Beveiliging site, groenonderhoud, overname nutsvoorzieningen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nl-B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sz="1800" dirty="0">
                <a:latin typeface="Verdana" panose="020B0604030504040204" pitchFamily="34" charset="0"/>
                <a:ea typeface="Verdana" panose="020B0604030504040204" pitchFamily="34" charset="0"/>
              </a:rPr>
              <a:t>Recht tot gebruik parking </a:t>
            </a:r>
            <a:r>
              <a:rPr lang="nl-BE" sz="1400" dirty="0">
                <a:latin typeface="Verdana" panose="020B0604030504040204" pitchFamily="34" charset="0"/>
                <a:ea typeface="Verdana" panose="020B0604030504040204" pitchFamily="34" charset="0"/>
              </a:rPr>
              <a:t>(leerkrachten, medewerkers </a:t>
            </a:r>
            <a:r>
              <a:rPr lang="nl-BE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Negenhof</a:t>
            </a:r>
            <a:r>
              <a:rPr lang="nl-BE" sz="1400" dirty="0">
                <a:latin typeface="Verdana" panose="020B0604030504040204" pitchFamily="34" charset="0"/>
                <a:ea typeface="Verdana" panose="020B0604030504040204" pitchFamily="34" charset="0"/>
              </a:rPr>
              <a:t>, medewerkers handelaars)</a:t>
            </a:r>
          </a:p>
          <a:p>
            <a:pPr marL="0" indent="0">
              <a:buNone/>
            </a:pPr>
            <a:endParaRPr lang="nl-BE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48148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237</Words>
  <Application>Microsoft Office PowerPoint</Application>
  <PresentationFormat>Breedbeeld</PresentationFormat>
  <Paragraphs>62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2" baseType="lpstr">
      <vt:lpstr>Meiryo</vt:lpstr>
      <vt:lpstr>Aptos</vt:lpstr>
      <vt:lpstr>Aptos Display</vt:lpstr>
      <vt:lpstr>Arial</vt:lpstr>
      <vt:lpstr>Verdana</vt:lpstr>
      <vt:lpstr>Wingdings</vt:lpstr>
      <vt:lpstr>Kantoorthema</vt:lpstr>
      <vt:lpstr>  Optieovereenkomst tot aankoop parochiezaal, woonhuis en parking Gaston Deruyverstraat Negenmanneke  </vt:lpstr>
      <vt:lpstr>PowerPoint-presentatie</vt:lpstr>
      <vt:lpstr>PowerPoint-presentatie</vt:lpstr>
      <vt:lpstr>PowerPoint-presentatie</vt:lpstr>
      <vt:lpstr>PowerPoint-presentatie</vt:lpstr>
    </vt:vector>
  </TitlesOfParts>
  <Company>Gemeentebestuur Sint-Pieters-Leeuw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Tesse Robyns</dc:creator>
  <cp:lastModifiedBy>Tesse Robyns</cp:lastModifiedBy>
  <cp:revision>3</cp:revision>
  <dcterms:created xsi:type="dcterms:W3CDTF">2024-06-20T09:36:51Z</dcterms:created>
  <dcterms:modified xsi:type="dcterms:W3CDTF">2024-06-20T11:36:04Z</dcterms:modified>
</cp:coreProperties>
</file>