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6"/>
  </p:notesMasterIdLst>
  <p:sldIdLst>
    <p:sldId id="257" r:id="rId2"/>
    <p:sldId id="276" r:id="rId3"/>
    <p:sldId id="309" r:id="rId4"/>
    <p:sldId id="310" r:id="rId5"/>
    <p:sldId id="311" r:id="rId6"/>
    <p:sldId id="314" r:id="rId7"/>
    <p:sldId id="313" r:id="rId8"/>
    <p:sldId id="315" r:id="rId9"/>
    <p:sldId id="320" r:id="rId10"/>
    <p:sldId id="321" r:id="rId11"/>
    <p:sldId id="322" r:id="rId12"/>
    <p:sldId id="323" r:id="rId13"/>
    <p:sldId id="324" r:id="rId14"/>
    <p:sldId id="325" r:id="rId15"/>
    <p:sldId id="316" r:id="rId16"/>
    <p:sldId id="326" r:id="rId17"/>
    <p:sldId id="327" r:id="rId18"/>
    <p:sldId id="328" r:id="rId19"/>
    <p:sldId id="329" r:id="rId20"/>
    <p:sldId id="330" r:id="rId21"/>
    <p:sldId id="331" r:id="rId22"/>
    <p:sldId id="332" r:id="rId23"/>
    <p:sldId id="265" r:id="rId24"/>
    <p:sldId id="333" r:id="rId25"/>
    <p:sldId id="334" r:id="rId26"/>
    <p:sldId id="335" r:id="rId27"/>
    <p:sldId id="336" r:id="rId28"/>
    <p:sldId id="337" r:id="rId29"/>
    <p:sldId id="317" r:id="rId30"/>
    <p:sldId id="347" r:id="rId31"/>
    <p:sldId id="348" r:id="rId32"/>
    <p:sldId id="349" r:id="rId33"/>
    <p:sldId id="350" r:id="rId34"/>
    <p:sldId id="351" r:id="rId35"/>
    <p:sldId id="352" r:id="rId36"/>
    <p:sldId id="353" r:id="rId37"/>
    <p:sldId id="354" r:id="rId38"/>
    <p:sldId id="318" r:id="rId39"/>
    <p:sldId id="260" r:id="rId40"/>
    <p:sldId id="319" r:id="rId41"/>
    <p:sldId id="267" r:id="rId42"/>
    <p:sldId id="346" r:id="rId43"/>
    <p:sldId id="258" r:id="rId44"/>
    <p:sldId id="259" r:id="rId45"/>
    <p:sldId id="339" r:id="rId46"/>
    <p:sldId id="264" r:id="rId47"/>
    <p:sldId id="344" r:id="rId48"/>
    <p:sldId id="270" r:id="rId49"/>
    <p:sldId id="340" r:id="rId50"/>
    <p:sldId id="273" r:id="rId51"/>
    <p:sldId id="274" r:id="rId52"/>
    <p:sldId id="275" r:id="rId53"/>
    <p:sldId id="266" r:id="rId54"/>
    <p:sldId id="271" r:id="rId55"/>
    <p:sldId id="272" r:id="rId56"/>
    <p:sldId id="341" r:id="rId57"/>
    <p:sldId id="268" r:id="rId58"/>
    <p:sldId id="342" r:id="rId59"/>
    <p:sldId id="269" r:id="rId60"/>
    <p:sldId id="343" r:id="rId61"/>
    <p:sldId id="261" r:id="rId62"/>
    <p:sldId id="262" r:id="rId63"/>
    <p:sldId id="345" r:id="rId64"/>
    <p:sldId id="263" r:id="rId65"/>
  </p:sldIdLst>
  <p:sldSz cx="9144000" cy="6858000" type="screen4x3"/>
  <p:notesSz cx="9866313" cy="6735763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RDAENS Tom" initials="PT" lastIdx="1" clrIdx="0">
    <p:extLst>
      <p:ext uri="{19B8F6BF-5375-455C-9EA6-DF929625EA0E}">
        <p15:presenceInfo xmlns:p15="http://schemas.microsoft.com/office/powerpoint/2012/main" userId="S-1-5-21-563866669-2462623668-4244942836-120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44A1F"/>
    <a:srgbClr val="9966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Stijl, gemiddeld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25" autoAdjust="0"/>
    <p:restoredTop sz="94660"/>
  </p:normalViewPr>
  <p:slideViewPr>
    <p:cSldViewPr snapToGrid="0">
      <p:cViewPr varScale="1">
        <p:scale>
          <a:sx n="89" d="100"/>
          <a:sy n="89" d="100"/>
        </p:scale>
        <p:origin x="1219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commentAuthors" Target="commentAuthor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03-05T14:44:18.112" idx="1">
    <p:pos x="10" y="10"/>
    <p:text/>
    <p:extLst>
      <p:ext uri="{C676402C-5697-4E1C-873F-D02D1690AC5C}">
        <p15:threadingInfo xmlns:p15="http://schemas.microsoft.com/office/powerpoint/2012/main" timeZoneBias="-6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275138" cy="338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5588000" y="0"/>
            <a:ext cx="4276725" cy="338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660D2B-705A-4F48-AC64-E765D8DBED71}" type="datetimeFigureOut">
              <a:rPr lang="nl-BE" smtClean="0"/>
              <a:t>21/03/2019</a:t>
            </a:fld>
            <a:endParaRPr lang="nl-BE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3417888" y="841375"/>
            <a:ext cx="3032125" cy="22733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BE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987425" y="3241675"/>
            <a:ext cx="7893050" cy="265271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6397625"/>
            <a:ext cx="4275138" cy="338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5588000" y="6397625"/>
            <a:ext cx="4276725" cy="338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F5AFC3-CC03-4638-8009-15A16FD2E846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0620751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BE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426581-0A72-4CED-8A23-36536C591613}" type="slidenum">
              <a:rPr lang="nl-BE" smtClean="0"/>
              <a:pPr/>
              <a:t>3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3480914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De passerelle die de verbintenis zou maken tussen de assistentiewoningen en de het dienstencentrum de Meander. 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6B15AE-8C3F-4676-BCC0-4816737A7086}" type="slidenum">
              <a:rPr lang="nl-BE" smtClean="0"/>
              <a:t>24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6591399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 We zetten de gesprekken verder met Sint-Antonius zodat het project om – naast de bestaande 25 assistentiewoningen – er nog 21 bij te bouwen na de verhuis van de school Don Bosco naar het vroegere klooster in de </a:t>
            </a:r>
            <a:r>
              <a:rPr lang="nl-BE" dirty="0" err="1"/>
              <a:t>Garebaan</a:t>
            </a:r>
            <a:r>
              <a:rPr lang="nl-BE" dirty="0"/>
              <a:t>. Wij zouden er 11 van de 21 kunnen kopen, waardoor het geheel ook effectief kan gerealiseerd worden.</a:t>
            </a:r>
          </a:p>
          <a:p>
            <a:r>
              <a:rPr lang="nl-BE" dirty="0"/>
              <a:t>Wij zien ons niet als concurrent van Sint-Antonius.</a:t>
            </a:r>
          </a:p>
          <a:p>
            <a:r>
              <a:rPr lang="nl-BE" dirty="0"/>
              <a:t>Wij zien ons eerder als de regierol, zodat dit aan de bevolking kan aangeboden worden.</a:t>
            </a:r>
          </a:p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6B15AE-8C3F-4676-BCC0-4816737A7086}" type="slidenum">
              <a:rPr lang="nl-BE" smtClean="0"/>
              <a:t>26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2491599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Toelichting door Cindy:</a:t>
            </a:r>
          </a:p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6B15AE-8C3F-4676-BCC0-4816737A7086}" type="slidenum">
              <a:rPr lang="nl-BE" smtClean="0"/>
              <a:t>27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124043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Wat moet er gedaan worden?</a:t>
            </a:r>
          </a:p>
          <a:p>
            <a:endParaRPr lang="nl-BE" dirty="0"/>
          </a:p>
          <a:p>
            <a:r>
              <a:rPr lang="nl-BE" dirty="0"/>
              <a:t>Na een eventuele goedkeuring op de Raad van 28 maart 2019, zullen de diensten werken </a:t>
            </a:r>
            <a:r>
              <a:rPr lang="nl-BE"/>
              <a:t>aan drie </a:t>
            </a:r>
            <a:r>
              <a:rPr lang="nl-BE" dirty="0"/>
              <a:t>parallelle paden, zijnde:</a:t>
            </a:r>
          </a:p>
          <a:p>
            <a:pPr marL="228600" indent="-228600">
              <a:buAutoNum type="arabicPeriod"/>
            </a:pPr>
            <a:r>
              <a:rPr lang="nl-BE" dirty="0"/>
              <a:t>Details bespreken met IPON om naar een finale verkoop-aankoopbelofte te gaan.</a:t>
            </a:r>
          </a:p>
          <a:p>
            <a:pPr marL="228600" indent="-228600">
              <a:buAutoNum type="arabicPeriod"/>
            </a:pPr>
            <a:r>
              <a:rPr lang="nl-BE" dirty="0"/>
              <a:t>Een nieuwe procedure architect en begeleiding voor bouw op eigen site </a:t>
            </a:r>
            <a:r>
              <a:rPr lang="nl-BE" dirty="0" err="1"/>
              <a:t>Wilgenhof</a:t>
            </a:r>
            <a:endParaRPr lang="nl-BE" dirty="0"/>
          </a:p>
          <a:p>
            <a:pPr marL="228600" indent="-228600">
              <a:buAutoNum type="arabicPeriod"/>
            </a:pPr>
            <a:r>
              <a:rPr lang="nl-BE" dirty="0"/>
              <a:t>Gesprekken met Sint-Antonius verder zetten</a:t>
            </a:r>
          </a:p>
          <a:p>
            <a:pPr marL="228600" indent="-228600">
              <a:buAutoNum type="arabicPeriod"/>
            </a:pPr>
            <a:endParaRPr lang="nl-BE" dirty="0"/>
          </a:p>
          <a:p>
            <a:pPr marL="228600" indent="-228600">
              <a:buAutoNum type="arabicPeriod"/>
            </a:pPr>
            <a:endParaRPr lang="nl-BE" dirty="0"/>
          </a:p>
          <a:p>
            <a:pPr marL="228600" indent="-228600">
              <a:buAutoNum type="arabicPeriod"/>
            </a:pP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6B15AE-8C3F-4676-BCC0-4816737A7086}" type="slidenum">
              <a:rPr lang="nl-BE" smtClean="0"/>
              <a:t>28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8088973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De plannen om een nieuw dienstencentrum en assistentiewoningen te bouwen, lagen vorige legislatuur reeds op tafel.</a:t>
            </a:r>
          </a:p>
          <a:p>
            <a:r>
              <a:rPr lang="nl-BE" dirty="0"/>
              <a:t>In 2018 bleek echter dat de kost van het project door de architect werd geraamd op 22,3 Miljoen Euro versus 12 Miljoen Euro, voorzien in de begroting.</a:t>
            </a:r>
          </a:p>
          <a:p>
            <a:endParaRPr lang="nl-BE" dirty="0"/>
          </a:p>
          <a:p>
            <a:r>
              <a:rPr lang="nl-BE" dirty="0"/>
              <a:t>De bevoegde schepen had in een reactie op 06/01/2019 reeds aangekondigd: binnen de 100 dagen hakken we de knoop definitief door.”</a:t>
            </a:r>
          </a:p>
          <a:p>
            <a:endParaRPr lang="nl-BE" dirty="0"/>
          </a:p>
          <a:p>
            <a:r>
              <a:rPr lang="nl-BE" dirty="0"/>
              <a:t>We zijn vandaag dag 80, wat dus ruim binnen de tijd is. 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6B15AE-8C3F-4676-BCC0-4816737A7086}" type="slidenum">
              <a:rPr lang="nl-BE" smtClean="0"/>
              <a:t>16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7393763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Nog even ter herinnering: het oorspronkelijk voorstel was om 63 assistentiewoningen, 1 conciërgewoning en een LDC te bouwen op de site van het </a:t>
            </a:r>
            <a:r>
              <a:rPr lang="nl-BE" dirty="0" err="1"/>
              <a:t>Wilgenhof</a:t>
            </a:r>
            <a:r>
              <a:rPr lang="nl-BE" dirty="0"/>
              <a:t>.</a:t>
            </a:r>
          </a:p>
          <a:p>
            <a:r>
              <a:rPr lang="nl-BE" dirty="0"/>
              <a:t>Eén ondergrondse verdieping voor parking zou nodig zijn voor de assistentiewoningen en het dienstencentrum.</a:t>
            </a:r>
          </a:p>
          <a:p>
            <a:r>
              <a:rPr lang="nl-BE" dirty="0"/>
              <a:t>Over een 2</a:t>
            </a:r>
            <a:r>
              <a:rPr lang="nl-BE" baseline="30000" dirty="0"/>
              <a:t>de</a:t>
            </a:r>
            <a:r>
              <a:rPr lang="nl-BE" dirty="0"/>
              <a:t> verdieping met extra publieke parking werd nagedacht.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6B15AE-8C3F-4676-BCC0-4816737A7086}" type="slidenum">
              <a:rPr lang="nl-BE" smtClean="0"/>
              <a:t>17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9810872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Zoals meegedeeld botsten we in 2018 op een aantal zaken, die ons deden nadenken om een andere piste te bewandelen</a:t>
            </a:r>
          </a:p>
          <a:p>
            <a:r>
              <a:rPr lang="nl-BE" dirty="0"/>
              <a:t>Ten eerste financieel: Het bouwproject had een aanzienlijke </a:t>
            </a:r>
            <a:r>
              <a:rPr lang="nl-BE" dirty="0" err="1"/>
              <a:t>meerkost</a:t>
            </a:r>
            <a:r>
              <a:rPr lang="nl-BE" dirty="0"/>
              <a:t> dan begroot, zijnde 10,3 Miljoen Euro extra op een begroting van 12 Miljoen Euro.</a:t>
            </a:r>
          </a:p>
          <a:p>
            <a:r>
              <a:rPr lang="nl-BE" dirty="0"/>
              <a:t>Zelfs zonder de kost van de tweede laag ondergrondse parking kwam de raming al op 20,8 Miljoen Euro versus 12 Miljoen Euro in de begroting.</a:t>
            </a:r>
          </a:p>
          <a:p>
            <a:r>
              <a:rPr lang="nl-BE" dirty="0"/>
              <a:t>En dan heb je nog steeds het bouwrisico.</a:t>
            </a:r>
          </a:p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6B15AE-8C3F-4676-BCC0-4816737A7086}" type="slidenum">
              <a:rPr lang="nl-BE" smtClean="0"/>
              <a:t>18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4523109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Ten tweede een aantal alarmerende berichten over leegstand bij assistentiewoningen. </a:t>
            </a:r>
          </a:p>
          <a:p>
            <a:r>
              <a:rPr lang="nl-BE" dirty="0"/>
              <a:t>Belangrijk: assistentiewoningen die geïntegreerd zijn aan een WZC hebben wel een zeer hoge bezettingsgraad.</a:t>
            </a:r>
          </a:p>
          <a:p>
            <a:endParaRPr lang="nl-BE" dirty="0"/>
          </a:p>
          <a:p>
            <a:r>
              <a:rPr lang="nl-BE" dirty="0"/>
              <a:t>Ten derde: een aantal recente bouwplannen bij respectievelijk de school Don Bosco en de Top. De combinatie van en 63 assistentiewoningen en een LDC en de 2 scholen zou een zware impact hebben op de mobiliteit. Het bouwen van een min 2 zou hierdoor quasi onontbeerlijk zijn om de parkeerdrukte op te vangen, wat dus tot nog een </a:t>
            </a:r>
            <a:r>
              <a:rPr lang="nl-BE" dirty="0" err="1"/>
              <a:t>meerkost</a:t>
            </a:r>
            <a:r>
              <a:rPr lang="nl-BE" dirty="0"/>
              <a:t> van 1,5 Miljoen Euro zou leiden, waarbij er vragen konden gesteld worden of dit wel echt zou werken in de praktijk.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6B15AE-8C3F-4676-BCC0-4816737A7086}" type="slidenum">
              <a:rPr lang="nl-BE" smtClean="0"/>
              <a:t>19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8461922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Wat is het voorstel?</a:t>
            </a:r>
          </a:p>
          <a:p>
            <a:r>
              <a:rPr lang="nl-BE" dirty="0"/>
              <a:t>In plaats van alle zorgvoorzieningen te centraliseren op één site, voorzien we het nodige op drie locaties. </a:t>
            </a:r>
          </a:p>
          <a:p>
            <a:r>
              <a:rPr lang="nl-BE" dirty="0"/>
              <a:t>Met name op de site van het </a:t>
            </a:r>
            <a:r>
              <a:rPr lang="nl-BE" dirty="0" err="1"/>
              <a:t>Wilgenhof</a:t>
            </a:r>
            <a:r>
              <a:rPr lang="nl-BE" dirty="0"/>
              <a:t>, op het terrein gelegen naast Zilverlinde en op de site van Sint-Antonius.</a:t>
            </a:r>
          </a:p>
          <a:p>
            <a:r>
              <a:rPr lang="nl-BE" dirty="0"/>
              <a:t>Op de </a:t>
            </a:r>
            <a:r>
              <a:rPr lang="nl-BE" dirty="0" err="1"/>
              <a:t>Wilgenhof</a:t>
            </a:r>
            <a:r>
              <a:rPr lang="nl-BE" dirty="0"/>
              <a:t> site zullen we het LDC voorzien, een kinderdagverblijf voor 36 kinderen en een grote bovengrondse parking</a:t>
            </a:r>
          </a:p>
          <a:p>
            <a:r>
              <a:rPr lang="nl-BE" dirty="0"/>
              <a:t>Op de site naast Zilverlinde kopen we 2 x 15 assistentiewoningen en het perceel waarop het gelegen is.</a:t>
            </a:r>
          </a:p>
          <a:p>
            <a:r>
              <a:rPr lang="nl-BE" dirty="0"/>
              <a:t>We zetten de gesprekken verder met Sint-Antonius zodat het project om – naast de bestaande 25 assistentiewoningen – er nog 21 bij te bouwen na de verhuis van de school Don Bosco naar het vroegere klooster in de </a:t>
            </a:r>
            <a:r>
              <a:rPr lang="nl-BE" dirty="0" err="1"/>
              <a:t>Garebaan</a:t>
            </a:r>
            <a:r>
              <a:rPr lang="nl-BE" dirty="0"/>
              <a:t>. Wij zouden er 11 van de 21 kunnen kopen, waardoor het geheel ook effectief kan gerealiseerd worden.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6B15AE-8C3F-4676-BCC0-4816737A7086}" type="slidenum">
              <a:rPr lang="nl-BE" smtClean="0"/>
              <a:t>20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9920993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Concreet: op de site van Het </a:t>
            </a:r>
            <a:r>
              <a:rPr lang="nl-BE" dirty="0" err="1"/>
              <a:t>Wilgenhof</a:t>
            </a:r>
            <a:r>
              <a:rPr lang="nl-BE" dirty="0"/>
              <a:t> zullen we twee aparte gebouwen bouwen en een grote bovengrondse parking,</a:t>
            </a:r>
          </a:p>
          <a:p>
            <a:r>
              <a:rPr lang="nl-BE" dirty="0"/>
              <a:t>Met name de bouw van een LDC en op dezelfde site nog een kinderdagverblijf met 36 plaatsen; </a:t>
            </a:r>
          </a:p>
          <a:p>
            <a:r>
              <a:rPr lang="nl-BE" dirty="0"/>
              <a:t>Het kinderdagverblijf zal gemeentelijke eigendom zijn.</a:t>
            </a:r>
          </a:p>
          <a:p>
            <a:endParaRPr lang="nl-BE" dirty="0"/>
          </a:p>
          <a:p>
            <a:r>
              <a:rPr lang="nl-BE" dirty="0"/>
              <a:t>Door bovenstaande aanpassingen zal er zowel financieel een voordeel zijn, er zal </a:t>
            </a:r>
            <a:r>
              <a:rPr lang="nl-BE" dirty="0" err="1"/>
              <a:t>o,a</a:t>
            </a:r>
            <a:r>
              <a:rPr lang="nl-BE" dirty="0"/>
              <a:t>. geen ondergrondse parking meer nodig zijn en de belasting op het verkeer zal ook significant lager liggen. 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6B15AE-8C3F-4676-BCC0-4816737A7086}" type="slidenum">
              <a:rPr lang="nl-BE" smtClean="0"/>
              <a:t>21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2303046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Voor de site Zilverlinde zullen er concreet 2 x 15 assistentiewoningen aangekocht worden, welke zullen gebouwd worden op de site net naast het Woonzorgcentrum</a:t>
            </a:r>
          </a:p>
          <a:p>
            <a:r>
              <a:rPr lang="nl-BE" dirty="0"/>
              <a:t>Hiervoor heeft voorlopig enkel de ontwikkelaar IPON NV reeds de overeenkomst ondertekend, waarbij de prijzen vast liggen.</a:t>
            </a:r>
          </a:p>
          <a:p>
            <a:r>
              <a:rPr lang="nl-BE" dirty="0"/>
              <a:t>Deze overeenkomst wordt ter goedkeuring voorgelegd aan de gemeenteraad van 28 maart 2019.</a:t>
            </a:r>
          </a:p>
          <a:p>
            <a:r>
              <a:rPr lang="nl-BE" dirty="0"/>
              <a:t>Indien de gemeenteraad dit goedkeurt, kan ook het OCMW dit ondertekenen en kan het project in detail verder uitgewerkt worden.</a:t>
            </a:r>
          </a:p>
          <a:p>
            <a:endParaRPr lang="nl-BE" dirty="0"/>
          </a:p>
          <a:p>
            <a:r>
              <a:rPr lang="nl-BE" dirty="0"/>
              <a:t>Op de site voorziet men ook een ondergrondse parking voor de assistentiewoningen. </a:t>
            </a:r>
          </a:p>
          <a:p>
            <a:endParaRPr lang="nl-BE" dirty="0"/>
          </a:p>
          <a:p>
            <a:r>
              <a:rPr lang="nl-BE" dirty="0"/>
              <a:t>De assistentiewoningen bestaan uit twee typen, met name een assistentiewoningen van 60 m² (1 persoon) en 70 m² (2 personen). </a:t>
            </a:r>
          </a:p>
          <a:p>
            <a:r>
              <a:rPr lang="nl-BE" dirty="0"/>
              <a:t>Deze zijn uiteraard conform aan de normen van het woonzorgdecreet en volledig eenwaardig aan de initiële assistentiewoningen op de site van het </a:t>
            </a:r>
            <a:r>
              <a:rPr lang="nl-BE" dirty="0" err="1"/>
              <a:t>Wilgenhof</a:t>
            </a:r>
            <a:r>
              <a:rPr lang="nl-BE" dirty="0"/>
              <a:t>. </a:t>
            </a:r>
          </a:p>
          <a:p>
            <a:r>
              <a:rPr lang="nl-BE" dirty="0"/>
              <a:t>Het volledige lastenboek van het voormalige project werd opgelegd aan IPON en dit maakt deel uit van de overeenkomst.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6B15AE-8C3F-4676-BCC0-4816737A7086}" type="slidenum">
              <a:rPr lang="nl-BE" smtClean="0"/>
              <a:t>22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6384693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Hoe zou dit in de praktijk er uit zien. Bij deze een visuele schets. </a:t>
            </a:r>
          </a:p>
          <a:p>
            <a:r>
              <a:rPr lang="nl-BE" dirty="0"/>
              <a:t>De 2 middelste blokken, met een passerelle die de verbintenis maakt met het LDC/WZC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6B15AE-8C3F-4676-BCC0-4816737A7086}" type="slidenum">
              <a:rPr lang="nl-BE" smtClean="0"/>
              <a:t>23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7100159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dia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131841" y="3573018"/>
            <a:ext cx="5756176" cy="1181993"/>
          </a:xfrm>
        </p:spPr>
        <p:txBody>
          <a:bodyPr anchor="b">
            <a:normAutofit/>
          </a:bodyPr>
          <a:lstStyle>
            <a:lvl1pPr algn="r">
              <a:defRPr sz="2400" cap="all" baseline="0">
                <a:solidFill>
                  <a:srgbClr val="DCDCC8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3131840" y="4725144"/>
            <a:ext cx="5752728" cy="1129680"/>
          </a:xfrm>
        </p:spPr>
        <p:txBody>
          <a:bodyPr>
            <a:normAutofit/>
          </a:bodyPr>
          <a:lstStyle>
            <a:lvl1pPr marL="0" indent="0" algn="r">
              <a:buNone/>
              <a:defRPr sz="1800" b="1">
                <a:solidFill>
                  <a:srgbClr val="ACD384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Klikken om de ondertitelstijl van het model te bewerken</a:t>
            </a:r>
            <a:endParaRPr lang="nl-BE" dirty="0"/>
          </a:p>
        </p:txBody>
      </p:sp>
      <p:sp>
        <p:nvSpPr>
          <p:cNvPr id="4" name="Tijdelijke aanduiding voor afbeelding 2"/>
          <p:cNvSpPr>
            <a:spLocks noGrp="1"/>
          </p:cNvSpPr>
          <p:nvPr>
            <p:ph type="pic" idx="10"/>
          </p:nvPr>
        </p:nvSpPr>
        <p:spPr>
          <a:xfrm>
            <a:off x="3096000" y="0"/>
            <a:ext cx="5824800" cy="33804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093619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671832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156177" y="274640"/>
            <a:ext cx="1800200" cy="5851525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5626968" cy="5851525"/>
          </a:xfrm>
        </p:spPr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938814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734317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4" y="4406902"/>
            <a:ext cx="7234063" cy="1362075"/>
          </a:xfrm>
        </p:spPr>
        <p:txBody>
          <a:bodyPr anchor="t">
            <a:normAutofit/>
          </a:bodyPr>
          <a:lstStyle>
            <a:lvl1pPr algn="l">
              <a:defRPr sz="2700" b="1" cap="all"/>
            </a:lvl1pPr>
          </a:lstStyle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4" y="2906713"/>
            <a:ext cx="7234063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rgbClr val="244A1F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</p:spTree>
    <p:extLst>
      <p:ext uri="{BB962C8B-B14F-4D97-AF65-F5344CB8AC3E}">
        <p14:creationId xmlns:p14="http://schemas.microsoft.com/office/powerpoint/2010/main" val="3039947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36000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356376" y="1600202"/>
            <a:ext cx="36000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634484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3600000" cy="639762"/>
          </a:xfrm>
        </p:spPr>
        <p:txBody>
          <a:bodyPr anchor="b"/>
          <a:lstStyle>
            <a:lvl1pPr marL="0" indent="0">
              <a:buNone/>
              <a:defRPr sz="15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600000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356376" y="1535113"/>
            <a:ext cx="3600000" cy="639762"/>
          </a:xfrm>
        </p:spPr>
        <p:txBody>
          <a:bodyPr anchor="b"/>
          <a:lstStyle>
            <a:lvl1pPr marL="0" indent="0">
              <a:buNone/>
              <a:defRPr sz="15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356376" y="2174875"/>
            <a:ext cx="3600000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29759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497544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1286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2962672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03042" y="273052"/>
            <a:ext cx="4381326" cy="5853113"/>
          </a:xfrm>
        </p:spPr>
        <p:txBody>
          <a:bodyPr/>
          <a:lstStyle>
            <a:lvl1pPr>
              <a:defRPr sz="21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2962672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</p:spTree>
    <p:extLst>
      <p:ext uri="{BB962C8B-B14F-4D97-AF65-F5344CB8AC3E}">
        <p14:creationId xmlns:p14="http://schemas.microsoft.com/office/powerpoint/2010/main" val="953016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59632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259632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nl-NL"/>
              <a:t>Klik op het pictogram als u een afbeelding wilt toevoegen</a:t>
            </a:r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259632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</p:spTree>
    <p:extLst>
      <p:ext uri="{BB962C8B-B14F-4D97-AF65-F5344CB8AC3E}">
        <p14:creationId xmlns:p14="http://schemas.microsoft.com/office/powerpoint/2010/main" val="1323259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9917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de stijl te bewerken</a:t>
            </a:r>
            <a:endParaRPr lang="nl-BE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7499176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296563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685800" rtl="0" eaLnBrk="1" latinLnBrk="0" hangingPunct="1">
        <a:spcBef>
          <a:spcPct val="0"/>
        </a:spcBef>
        <a:buNone/>
        <a:defRPr sz="3000" b="1" kern="1200">
          <a:solidFill>
            <a:srgbClr val="5C960E"/>
          </a:solidFill>
          <a:latin typeface="Century Gothic" pitchFamily="34" charset="0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rgbClr val="244A1F"/>
          </a:solidFill>
          <a:latin typeface="Century Gothic" pitchFamily="34" charset="0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rgbClr val="244A1F"/>
          </a:solidFill>
          <a:latin typeface="Century Gothic" pitchFamily="34" charset="0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rgbClr val="244A1F"/>
          </a:solidFill>
          <a:latin typeface="Century Gothic" pitchFamily="34" charset="0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350" kern="1200">
          <a:solidFill>
            <a:srgbClr val="244A1F"/>
          </a:solidFill>
          <a:latin typeface="Century Gothic" pitchFamily="34" charset="0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350" kern="1200">
          <a:solidFill>
            <a:srgbClr val="244A1F"/>
          </a:solidFill>
          <a:latin typeface="Century Gothic" pitchFamily="34" charset="0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27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41C7E68-E5FA-4A50-A32B-C0EC9605ED3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nl-BE" sz="2600" dirty="0"/>
              <a:t>Commissie Mens, Samenleving &amp; Ruimte</a:t>
            </a:r>
            <a:endParaRPr lang="nl-NL" sz="2600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2DD4FCA4-8C1F-4034-8E90-7462E317864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endParaRPr lang="nl-BE" dirty="0"/>
          </a:p>
          <a:p>
            <a:endParaRPr lang="nl-BE" dirty="0"/>
          </a:p>
          <a:p>
            <a:r>
              <a:rPr lang="nl-BE" sz="2800" dirty="0"/>
              <a:t>21 maart 2019</a:t>
            </a:r>
            <a:endParaRPr lang="nl-NL" sz="2800" dirty="0"/>
          </a:p>
        </p:txBody>
      </p:sp>
      <p:pic>
        <p:nvPicPr>
          <p:cNvPr id="5" name="Tijdelijke aanduiding voor afbeelding 4">
            <a:extLst>
              <a:ext uri="{FF2B5EF4-FFF2-40B4-BE49-F238E27FC236}">
                <a16:creationId xmlns:a16="http://schemas.microsoft.com/office/drawing/2014/main" id="{4ACE817E-E06A-4131-A493-7A4E72D59639}"/>
              </a:ext>
            </a:extLst>
          </p:cNvPr>
          <p:cNvPicPr>
            <a:picLocks noGrp="1" noChangeAspect="1"/>
          </p:cNvPicPr>
          <p:nvPr>
            <p:ph type="pic" idx="10"/>
          </p:nvPr>
        </p:nvPicPr>
        <p:blipFill>
          <a:blip r:embed="rId2"/>
          <a:srcRect t="11316" b="11316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582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9A7AEBE-92FF-4197-A1E1-8EEDF6D01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>
                <a:latin typeface="Verdana" panose="020B0604030504040204" pitchFamily="34" charset="0"/>
                <a:ea typeface="Verdana" panose="020B0604030504040204" pitchFamily="34" charset="0"/>
              </a:rPr>
              <a:t>Wijzigingen : algemeen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B882871-41E9-42C1-A8C3-EC4D8BFA56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BE" sz="2400" dirty="0">
                <a:latin typeface="Verdana" panose="020B0604030504040204" pitchFamily="34" charset="0"/>
                <a:ea typeface="Verdana" panose="020B0604030504040204" pitchFamily="34" charset="0"/>
              </a:rPr>
              <a:t>Opname in de statuten dat, mits goedkeuring van de raad, ook andere gebouwen van de gemeente of van het OCMW kunnen worden beheerd door het AGB. </a:t>
            </a:r>
          </a:p>
          <a:p>
            <a:r>
              <a:rPr lang="nl-BE" sz="2400" dirty="0">
                <a:latin typeface="Verdana" panose="020B0604030504040204" pitchFamily="34" charset="0"/>
                <a:ea typeface="Verdana" panose="020B0604030504040204" pitchFamily="34" charset="0"/>
              </a:rPr>
              <a:t>Opname in de statuten dat het AGB geen eigen personeel mag aannemen (</a:t>
            </a:r>
            <a:r>
              <a:rPr lang="nl-BE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cfr</a:t>
            </a:r>
            <a:r>
              <a:rPr lang="nl-BE" sz="2400" dirty="0">
                <a:latin typeface="Verdana" panose="020B0604030504040204" pitchFamily="34" charset="0"/>
                <a:ea typeface="Verdana" panose="020B0604030504040204" pitchFamily="34" charset="0"/>
              </a:rPr>
              <a:t>. huidige realiteit)</a:t>
            </a:r>
          </a:p>
          <a:p>
            <a:r>
              <a:rPr lang="nl-BE" sz="2400" dirty="0">
                <a:latin typeface="Verdana" panose="020B0604030504040204" pitchFamily="34" charset="0"/>
                <a:ea typeface="Verdana" panose="020B0604030504040204" pitchFamily="34" charset="0"/>
              </a:rPr>
              <a:t>Schrapping van het budget als beleidsrapport van het AGB (zoals bij de gemeente)</a:t>
            </a:r>
          </a:p>
          <a:p>
            <a:r>
              <a:rPr lang="nl-BE" sz="2400" dirty="0">
                <a:latin typeface="Verdana" panose="020B0604030504040204" pitchFamily="34" charset="0"/>
                <a:ea typeface="Verdana" panose="020B0604030504040204" pitchFamily="34" charset="0"/>
              </a:rPr>
              <a:t>Aanpassingen van verwijzingen naar Gemeentedecreet naar DLB</a:t>
            </a:r>
          </a:p>
          <a:p>
            <a:endParaRPr lang="nl-BE" sz="24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>
              <a:buNone/>
            </a:pPr>
            <a:endParaRPr lang="nl-BE" sz="24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7944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9A7AEBE-92FF-4197-A1E1-8EEDF6D01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dirty="0">
                <a:latin typeface="Verdana" panose="020B0604030504040204" pitchFamily="34" charset="0"/>
                <a:ea typeface="Verdana" panose="020B0604030504040204" pitchFamily="34" charset="0"/>
              </a:rPr>
              <a:t>Wijzigingen : Raad van Bestuur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B882871-41E9-42C1-A8C3-EC4D8BFA56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BE" dirty="0">
                <a:latin typeface="Verdana" panose="020B0604030504040204" pitchFamily="34" charset="0"/>
                <a:ea typeface="Verdana" panose="020B0604030504040204" pitchFamily="34" charset="0"/>
              </a:rPr>
              <a:t>Samenstelling Raad van Bestuur</a:t>
            </a:r>
          </a:p>
          <a:p>
            <a:pPr marL="0" indent="0">
              <a:buNone/>
            </a:pPr>
            <a:r>
              <a:rPr lang="nl-BE" dirty="0">
                <a:latin typeface="Verdana" panose="020B0604030504040204" pitchFamily="34" charset="0"/>
                <a:ea typeface="Verdana" panose="020B0604030504040204" pitchFamily="34" charset="0"/>
              </a:rPr>
              <a:t>	NU:	12 leden benoemd door de GR</a:t>
            </a:r>
          </a:p>
          <a:p>
            <a:pPr marL="0" indent="0">
              <a:buNone/>
            </a:pPr>
            <a:r>
              <a:rPr lang="nl-BE" dirty="0">
                <a:latin typeface="Verdana" panose="020B0604030504040204" pitchFamily="34" charset="0"/>
                <a:ea typeface="Verdana" panose="020B0604030504040204" pitchFamily="34" charset="0"/>
              </a:rPr>
              <a:t>	WORDT:	alle leden van de GR</a:t>
            </a:r>
          </a:p>
          <a:p>
            <a:pPr marL="0" indent="0">
              <a:buNone/>
            </a:pPr>
            <a:endParaRPr lang="nl-BE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>
              <a:buNone/>
            </a:pPr>
            <a:r>
              <a:rPr lang="nl-BE" dirty="0">
                <a:latin typeface="Verdana" panose="020B0604030504040204" pitchFamily="34" charset="0"/>
                <a:ea typeface="Verdana" panose="020B0604030504040204" pitchFamily="34" charset="0"/>
              </a:rPr>
              <a:t>Voorzitter Raad van Bestuur </a:t>
            </a:r>
          </a:p>
          <a:p>
            <a:pPr marL="0" indent="0">
              <a:buNone/>
            </a:pPr>
            <a:r>
              <a:rPr lang="nl-BE" dirty="0">
                <a:latin typeface="Verdana" panose="020B0604030504040204" pitchFamily="34" charset="0"/>
                <a:ea typeface="Verdana" panose="020B0604030504040204" pitchFamily="34" charset="0"/>
              </a:rPr>
              <a:t>	NU:	gekozen door RvB uit leden</a:t>
            </a:r>
          </a:p>
          <a:p>
            <a:pPr marL="0" indent="0">
              <a:buNone/>
            </a:pPr>
            <a:r>
              <a:rPr lang="nl-BE" dirty="0">
                <a:latin typeface="Verdana" panose="020B0604030504040204" pitchFamily="34" charset="0"/>
                <a:ea typeface="Verdana" panose="020B0604030504040204" pitchFamily="34" charset="0"/>
              </a:rPr>
              <a:t>	WORDT:	voorzitter van de GR</a:t>
            </a:r>
          </a:p>
          <a:p>
            <a:pPr marL="0" indent="0">
              <a:buNone/>
            </a:pPr>
            <a:endParaRPr lang="nl-BE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4767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9A7AEBE-92FF-4197-A1E1-8EEDF6D01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dirty="0">
                <a:latin typeface="Verdana" panose="020B0604030504040204" pitchFamily="34" charset="0"/>
                <a:ea typeface="Verdana" panose="020B0604030504040204" pitchFamily="34" charset="0"/>
              </a:rPr>
              <a:t>Wijzigingen : Raad van Bestuur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B882871-41E9-42C1-A8C3-EC4D8BFA56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BE" dirty="0">
                <a:latin typeface="Verdana" panose="020B0604030504040204" pitchFamily="34" charset="0"/>
                <a:ea typeface="Verdana" panose="020B0604030504040204" pitchFamily="34" charset="0"/>
              </a:rPr>
              <a:t>Nieuwe opsomming mogelijkheden tot delegatie naar het directiecomité (</a:t>
            </a:r>
            <a:r>
              <a:rPr lang="nl-BE" dirty="0" err="1">
                <a:latin typeface="Verdana" panose="020B0604030504040204" pitchFamily="34" charset="0"/>
                <a:ea typeface="Verdana" panose="020B0604030504040204" pitchFamily="34" charset="0"/>
              </a:rPr>
              <a:t>cfr</a:t>
            </a:r>
            <a:r>
              <a:rPr lang="nl-BE" dirty="0">
                <a:latin typeface="Verdana" panose="020B0604030504040204" pitchFamily="34" charset="0"/>
                <a:ea typeface="Verdana" panose="020B0604030504040204" pitchFamily="34" charset="0"/>
              </a:rPr>
              <a:t>. bepalingen DLB):</a:t>
            </a:r>
          </a:p>
          <a:p>
            <a:pPr marL="385763" indent="-385763">
              <a:buFont typeface="+mj-lt"/>
              <a:buAutoNum type="arabicPeriod"/>
            </a:pP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>het dagelijkse bestuur;</a:t>
            </a:r>
          </a:p>
          <a:p>
            <a:pPr marL="385763" indent="-385763">
              <a:buFont typeface="+mj-lt"/>
              <a:buAutoNum type="arabicPeriod"/>
            </a:pP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>de vertegenwoordiging met betrekking tot dat bestuur;</a:t>
            </a:r>
          </a:p>
          <a:p>
            <a:pPr marL="385763" indent="-385763">
              <a:buFont typeface="+mj-lt"/>
              <a:buAutoNum type="arabicPeriod"/>
            </a:pP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>de voorbereiding en uitvoering van de beslissingen van de Raad van Bestuur</a:t>
            </a:r>
            <a:endParaRPr lang="nl-BE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>
              <a:buNone/>
            </a:pPr>
            <a:endParaRPr lang="nl-BE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555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9A7AEBE-92FF-4197-A1E1-8EEDF6D01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dirty="0">
                <a:latin typeface="Verdana" panose="020B0604030504040204" pitchFamily="34" charset="0"/>
                <a:ea typeface="Verdana" panose="020B0604030504040204" pitchFamily="34" charset="0"/>
              </a:rPr>
              <a:t>Wijzigingen : directiecomité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B882871-41E9-42C1-A8C3-EC4D8BFA56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nl-BE" dirty="0">
                <a:latin typeface="Verdana" panose="020B0604030504040204" pitchFamily="34" charset="0"/>
                <a:ea typeface="Verdana" panose="020B0604030504040204" pitchFamily="34" charset="0"/>
              </a:rPr>
              <a:t>Samenstelling directiecomité</a:t>
            </a:r>
          </a:p>
          <a:p>
            <a:pPr marL="0" indent="0">
              <a:buNone/>
            </a:pPr>
            <a:r>
              <a:rPr lang="nl-BE" dirty="0">
                <a:latin typeface="Verdana" panose="020B0604030504040204" pitchFamily="34" charset="0"/>
                <a:ea typeface="Verdana" panose="020B0604030504040204" pitchFamily="34" charset="0"/>
              </a:rPr>
              <a:t>	NU:	5 leden benoemd door de RvB</a:t>
            </a:r>
          </a:p>
          <a:p>
            <a:pPr marL="0" indent="0">
              <a:buNone/>
            </a:pPr>
            <a:r>
              <a:rPr lang="nl-BE" dirty="0">
                <a:latin typeface="Verdana" panose="020B0604030504040204" pitchFamily="34" charset="0"/>
                <a:ea typeface="Verdana" panose="020B0604030504040204" pitchFamily="34" charset="0"/>
              </a:rPr>
              <a:t>	WORDT:	alle leden van het CBS</a:t>
            </a:r>
          </a:p>
          <a:p>
            <a:pPr marL="0" indent="0">
              <a:buNone/>
            </a:pPr>
            <a:endParaRPr lang="nl-BE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>
              <a:buNone/>
            </a:pPr>
            <a:r>
              <a:rPr lang="nl-BE" dirty="0">
                <a:latin typeface="Verdana" panose="020B0604030504040204" pitchFamily="34" charset="0"/>
                <a:ea typeface="Verdana" panose="020B0604030504040204" pitchFamily="34" charset="0"/>
              </a:rPr>
              <a:t>Voorzitter directiecomité</a:t>
            </a:r>
          </a:p>
          <a:p>
            <a:pPr marL="0" indent="0">
              <a:buNone/>
            </a:pPr>
            <a:r>
              <a:rPr lang="nl-BE" dirty="0">
                <a:latin typeface="Verdana" panose="020B0604030504040204" pitchFamily="34" charset="0"/>
                <a:ea typeface="Verdana" panose="020B0604030504040204" pitchFamily="34" charset="0"/>
              </a:rPr>
              <a:t>	NU:	gekozen door directiecomité uit leden</a:t>
            </a:r>
          </a:p>
          <a:p>
            <a:pPr marL="0" indent="0">
              <a:buNone/>
            </a:pPr>
            <a:r>
              <a:rPr lang="nl-BE" dirty="0">
                <a:latin typeface="Verdana" panose="020B0604030504040204" pitchFamily="34" charset="0"/>
                <a:ea typeface="Verdana" panose="020B0604030504040204" pitchFamily="34" charset="0"/>
              </a:rPr>
              <a:t>	WORDT:	voorzitter van het CBS 				(burgemeester)</a:t>
            </a:r>
          </a:p>
          <a:p>
            <a:pPr marL="0" indent="0">
              <a:buNone/>
            </a:pPr>
            <a:endParaRPr lang="nl-BE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7042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9A7AEBE-92FF-4197-A1E1-8EEDF6D01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>
                <a:latin typeface="Verdana" panose="020B0604030504040204" pitchFamily="34" charset="0"/>
                <a:ea typeface="Verdana" panose="020B0604030504040204" pitchFamily="34" charset="0"/>
              </a:rPr>
              <a:t>Wijzigingen : secretaris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B882871-41E9-42C1-A8C3-EC4D8BFA56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BE" dirty="0">
                <a:latin typeface="Verdana" panose="020B0604030504040204" pitchFamily="34" charset="0"/>
                <a:ea typeface="Verdana" panose="020B0604030504040204" pitchFamily="34" charset="0"/>
              </a:rPr>
              <a:t>Aanduiding secretaris van het AGB</a:t>
            </a:r>
          </a:p>
          <a:p>
            <a:pPr marL="0" indent="0">
              <a:buNone/>
            </a:pPr>
            <a:r>
              <a:rPr lang="nl-BE" dirty="0">
                <a:latin typeface="Verdana" panose="020B0604030504040204" pitchFamily="34" charset="0"/>
                <a:ea typeface="Verdana" panose="020B0604030504040204" pitchFamily="34" charset="0"/>
              </a:rPr>
              <a:t>	NU:		benoemd door de RvB</a:t>
            </a:r>
          </a:p>
          <a:p>
            <a:pPr marL="0" indent="0">
              <a:buNone/>
            </a:pPr>
            <a:r>
              <a:rPr lang="nl-BE" dirty="0">
                <a:latin typeface="Verdana" panose="020B0604030504040204" pitchFamily="34" charset="0"/>
                <a:ea typeface="Verdana" panose="020B0604030504040204" pitchFamily="34" charset="0"/>
              </a:rPr>
              <a:t>	WORDT:	algemeen directeur</a:t>
            </a:r>
          </a:p>
          <a:p>
            <a:pPr marL="0" indent="0">
              <a:buNone/>
            </a:pPr>
            <a:endParaRPr lang="nl-BE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>
              <a:buNone/>
            </a:pPr>
            <a:endParaRPr lang="nl-BE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4345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677549A-04E2-47B4-AC68-A652EDA808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28600" y="371355"/>
            <a:ext cx="7754816" cy="1143000"/>
          </a:xfrm>
        </p:spPr>
        <p:txBody>
          <a:bodyPr>
            <a:normAutofit/>
          </a:bodyPr>
          <a:lstStyle/>
          <a:p>
            <a:pPr algn="r"/>
            <a:r>
              <a:rPr lang="nl-BE" sz="3200" dirty="0"/>
              <a:t>COMMISSIE MENS, SAMENLEVING &amp; RUIMTE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2B053E9-CAC5-4686-BC03-14EDB7BCA4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1927" y="2277210"/>
            <a:ext cx="7328057" cy="1784836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nl-BE" sz="3500" b="1" dirty="0"/>
              <a:t>Secretariaat</a:t>
            </a:r>
          </a:p>
          <a:p>
            <a:pPr marL="0" indent="0">
              <a:buNone/>
            </a:pPr>
            <a:endParaRPr lang="nl-BE" sz="2400" b="1" dirty="0"/>
          </a:p>
          <a:p>
            <a:pPr marL="0" indent="0">
              <a:buNone/>
            </a:pPr>
            <a:r>
              <a:rPr lang="nl-BE" sz="2400" b="1" dirty="0">
                <a:highlight>
                  <a:srgbClr val="C0C0C0"/>
                </a:highlight>
              </a:rPr>
              <a:t>Agendapunt 4</a:t>
            </a:r>
            <a:endParaRPr lang="nl-BE" sz="2400" dirty="0">
              <a:highlight>
                <a:srgbClr val="C0C0C0"/>
              </a:highlight>
            </a:endParaRPr>
          </a:p>
          <a:p>
            <a:pPr marL="0" indent="0">
              <a:buNone/>
            </a:pPr>
            <a:r>
              <a:rPr lang="nl-BE" sz="2400" dirty="0"/>
              <a:t>Project “assistentiewoningen en dienstencentrum - standpunt</a:t>
            </a:r>
          </a:p>
        </p:txBody>
      </p:sp>
    </p:spTree>
    <p:extLst>
      <p:ext uri="{BB962C8B-B14F-4D97-AF65-F5344CB8AC3E}">
        <p14:creationId xmlns:p14="http://schemas.microsoft.com/office/powerpoint/2010/main" val="968014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2716154-E79B-4C69-8544-4CE45C91CF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dirty="0"/>
              <a:t>Bestuursakkoord / Pagina 8</a:t>
            </a:r>
            <a:br>
              <a:rPr lang="nl-BE" dirty="0"/>
            </a:br>
            <a:r>
              <a:rPr lang="nl-BE" dirty="0"/>
              <a:t>Sint-Pieters-Leeuw zorgt</a:t>
            </a:r>
          </a:p>
        </p:txBody>
      </p:sp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AA9D2884-50BA-4D8A-B70A-CBD52B8C70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5820" b="10006"/>
          <a:stretch/>
        </p:blipFill>
        <p:spPr>
          <a:xfrm>
            <a:off x="0" y="1917250"/>
            <a:ext cx="9144000" cy="702858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AABE5ED6-761B-4578-8846-F1C5332BB7D8}"/>
              </a:ext>
            </a:extLst>
          </p:cNvPr>
          <p:cNvSpPr txBox="1"/>
          <p:nvPr/>
        </p:nvSpPr>
        <p:spPr>
          <a:xfrm>
            <a:off x="395536" y="3140968"/>
            <a:ext cx="7252691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400" dirty="0">
                <a:solidFill>
                  <a:schemeClr val="tx2"/>
                </a:solidFill>
              </a:rPr>
              <a:t>Het Laatste Nieuws – 6 januari 2019:</a:t>
            </a:r>
          </a:p>
          <a:p>
            <a:endParaRPr lang="nl-BE" sz="2400" dirty="0">
              <a:solidFill>
                <a:schemeClr val="tx2"/>
              </a:solidFill>
            </a:endParaRPr>
          </a:p>
          <a:p>
            <a:r>
              <a:rPr lang="nl-BE" sz="2400" dirty="0">
                <a:solidFill>
                  <a:schemeClr val="tx2"/>
                </a:solidFill>
              </a:rPr>
              <a:t>“We hebben wel wat tijd nodig om hierover binnen het </a:t>
            </a:r>
          </a:p>
          <a:p>
            <a:r>
              <a:rPr lang="nl-BE" sz="2400" dirty="0">
                <a:solidFill>
                  <a:schemeClr val="tx2"/>
                </a:solidFill>
              </a:rPr>
              <a:t>nieuwe college een beslissing te nemen. Ik denk dat 100 </a:t>
            </a:r>
          </a:p>
          <a:p>
            <a:r>
              <a:rPr lang="nl-BE" sz="2400" dirty="0">
                <a:solidFill>
                  <a:schemeClr val="tx2"/>
                </a:solidFill>
              </a:rPr>
              <a:t>dagen wel voldoende zullen zijn om een knoop door </a:t>
            </a:r>
          </a:p>
          <a:p>
            <a:r>
              <a:rPr lang="nl-BE" sz="2400" dirty="0">
                <a:solidFill>
                  <a:schemeClr val="tx2"/>
                </a:solidFill>
              </a:rPr>
              <a:t>te hakken.”</a:t>
            </a:r>
          </a:p>
          <a:p>
            <a:endParaRPr lang="nl-BE" sz="2400" dirty="0">
              <a:solidFill>
                <a:schemeClr val="tx2"/>
              </a:solidFill>
            </a:endParaRPr>
          </a:p>
          <a:p>
            <a:endParaRPr lang="nl-BE" sz="12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2934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716A4F0-80B8-41F7-BC03-73390F5195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Oorspronkelijk voorstel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666C45E-5B4E-47F8-B24E-4AAA6B98FE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1600200"/>
            <a:ext cx="7704856" cy="4525963"/>
          </a:xfrm>
        </p:spPr>
        <p:txBody>
          <a:bodyPr/>
          <a:lstStyle/>
          <a:p>
            <a:r>
              <a:rPr lang="nl-BE" dirty="0"/>
              <a:t>63 + 1 Assistentiewoningen</a:t>
            </a:r>
          </a:p>
          <a:p>
            <a:r>
              <a:rPr lang="nl-BE" dirty="0"/>
              <a:t>Lokaal dienstencentrum</a:t>
            </a:r>
          </a:p>
          <a:p>
            <a:r>
              <a:rPr lang="nl-BE" dirty="0"/>
              <a:t>3 verdiepingen boven de grond</a:t>
            </a:r>
          </a:p>
          <a:p>
            <a:r>
              <a:rPr lang="nl-BE" dirty="0"/>
              <a:t>2 verdiepingen (parking) onder de grond</a:t>
            </a:r>
          </a:p>
          <a:p>
            <a:endParaRPr lang="nl-BE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nl-BE" sz="3200" dirty="0"/>
              <a:t>Alles op SITE WILGENHOF</a:t>
            </a:r>
          </a:p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339014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1737C29-93CB-4A8C-98DC-2E1F81C153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Probleemstelling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D5B8A80-B001-497A-8EBD-1F97919775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b="1" dirty="0"/>
              <a:t>Financieel</a:t>
            </a:r>
            <a:r>
              <a:rPr lang="nl-BE" dirty="0"/>
              <a:t>: 20,8 Miljoen Euro en eventueel 1,5 Miljoen Euro voor extra publieke parking. </a:t>
            </a:r>
          </a:p>
          <a:p>
            <a:r>
              <a:rPr lang="nl-BE" dirty="0"/>
              <a:t>Dit betekent 22,3 Miljoen Euro + “</a:t>
            </a:r>
            <a:r>
              <a:rPr lang="nl-BE" dirty="0" err="1"/>
              <a:t>bouwrisco</a:t>
            </a:r>
            <a:r>
              <a:rPr lang="nl-BE" dirty="0"/>
              <a:t>” versus 12 Miljoen Euro in de begroting.</a:t>
            </a:r>
          </a:p>
          <a:p>
            <a:pPr marL="0" indent="0">
              <a:buNone/>
            </a:pP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65453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1737C29-93CB-4A8C-98DC-2E1F81C153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Probleemstelling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D5B8A80-B001-497A-8EBD-1F97919775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/>
              <a:t>Alarmerende berichten over </a:t>
            </a:r>
            <a:r>
              <a:rPr lang="nl-BE" b="1" dirty="0"/>
              <a:t>leegstand</a:t>
            </a:r>
            <a:r>
              <a:rPr lang="nl-BE" dirty="0"/>
              <a:t> assistentiewoningen (voornamelijk deze, die niet geïntegreerd zijn in een WZC)</a:t>
            </a:r>
          </a:p>
          <a:p>
            <a:endParaRPr lang="nl-BE" dirty="0"/>
          </a:p>
          <a:p>
            <a:r>
              <a:rPr lang="nl-BE" dirty="0"/>
              <a:t>Uitbreiding scholen, </a:t>
            </a:r>
            <a:r>
              <a:rPr lang="nl-BE" b="1" dirty="0"/>
              <a:t>mobiliteitsimpact</a:t>
            </a:r>
            <a:r>
              <a:rPr lang="nl-BE" dirty="0"/>
              <a:t>!</a:t>
            </a:r>
          </a:p>
          <a:p>
            <a:pPr lvl="1"/>
            <a:r>
              <a:rPr lang="nl-BE" dirty="0"/>
              <a:t>Bouw min 2 om parkeerdrukte op te vangen (+ 1,5 Miljoen Euro))</a:t>
            </a:r>
          </a:p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998462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677549A-04E2-47B4-AC68-A652EDA808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28600" y="371355"/>
            <a:ext cx="7754816" cy="1143000"/>
          </a:xfrm>
        </p:spPr>
        <p:txBody>
          <a:bodyPr>
            <a:normAutofit/>
          </a:bodyPr>
          <a:lstStyle/>
          <a:p>
            <a:pPr algn="r"/>
            <a:r>
              <a:rPr lang="nl-BE" sz="3200" dirty="0"/>
              <a:t>COMMISSIE MENS, SAMENLEVING &amp; RUIMTE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2B053E9-CAC5-4686-BC03-14EDB7BCA4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1927" y="2277208"/>
            <a:ext cx="7539073" cy="2145323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nl-BE" sz="3500" b="1" dirty="0"/>
              <a:t>Cultuur &amp; Toerisme &amp; Erfgoed</a:t>
            </a:r>
          </a:p>
          <a:p>
            <a:pPr marL="0" indent="0">
              <a:buNone/>
            </a:pPr>
            <a:endParaRPr lang="nl-BE" sz="2400" b="1" dirty="0"/>
          </a:p>
          <a:p>
            <a:pPr marL="0" indent="0">
              <a:buNone/>
            </a:pPr>
            <a:r>
              <a:rPr lang="nl-BE" sz="2400" b="1" dirty="0">
                <a:highlight>
                  <a:srgbClr val="C0C0C0"/>
                </a:highlight>
              </a:rPr>
              <a:t>Agendapunt 1</a:t>
            </a:r>
            <a:endParaRPr lang="nl-BE" sz="2400" dirty="0">
              <a:highlight>
                <a:srgbClr val="C0C0C0"/>
              </a:highlight>
            </a:endParaRPr>
          </a:p>
          <a:p>
            <a:pPr marL="0" indent="0">
              <a:buNone/>
            </a:pPr>
            <a:r>
              <a:rPr lang="nl-BE" sz="2400" dirty="0"/>
              <a:t>Aanpassing statuten en samenwerkingsovereenkomst van de PEVA vzw CC Coloma - standpunt</a:t>
            </a:r>
          </a:p>
        </p:txBody>
      </p:sp>
    </p:spTree>
    <p:extLst>
      <p:ext uri="{BB962C8B-B14F-4D97-AF65-F5344CB8AC3E}">
        <p14:creationId xmlns:p14="http://schemas.microsoft.com/office/powerpoint/2010/main" val="4055481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E3BC24B-4D8D-4309-8E89-3151876896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dirty="0"/>
              <a:t>NIEUW VOORSTEL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B542C6B-BF35-4731-9CA0-BF192AB030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BE" b="1" dirty="0"/>
              <a:t>SITE WILGENHOF</a:t>
            </a:r>
          </a:p>
          <a:p>
            <a:pPr lvl="1"/>
            <a:r>
              <a:rPr lang="nl-BE" dirty="0"/>
              <a:t>Bouw LDC</a:t>
            </a:r>
          </a:p>
          <a:p>
            <a:pPr lvl="1"/>
            <a:r>
              <a:rPr lang="nl-BE" dirty="0"/>
              <a:t>Bouw Kinderdagverblijf (36 kinderen)</a:t>
            </a:r>
          </a:p>
          <a:p>
            <a:pPr lvl="1"/>
            <a:r>
              <a:rPr lang="nl-BE" dirty="0"/>
              <a:t>Grote bovengrondse parking (triple gebruik)</a:t>
            </a:r>
          </a:p>
          <a:p>
            <a:r>
              <a:rPr lang="nl-BE" b="1" dirty="0"/>
              <a:t>SITE ZILVERLINDE</a:t>
            </a:r>
          </a:p>
          <a:p>
            <a:pPr lvl="1"/>
            <a:r>
              <a:rPr lang="nl-BE" dirty="0"/>
              <a:t>30 (2 x 15) Assistentiewoningen kopen</a:t>
            </a:r>
          </a:p>
          <a:p>
            <a:r>
              <a:rPr lang="nl-BE" b="1" dirty="0"/>
              <a:t>SITE Sint-Antonius</a:t>
            </a:r>
          </a:p>
          <a:p>
            <a:pPr lvl="1"/>
            <a:r>
              <a:rPr lang="nl-BE" dirty="0"/>
              <a:t>11 van 21 extra assistentiewoningen kopen </a:t>
            </a:r>
          </a:p>
          <a:p>
            <a:pPr lvl="1"/>
            <a:r>
              <a:rPr lang="nl-BE" dirty="0"/>
              <a:t>Hierdoor zullen er in totaal 46 assistentiewoningen aan de Rink zijn, ook al liggen ze op de site van Sint-Antonius</a:t>
            </a:r>
          </a:p>
        </p:txBody>
      </p:sp>
    </p:spTree>
    <p:extLst>
      <p:ext uri="{BB962C8B-B14F-4D97-AF65-F5344CB8AC3E}">
        <p14:creationId xmlns:p14="http://schemas.microsoft.com/office/powerpoint/2010/main" val="404473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C03503D-8022-4311-88E7-EBB4E0AC2D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A. Site </a:t>
            </a:r>
            <a:r>
              <a:rPr lang="nl-BE" dirty="0" err="1"/>
              <a:t>Wilgenhof</a:t>
            </a:r>
            <a:endParaRPr lang="nl-BE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E49241D-465D-4B42-9DBB-83BEF074FA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BE" b="1" dirty="0"/>
              <a:t>SITE WILGENHOF</a:t>
            </a:r>
          </a:p>
          <a:p>
            <a:pPr lvl="1"/>
            <a:r>
              <a:rPr lang="nl-BE" dirty="0"/>
              <a:t>Bouw LDC</a:t>
            </a:r>
          </a:p>
          <a:p>
            <a:pPr lvl="2"/>
            <a:r>
              <a:rPr lang="nl-BE" dirty="0"/>
              <a:t>Apart gebouw </a:t>
            </a:r>
          </a:p>
          <a:p>
            <a:pPr lvl="1"/>
            <a:r>
              <a:rPr lang="nl-BE" dirty="0"/>
              <a:t>Bouw Kinderdagverblijf</a:t>
            </a:r>
          </a:p>
          <a:p>
            <a:pPr lvl="2"/>
            <a:r>
              <a:rPr lang="nl-BE" dirty="0"/>
              <a:t>Apart gebouw, 36 plaatsen</a:t>
            </a:r>
          </a:p>
          <a:p>
            <a:pPr lvl="1"/>
            <a:r>
              <a:rPr lang="nl-BE" dirty="0"/>
              <a:t>Bovengrondse parking</a:t>
            </a:r>
          </a:p>
          <a:p>
            <a:r>
              <a:rPr lang="nl-BE" b="1" dirty="0"/>
              <a:t>VOORDELEN</a:t>
            </a:r>
          </a:p>
          <a:p>
            <a:pPr lvl="1"/>
            <a:r>
              <a:rPr lang="nl-BE" dirty="0"/>
              <a:t>Financieel</a:t>
            </a:r>
          </a:p>
          <a:p>
            <a:pPr lvl="1"/>
            <a:r>
              <a:rPr lang="nl-BE" dirty="0"/>
              <a:t>Geen ondergrondse parking nodig</a:t>
            </a:r>
          </a:p>
          <a:p>
            <a:pPr lvl="1"/>
            <a:r>
              <a:rPr lang="nl-BE" dirty="0"/>
              <a:t>Minder verkeersdrukte</a:t>
            </a:r>
          </a:p>
          <a:p>
            <a:pPr lvl="1"/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465081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C68B9E1-0ED5-4460-90B2-CC32BE3965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B. Site Zilverlinde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D726CBC-6AAF-4053-8B50-FB9AD95A64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b="1" dirty="0"/>
              <a:t>SITE ZILVERLINDE</a:t>
            </a:r>
          </a:p>
          <a:p>
            <a:pPr lvl="1"/>
            <a:r>
              <a:rPr lang="nl-BE" dirty="0"/>
              <a:t>2 x 15 Assistentiewoningen kopen</a:t>
            </a:r>
          </a:p>
          <a:p>
            <a:pPr lvl="2"/>
            <a:r>
              <a:rPr lang="nl-BE" dirty="0"/>
              <a:t>Perceel naast het WZC</a:t>
            </a:r>
          </a:p>
          <a:p>
            <a:pPr lvl="2"/>
            <a:r>
              <a:rPr lang="nl-BE" dirty="0"/>
              <a:t>Project IPON N.V.</a:t>
            </a:r>
          </a:p>
          <a:p>
            <a:pPr lvl="2"/>
            <a:r>
              <a:rPr lang="nl-BE" dirty="0"/>
              <a:t>Ondertekende belofte IPON met vaste prijzen</a:t>
            </a:r>
          </a:p>
          <a:p>
            <a:pPr lvl="2"/>
            <a:r>
              <a:rPr lang="nl-BE" dirty="0"/>
              <a:t>Ondergrondse parkings</a:t>
            </a:r>
          </a:p>
          <a:p>
            <a:pPr lvl="2"/>
            <a:r>
              <a:rPr lang="nl-BE" dirty="0"/>
              <a:t>“Warme verbinding” tussen woningen en WZC Zilverlinde/LDC De Meander</a:t>
            </a:r>
          </a:p>
          <a:p>
            <a:pPr lvl="1"/>
            <a:r>
              <a:rPr lang="nl-BE" dirty="0"/>
              <a:t>Assistentiewoningen van 60 m² en 70 m²</a:t>
            </a:r>
          </a:p>
          <a:p>
            <a:pPr lvl="2"/>
            <a:r>
              <a:rPr lang="nl-BE" dirty="0"/>
              <a:t>Conform de normen van het woonzorgdecreet en identiek aan het initiële project </a:t>
            </a:r>
          </a:p>
          <a:p>
            <a:pPr marL="914400" lvl="2" indent="0">
              <a:buNone/>
            </a:pPr>
            <a:endParaRPr lang="nl-BE" dirty="0"/>
          </a:p>
          <a:p>
            <a:pPr marL="0" indent="0">
              <a:buNone/>
            </a:pP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749277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C57D5F1-B8B0-4420-BCD9-5EFF5B082E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B. Site Zilverlinde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DA70C79A-5BD9-4DE0-A121-D90C379B03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68760"/>
            <a:ext cx="7452320" cy="5589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021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590D1CB7-C147-4588-AC9C-1767C365C3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548680"/>
            <a:ext cx="7848872" cy="4190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233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FAE55E8-1AD4-4EFB-A5C7-D9257A41B3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B. Site Zilverlinde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16F1E09-975F-4AEC-95BD-01677FE38B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b="1" dirty="0"/>
              <a:t>VOORDELEN</a:t>
            </a:r>
          </a:p>
          <a:p>
            <a:pPr lvl="1"/>
            <a:r>
              <a:rPr lang="nl-BE" dirty="0"/>
              <a:t>Financieel + geen bouwrisico</a:t>
            </a:r>
          </a:p>
          <a:p>
            <a:pPr lvl="1"/>
            <a:r>
              <a:rPr lang="nl-BE" dirty="0"/>
              <a:t>Kans op leegstand laag</a:t>
            </a:r>
          </a:p>
          <a:p>
            <a:pPr lvl="1"/>
            <a:r>
              <a:rPr lang="nl-BE" dirty="0"/>
              <a:t>Conciërge niet nodig – </a:t>
            </a:r>
          </a:p>
          <a:p>
            <a:pPr lvl="1"/>
            <a:r>
              <a:rPr lang="nl-BE" dirty="0"/>
              <a:t>Win-win met personeelsbezetting WZC</a:t>
            </a:r>
          </a:p>
          <a:p>
            <a:pPr lvl="1"/>
            <a:r>
              <a:rPr lang="nl-BE" dirty="0"/>
              <a:t>Doorstroming naar Zilverlinde</a:t>
            </a:r>
          </a:p>
          <a:p>
            <a:pPr lvl="1"/>
            <a:r>
              <a:rPr lang="nl-BE" dirty="0"/>
              <a:t>Verbintenis met LDC Meander</a:t>
            </a:r>
          </a:p>
        </p:txBody>
      </p:sp>
    </p:spTree>
    <p:extLst>
      <p:ext uri="{BB962C8B-B14F-4D97-AF65-F5344CB8AC3E}">
        <p14:creationId xmlns:p14="http://schemas.microsoft.com/office/powerpoint/2010/main" val="2124424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C03503D-8022-4311-88E7-EBB4E0AC2D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dirty="0"/>
              <a:t>C. Site Sint-Antonius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E49241D-465D-4B42-9DBB-83BEF074FA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BE" b="1" dirty="0"/>
              <a:t>SITE SINT-ANTONIUS</a:t>
            </a:r>
          </a:p>
          <a:p>
            <a:pPr lvl="1"/>
            <a:r>
              <a:rPr lang="nl-BE" dirty="0"/>
              <a:t>Na verhuis van Don Boscoschool</a:t>
            </a:r>
          </a:p>
          <a:p>
            <a:pPr lvl="1"/>
            <a:r>
              <a:rPr lang="nl-BE" dirty="0"/>
              <a:t>Bouw van 21 assistentiewoningen (nu al 25)</a:t>
            </a:r>
          </a:p>
          <a:p>
            <a:pPr lvl="1"/>
            <a:r>
              <a:rPr lang="nl-BE" dirty="0"/>
              <a:t>Waarvan OCMW er 11 zou kopen en toewijzen</a:t>
            </a:r>
          </a:p>
          <a:p>
            <a:pPr lvl="1"/>
            <a:r>
              <a:rPr lang="nl-BE" dirty="0"/>
              <a:t>Exploitatie volledig geïntegreerd in WZC Sint-Antonius</a:t>
            </a:r>
          </a:p>
          <a:p>
            <a:pPr marL="457200" lvl="1" indent="0">
              <a:buNone/>
            </a:pPr>
            <a:r>
              <a:rPr lang="nl-BE" b="1" dirty="0"/>
              <a:t>VOORDELEN</a:t>
            </a:r>
          </a:p>
          <a:p>
            <a:pPr lvl="1"/>
            <a:r>
              <a:rPr lang="nl-BE" dirty="0"/>
              <a:t>Financieel</a:t>
            </a:r>
          </a:p>
          <a:p>
            <a:pPr lvl="1"/>
            <a:r>
              <a:rPr lang="nl-BE" dirty="0"/>
              <a:t>We zijn geen concurrenten</a:t>
            </a:r>
          </a:p>
        </p:txBody>
      </p:sp>
    </p:spTree>
    <p:extLst>
      <p:ext uri="{BB962C8B-B14F-4D97-AF65-F5344CB8AC3E}">
        <p14:creationId xmlns:p14="http://schemas.microsoft.com/office/powerpoint/2010/main" val="940208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F1418BC-A6C6-42F3-AB0E-D4AAB065C9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27384"/>
            <a:ext cx="7499176" cy="792088"/>
          </a:xfrm>
        </p:spPr>
        <p:txBody>
          <a:bodyPr/>
          <a:lstStyle/>
          <a:p>
            <a:r>
              <a:rPr lang="nl-BE" dirty="0"/>
              <a:t>Financieel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9DC0D535-5005-484B-8317-38E5FEF4AF7D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5496" y="716533"/>
            <a:ext cx="7170322" cy="6141468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BF7FB7D7-4ED9-49D3-8AE9-22BD57488A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373" y="957058"/>
            <a:ext cx="4030427" cy="1004540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12B09DF0-833B-40B9-AD4C-74D1EFE90E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376" y="4043545"/>
            <a:ext cx="4030426" cy="1066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232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BF091A0-8836-4EA7-A8C8-F993B6E13E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err="1"/>
              <a:t>To</a:t>
            </a:r>
            <a:r>
              <a:rPr lang="nl-BE" dirty="0"/>
              <a:t> Do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BD231FD-5673-4898-A30F-C32095FE8B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8" y="1600200"/>
            <a:ext cx="7499177" cy="2813538"/>
          </a:xfrm>
        </p:spPr>
        <p:txBody>
          <a:bodyPr/>
          <a:lstStyle/>
          <a:p>
            <a:pPr marL="0" indent="0">
              <a:buNone/>
            </a:pPr>
            <a:r>
              <a:rPr lang="nl-BE" dirty="0"/>
              <a:t>Na eventuele goedkeuring op de Raad van 28 maart 2019, zullen de diensten werken aan 3 parallelle paden:</a:t>
            </a:r>
          </a:p>
          <a:p>
            <a:pPr marL="0" indent="0">
              <a:buNone/>
            </a:pPr>
            <a:endParaRPr lang="nl-BE" dirty="0"/>
          </a:p>
          <a:p>
            <a:pPr marL="514350" indent="-514350">
              <a:buAutoNum type="arabicPeriod"/>
            </a:pPr>
            <a:r>
              <a:rPr lang="nl-BE" dirty="0"/>
              <a:t>IPON – Verkoop-Aankoopbelofte</a:t>
            </a:r>
          </a:p>
          <a:p>
            <a:pPr marL="514350" indent="-514350">
              <a:buAutoNum type="arabicPeriod"/>
            </a:pPr>
            <a:r>
              <a:rPr lang="nl-BE" dirty="0"/>
              <a:t>Nieuwe procedure opstarten voor bouw op eigen site </a:t>
            </a:r>
            <a:r>
              <a:rPr lang="nl-BE" dirty="0" err="1"/>
              <a:t>Wilgenhof</a:t>
            </a:r>
            <a:r>
              <a:rPr lang="nl-BE" dirty="0"/>
              <a:t> (voor zomer 2019)</a:t>
            </a:r>
          </a:p>
          <a:p>
            <a:pPr marL="514350" indent="-514350">
              <a:buAutoNum type="arabicPeriod"/>
            </a:pPr>
            <a:r>
              <a:rPr lang="nl-BE" dirty="0"/>
              <a:t>Gesprekken Sint-Antonius verder zetten.</a:t>
            </a:r>
          </a:p>
          <a:p>
            <a:pPr marL="514350" indent="-514350">
              <a:buAutoNum type="arabicPeriod"/>
            </a:pPr>
            <a:endParaRPr lang="nl-BE" dirty="0"/>
          </a:p>
          <a:p>
            <a:pPr marL="514350" indent="-514350">
              <a:buAutoNum type="arabicPeriod"/>
            </a:pPr>
            <a:endParaRPr lang="nl-BE" dirty="0"/>
          </a:p>
          <a:p>
            <a:pPr marL="514350" indent="-514350">
              <a:buAutoNum type="arabicPeriod"/>
            </a:pP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528866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677549A-04E2-47B4-AC68-A652EDA808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28600" y="371355"/>
            <a:ext cx="7754816" cy="1143000"/>
          </a:xfrm>
        </p:spPr>
        <p:txBody>
          <a:bodyPr>
            <a:normAutofit/>
          </a:bodyPr>
          <a:lstStyle/>
          <a:p>
            <a:pPr algn="r"/>
            <a:r>
              <a:rPr lang="nl-BE" sz="3200" dirty="0"/>
              <a:t>COMMISSIE MENS, SAMENLEVING &amp; RUIMTE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2B053E9-CAC5-4686-BC03-14EDB7BCA4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1927" y="2277210"/>
            <a:ext cx="7328057" cy="1784836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nl-BE" sz="3500" b="1" dirty="0"/>
              <a:t>Secretariaat</a:t>
            </a:r>
          </a:p>
          <a:p>
            <a:pPr marL="0" indent="0">
              <a:buNone/>
            </a:pPr>
            <a:endParaRPr lang="nl-BE" sz="2400" b="1" dirty="0"/>
          </a:p>
          <a:p>
            <a:pPr marL="0" indent="0">
              <a:buNone/>
            </a:pPr>
            <a:r>
              <a:rPr lang="nl-BE" sz="2400" b="1" dirty="0">
                <a:highlight>
                  <a:srgbClr val="C0C0C0"/>
                </a:highlight>
              </a:rPr>
              <a:t>Agendapunt 5</a:t>
            </a:r>
            <a:endParaRPr lang="nl-BE" sz="2400" dirty="0">
              <a:highlight>
                <a:srgbClr val="C0C0C0"/>
              </a:highlight>
            </a:endParaRPr>
          </a:p>
          <a:p>
            <a:pPr marL="0" indent="0">
              <a:buNone/>
            </a:pPr>
            <a:r>
              <a:rPr lang="nl-BE" sz="2400" dirty="0"/>
              <a:t>Organisatie </a:t>
            </a:r>
            <a:r>
              <a:rPr lang="nl-BE" sz="2400" dirty="0" err="1"/>
              <a:t>binnenschoolse</a:t>
            </a:r>
            <a:r>
              <a:rPr lang="nl-BE" sz="2400" dirty="0"/>
              <a:t> kinderopvang - beslissing</a:t>
            </a:r>
          </a:p>
        </p:txBody>
      </p:sp>
    </p:spTree>
    <p:extLst>
      <p:ext uri="{BB962C8B-B14F-4D97-AF65-F5344CB8AC3E}">
        <p14:creationId xmlns:p14="http://schemas.microsoft.com/office/powerpoint/2010/main" val="1096942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kstvak 10"/>
          <p:cNvSpPr txBox="1"/>
          <p:nvPr/>
        </p:nvSpPr>
        <p:spPr>
          <a:xfrm>
            <a:off x="251520" y="6309320"/>
            <a:ext cx="864096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nl-BE" dirty="0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C21CEF81-2568-420A-928E-77E2B2EA7103}"/>
              </a:ext>
            </a:extLst>
          </p:cNvPr>
          <p:cNvSpPr txBox="1"/>
          <p:nvPr/>
        </p:nvSpPr>
        <p:spPr>
          <a:xfrm>
            <a:off x="3265512" y="126883"/>
            <a:ext cx="2602632" cy="584775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nl-BE" sz="1600" dirty="0"/>
              <a:t>Bibliotheekbeheersorgaan</a:t>
            </a:r>
          </a:p>
          <a:p>
            <a:r>
              <a:rPr lang="nl-BE" sz="1600" dirty="0"/>
              <a:t>Adviesraad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E507C155-2855-4ED5-AF41-5BA798ADDAAF}"/>
              </a:ext>
            </a:extLst>
          </p:cNvPr>
          <p:cNvSpPr txBox="1"/>
          <p:nvPr/>
        </p:nvSpPr>
        <p:spPr>
          <a:xfrm>
            <a:off x="467544" y="126883"/>
            <a:ext cx="2602632" cy="584775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nl-BE" sz="1600" dirty="0"/>
              <a:t>Cultuurraad </a:t>
            </a:r>
          </a:p>
          <a:p>
            <a:r>
              <a:rPr lang="nl-BE" sz="1600" dirty="0"/>
              <a:t>Adviesraad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8A0EC1B5-C37B-44FB-B3E5-F4CCAD525823}"/>
              </a:ext>
            </a:extLst>
          </p:cNvPr>
          <p:cNvSpPr txBox="1"/>
          <p:nvPr/>
        </p:nvSpPr>
        <p:spPr>
          <a:xfrm>
            <a:off x="6063479" y="123511"/>
            <a:ext cx="2829001" cy="584775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nl-BE" sz="1600" dirty="0"/>
              <a:t>PEVA CC Coloma</a:t>
            </a:r>
          </a:p>
          <a:p>
            <a:r>
              <a:rPr lang="nl-BE" sz="1600" dirty="0"/>
              <a:t>Beheer/adviesraad Cultuur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FC35FB71-03AB-483A-8D24-8CD2677801CE}"/>
              </a:ext>
            </a:extLst>
          </p:cNvPr>
          <p:cNvSpPr txBox="1"/>
          <p:nvPr/>
        </p:nvSpPr>
        <p:spPr>
          <a:xfrm>
            <a:off x="3265512" y="902650"/>
            <a:ext cx="2602632" cy="2092881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nl-BE" sz="1600" dirty="0">
                <a:solidFill>
                  <a:schemeClr val="bg1"/>
                </a:solidFill>
              </a:rPr>
              <a:t>13 uit fracties</a:t>
            </a:r>
          </a:p>
          <a:p>
            <a:r>
              <a:rPr lang="nl-BE" sz="1600" dirty="0">
                <a:solidFill>
                  <a:schemeClr val="bg1"/>
                </a:solidFill>
              </a:rPr>
              <a:t>13 gebruikers/deskundigen</a:t>
            </a:r>
          </a:p>
          <a:p>
            <a:endParaRPr lang="nl-BE" sz="1600" dirty="0">
              <a:solidFill>
                <a:schemeClr val="bg1"/>
              </a:solidFill>
            </a:endParaRPr>
          </a:p>
          <a:p>
            <a:endParaRPr lang="nl-BE" sz="1600" u="sng" dirty="0">
              <a:solidFill>
                <a:schemeClr val="bg1"/>
              </a:solidFill>
            </a:endParaRPr>
          </a:p>
          <a:p>
            <a:r>
              <a:rPr lang="nl-BE" sz="1600" u="sng" dirty="0">
                <a:solidFill>
                  <a:schemeClr val="bg1"/>
                </a:solidFill>
              </a:rPr>
              <a:t>TAAK</a:t>
            </a:r>
          </a:p>
          <a:p>
            <a:r>
              <a:rPr lang="nl-BE" sz="1600" dirty="0">
                <a:solidFill>
                  <a:schemeClr val="bg1"/>
                </a:solidFill>
              </a:rPr>
              <a:t>Advies werking Bibliotheek</a:t>
            </a:r>
          </a:p>
          <a:p>
            <a:endParaRPr lang="nl-BE" sz="1600" dirty="0">
              <a:solidFill>
                <a:schemeClr val="bg1"/>
              </a:solidFill>
            </a:endParaRPr>
          </a:p>
          <a:p>
            <a:endParaRPr lang="nl-BE" dirty="0">
              <a:solidFill>
                <a:schemeClr val="bg1"/>
              </a:solidFill>
            </a:endParaRP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FB69B7B5-AB94-494F-9E70-719D84BA85EC}"/>
              </a:ext>
            </a:extLst>
          </p:cNvPr>
          <p:cNvSpPr txBox="1"/>
          <p:nvPr/>
        </p:nvSpPr>
        <p:spPr>
          <a:xfrm>
            <a:off x="467544" y="902650"/>
            <a:ext cx="2602632" cy="2062103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nl-BE" sz="1600" dirty="0">
                <a:solidFill>
                  <a:schemeClr val="bg1"/>
                </a:solidFill>
              </a:rPr>
              <a:t>Geen raadsleden</a:t>
            </a:r>
          </a:p>
          <a:p>
            <a:r>
              <a:rPr lang="nl-BE" sz="1600" dirty="0">
                <a:solidFill>
                  <a:schemeClr val="bg1"/>
                </a:solidFill>
              </a:rPr>
              <a:t>1 vertegenwoordiger per vereniging + 4 bibliotheek + 0 externen</a:t>
            </a:r>
          </a:p>
          <a:p>
            <a:r>
              <a:rPr lang="nl-BE" sz="1600" u="sng" dirty="0">
                <a:solidFill>
                  <a:schemeClr val="bg1"/>
                </a:solidFill>
              </a:rPr>
              <a:t>TAAK</a:t>
            </a:r>
          </a:p>
          <a:p>
            <a:r>
              <a:rPr lang="nl-BE" sz="1600" dirty="0">
                <a:solidFill>
                  <a:schemeClr val="bg1"/>
                </a:solidFill>
              </a:rPr>
              <a:t>Advies lokaal cultuurbeleid (inclusief Bibliotheek)</a:t>
            </a:r>
          </a:p>
          <a:p>
            <a:endParaRPr lang="nl-BE" sz="1600" dirty="0">
              <a:solidFill>
                <a:schemeClr val="bg1"/>
              </a:solidFill>
            </a:endParaRP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FA309B8D-33C7-4819-AEAE-5A7E7743181A}"/>
              </a:ext>
            </a:extLst>
          </p:cNvPr>
          <p:cNvSpPr txBox="1"/>
          <p:nvPr/>
        </p:nvSpPr>
        <p:spPr>
          <a:xfrm>
            <a:off x="6073826" y="901368"/>
            <a:ext cx="2818654" cy="2308324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nl-BE" sz="1600" dirty="0">
                <a:solidFill>
                  <a:schemeClr val="bg1"/>
                </a:solidFill>
              </a:rPr>
              <a:t>AV (26) : 1 lid gemeente,</a:t>
            </a:r>
          </a:p>
          <a:p>
            <a:r>
              <a:rPr lang="nl-BE" sz="1600" dirty="0">
                <a:solidFill>
                  <a:schemeClr val="bg1"/>
                </a:solidFill>
              </a:rPr>
              <a:t>5 deskundigen, 20 gebruikers adviesraden</a:t>
            </a:r>
          </a:p>
          <a:p>
            <a:r>
              <a:rPr lang="nl-BE" sz="1600" dirty="0">
                <a:solidFill>
                  <a:schemeClr val="bg1"/>
                </a:solidFill>
              </a:rPr>
              <a:t>RVB (25) :13 uit fracties, </a:t>
            </a:r>
          </a:p>
          <a:p>
            <a:r>
              <a:rPr lang="nl-BE" sz="1600" dirty="0">
                <a:solidFill>
                  <a:schemeClr val="bg1"/>
                </a:solidFill>
              </a:rPr>
              <a:t>5 deskundigen, 7 gebruikers</a:t>
            </a:r>
          </a:p>
          <a:p>
            <a:r>
              <a:rPr lang="nl-BE" sz="1600" u="sng" dirty="0">
                <a:solidFill>
                  <a:schemeClr val="bg1"/>
                </a:solidFill>
              </a:rPr>
              <a:t>TAAK</a:t>
            </a:r>
          </a:p>
          <a:p>
            <a:r>
              <a:rPr lang="nl-BE" sz="1600" dirty="0">
                <a:solidFill>
                  <a:schemeClr val="bg1"/>
                </a:solidFill>
              </a:rPr>
              <a:t>Beheer Cultuur</a:t>
            </a:r>
          </a:p>
          <a:p>
            <a:r>
              <a:rPr lang="nl-BE" sz="1600" dirty="0">
                <a:solidFill>
                  <a:schemeClr val="bg1"/>
                </a:solidFill>
              </a:rPr>
              <a:t>Advies Cultuur (inclusief Bibliotheek)</a:t>
            </a:r>
          </a:p>
        </p:txBody>
      </p:sp>
      <p:sp>
        <p:nvSpPr>
          <p:cNvPr id="16" name="Pijl: omlaag 15">
            <a:extLst>
              <a:ext uri="{FF2B5EF4-FFF2-40B4-BE49-F238E27FC236}">
                <a16:creationId xmlns:a16="http://schemas.microsoft.com/office/drawing/2014/main" id="{0873F178-CD94-452C-BAA8-AD4ADBBC290D}"/>
              </a:ext>
            </a:extLst>
          </p:cNvPr>
          <p:cNvSpPr/>
          <p:nvPr/>
        </p:nvSpPr>
        <p:spPr>
          <a:xfrm>
            <a:off x="4098776" y="3336068"/>
            <a:ext cx="936104" cy="864096"/>
          </a:xfrm>
          <a:prstGeom prst="down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23C9516D-B8B4-475A-91F6-BE8D1FC0ED75}"/>
              </a:ext>
            </a:extLst>
          </p:cNvPr>
          <p:cNvSpPr txBox="1"/>
          <p:nvPr/>
        </p:nvSpPr>
        <p:spPr>
          <a:xfrm>
            <a:off x="467544" y="3336068"/>
            <a:ext cx="3041753" cy="584775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nl-BE" sz="1600" dirty="0"/>
              <a:t>Cultuurraad </a:t>
            </a:r>
          </a:p>
          <a:p>
            <a:r>
              <a:rPr lang="nl-BE" sz="1600" dirty="0"/>
              <a:t>Adviesraad</a:t>
            </a:r>
          </a:p>
        </p:txBody>
      </p:sp>
      <p:sp>
        <p:nvSpPr>
          <p:cNvPr id="18" name="Tekstvak 17">
            <a:extLst>
              <a:ext uri="{FF2B5EF4-FFF2-40B4-BE49-F238E27FC236}">
                <a16:creationId xmlns:a16="http://schemas.microsoft.com/office/drawing/2014/main" id="{CA75C887-E421-41B2-8152-79EC55222DCE}"/>
              </a:ext>
            </a:extLst>
          </p:cNvPr>
          <p:cNvSpPr txBox="1"/>
          <p:nvPr/>
        </p:nvSpPr>
        <p:spPr>
          <a:xfrm>
            <a:off x="5435541" y="3346530"/>
            <a:ext cx="3456939" cy="584775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nl-BE" sz="1600" dirty="0"/>
              <a:t>PEVA CC Coloma</a:t>
            </a:r>
          </a:p>
          <a:p>
            <a:r>
              <a:rPr lang="nl-BE" sz="1600" dirty="0"/>
              <a:t>Beheers/adviesraad Bib &amp; Cultuur</a:t>
            </a:r>
          </a:p>
        </p:txBody>
      </p:sp>
      <p:sp>
        <p:nvSpPr>
          <p:cNvPr id="19" name="Tekstvak 18">
            <a:extLst>
              <a:ext uri="{FF2B5EF4-FFF2-40B4-BE49-F238E27FC236}">
                <a16:creationId xmlns:a16="http://schemas.microsoft.com/office/drawing/2014/main" id="{A3BCC231-7B53-4A3F-89AC-F05D7F2422A8}"/>
              </a:ext>
            </a:extLst>
          </p:cNvPr>
          <p:cNvSpPr txBox="1"/>
          <p:nvPr/>
        </p:nvSpPr>
        <p:spPr>
          <a:xfrm>
            <a:off x="467544" y="4005064"/>
            <a:ext cx="3036063" cy="181588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nl-BE" sz="1600" dirty="0">
                <a:solidFill>
                  <a:schemeClr val="bg1"/>
                </a:solidFill>
              </a:rPr>
              <a:t>Geen raadsleden</a:t>
            </a:r>
          </a:p>
          <a:p>
            <a:r>
              <a:rPr lang="nl-BE" sz="1600" dirty="0">
                <a:solidFill>
                  <a:schemeClr val="bg1"/>
                </a:solidFill>
              </a:rPr>
              <a:t>1 vertegenwoordiger per vereniging + 4 bibliotheek + 0 externen</a:t>
            </a:r>
          </a:p>
          <a:p>
            <a:r>
              <a:rPr lang="nl-BE" sz="1600" u="sng" dirty="0">
                <a:solidFill>
                  <a:schemeClr val="bg1"/>
                </a:solidFill>
              </a:rPr>
              <a:t>TAAK</a:t>
            </a:r>
          </a:p>
          <a:p>
            <a:r>
              <a:rPr lang="nl-BE" sz="1600" dirty="0">
                <a:solidFill>
                  <a:schemeClr val="bg1"/>
                </a:solidFill>
              </a:rPr>
              <a:t>Advies lokaal cultuurbeleid (inclusief Bibliotheek)</a:t>
            </a:r>
          </a:p>
        </p:txBody>
      </p:sp>
      <p:sp>
        <p:nvSpPr>
          <p:cNvPr id="20" name="Tekstvak 19">
            <a:extLst>
              <a:ext uri="{FF2B5EF4-FFF2-40B4-BE49-F238E27FC236}">
                <a16:creationId xmlns:a16="http://schemas.microsoft.com/office/drawing/2014/main" id="{8E278C98-B4B7-471A-8085-3BF853F4D728}"/>
              </a:ext>
            </a:extLst>
          </p:cNvPr>
          <p:cNvSpPr txBox="1"/>
          <p:nvPr/>
        </p:nvSpPr>
        <p:spPr>
          <a:xfrm>
            <a:off x="5412536" y="4005064"/>
            <a:ext cx="3479944" cy="2800767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nl-BE" sz="1600" dirty="0">
                <a:solidFill>
                  <a:schemeClr val="bg1"/>
                </a:solidFill>
              </a:rPr>
              <a:t>AV (30) : 1 lid gemeente, </a:t>
            </a:r>
          </a:p>
          <a:p>
            <a:r>
              <a:rPr lang="nl-BE" sz="1600" dirty="0">
                <a:solidFill>
                  <a:schemeClr val="bg1"/>
                </a:solidFill>
              </a:rPr>
              <a:t>5 deskundigen, 9 gebruikers bib, </a:t>
            </a:r>
          </a:p>
          <a:p>
            <a:r>
              <a:rPr lang="nl-BE" sz="1600" dirty="0">
                <a:solidFill>
                  <a:schemeClr val="bg1"/>
                </a:solidFill>
              </a:rPr>
              <a:t>15 gebruikers adviesraden</a:t>
            </a:r>
          </a:p>
          <a:p>
            <a:r>
              <a:rPr lang="nl-BE" sz="1600" dirty="0">
                <a:solidFill>
                  <a:schemeClr val="bg1"/>
                </a:solidFill>
              </a:rPr>
              <a:t>RVB (29) : 15 uit fracties, </a:t>
            </a:r>
          </a:p>
          <a:p>
            <a:r>
              <a:rPr lang="nl-BE" sz="1600" dirty="0">
                <a:solidFill>
                  <a:schemeClr val="bg1"/>
                </a:solidFill>
              </a:rPr>
              <a:t>5 deskundigen, 6 gebruikers adviesraden, 3 gebruikers Bib</a:t>
            </a:r>
          </a:p>
          <a:p>
            <a:r>
              <a:rPr lang="nl-BE" sz="1600" u="sng" dirty="0">
                <a:solidFill>
                  <a:schemeClr val="bg1"/>
                </a:solidFill>
              </a:rPr>
              <a:t>TAAK</a:t>
            </a:r>
          </a:p>
          <a:p>
            <a:r>
              <a:rPr lang="nl-BE" sz="1600" dirty="0">
                <a:solidFill>
                  <a:schemeClr val="bg1"/>
                </a:solidFill>
              </a:rPr>
              <a:t>Beheer Cultuur – programmatie &amp; verhuur/exploitatie gebouwen</a:t>
            </a:r>
          </a:p>
          <a:p>
            <a:r>
              <a:rPr lang="nl-BE" sz="1600" dirty="0">
                <a:solidFill>
                  <a:schemeClr val="bg1"/>
                </a:solidFill>
              </a:rPr>
              <a:t>Beheer Bib – programmatie</a:t>
            </a:r>
          </a:p>
          <a:p>
            <a:r>
              <a:rPr lang="nl-BE" sz="1600" dirty="0">
                <a:solidFill>
                  <a:schemeClr val="bg1"/>
                </a:solidFill>
              </a:rPr>
              <a:t>Advies Cultuur (inclusief Bibliotheek)</a:t>
            </a:r>
          </a:p>
        </p:txBody>
      </p:sp>
    </p:spTree>
    <p:extLst>
      <p:ext uri="{BB962C8B-B14F-4D97-AF65-F5344CB8AC3E}">
        <p14:creationId xmlns:p14="http://schemas.microsoft.com/office/powerpoint/2010/main" val="810859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8AB5B97-5486-4F37-B318-010F21EFF6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31094"/>
            <a:ext cx="7886700" cy="994172"/>
          </a:xfrm>
        </p:spPr>
        <p:txBody>
          <a:bodyPr/>
          <a:lstStyle/>
          <a:p>
            <a:r>
              <a:rPr lang="nl-BE" u="sng" dirty="0">
                <a:solidFill>
                  <a:srgbClr val="003300"/>
                </a:solidFill>
              </a:rPr>
              <a:t>Aantal percelen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2900007-152C-435A-9E1D-4FB4C0C6CD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3100983"/>
            <a:ext cx="7886700" cy="3263504"/>
          </a:xfrm>
        </p:spPr>
        <p:txBody>
          <a:bodyPr/>
          <a:lstStyle/>
          <a:p>
            <a:pPr marL="0" indent="0">
              <a:buNone/>
            </a:pPr>
            <a:endParaRPr lang="nl-BE" dirty="0"/>
          </a:p>
          <a:p>
            <a:pPr marL="0" indent="0">
              <a:buNone/>
            </a:pPr>
            <a:endParaRPr lang="nl-BE" dirty="0"/>
          </a:p>
          <a:p>
            <a:pPr marL="0" indent="0">
              <a:buNone/>
            </a:pPr>
            <a:endParaRPr lang="nl-BE" dirty="0"/>
          </a:p>
          <a:p>
            <a:pPr marL="0" indent="0">
              <a:buNone/>
            </a:pPr>
            <a:endParaRPr lang="nl-BE" dirty="0"/>
          </a:p>
          <a:p>
            <a:pPr marL="0" indent="0">
              <a:buNone/>
            </a:pPr>
            <a:endParaRPr lang="nl-BE" dirty="0"/>
          </a:p>
          <a:p>
            <a:pPr marL="0" indent="0">
              <a:buNone/>
            </a:pPr>
            <a:endParaRPr lang="nl-BE" dirty="0"/>
          </a:p>
          <a:p>
            <a:pPr marL="0" indent="0">
              <a:buNone/>
            </a:pPr>
            <a:endParaRPr lang="nl-BE" dirty="0"/>
          </a:p>
          <a:p>
            <a:pPr marL="0" indent="0">
              <a:buNone/>
            </a:pPr>
            <a:r>
              <a:rPr lang="nl-BE" dirty="0">
                <a:solidFill>
                  <a:srgbClr val="003300"/>
                </a:solidFill>
                <a:sym typeface="Wingdings" panose="05000000000000000000" pitchFamily="2" charset="2"/>
              </a:rPr>
              <a:t> Meerdere percelen, betere financiële voorwaarden</a:t>
            </a:r>
            <a:endParaRPr lang="nl-BE" dirty="0">
              <a:solidFill>
                <a:srgbClr val="003300"/>
              </a:solidFill>
            </a:endParaRPr>
          </a:p>
        </p:txBody>
      </p:sp>
      <p:graphicFrame>
        <p:nvGraphicFramePr>
          <p:cNvPr id="4" name="Tabel 3">
            <a:extLst>
              <a:ext uri="{FF2B5EF4-FFF2-40B4-BE49-F238E27FC236}">
                <a16:creationId xmlns:a16="http://schemas.microsoft.com/office/drawing/2014/main" id="{359FD938-0495-4CD3-8454-984710D391E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3686595"/>
              </p:ext>
            </p:extLst>
          </p:nvPr>
        </p:nvGraphicFramePr>
        <p:xfrm>
          <a:off x="715105" y="2125266"/>
          <a:ext cx="7083672" cy="3423139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24964">
                  <a:extLst>
                    <a:ext uri="{9D8B030D-6E8A-4147-A177-3AD203B41FA5}">
                      <a16:colId xmlns:a16="http://schemas.microsoft.com/office/drawing/2014/main" val="3023692332"/>
                    </a:ext>
                  </a:extLst>
                </a:gridCol>
                <a:gridCol w="3216872">
                  <a:extLst>
                    <a:ext uri="{9D8B030D-6E8A-4147-A177-3AD203B41FA5}">
                      <a16:colId xmlns:a16="http://schemas.microsoft.com/office/drawing/2014/main" val="117728341"/>
                    </a:ext>
                  </a:extLst>
                </a:gridCol>
                <a:gridCol w="3541836">
                  <a:extLst>
                    <a:ext uri="{9D8B030D-6E8A-4147-A177-3AD203B41FA5}">
                      <a16:colId xmlns:a16="http://schemas.microsoft.com/office/drawing/2014/main" val="1461445597"/>
                    </a:ext>
                  </a:extLst>
                </a:gridCol>
              </a:tblGrid>
              <a:tr h="487135">
                <a:tc>
                  <a:txBody>
                    <a:bodyPr/>
                    <a:lstStyle/>
                    <a:p>
                      <a:endParaRPr lang="nl-BE" sz="16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600" dirty="0"/>
                        <a:t>2015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600"/>
                        <a:t>2019</a:t>
                      </a:r>
                      <a:endParaRPr lang="nl-BE" sz="16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111301505"/>
                  </a:ext>
                </a:extLst>
              </a:tr>
              <a:tr h="396624">
                <a:tc>
                  <a:txBody>
                    <a:bodyPr/>
                    <a:lstStyle/>
                    <a:p>
                      <a:r>
                        <a:rPr lang="nl-BE" sz="1600"/>
                        <a:t>1</a:t>
                      </a:r>
                      <a:endParaRPr lang="nl-BE" sz="16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nl-BE" sz="1600"/>
                        <a:t>Gemeentescholen (TOP,PN,POP,WW)</a:t>
                      </a:r>
                      <a:endParaRPr lang="nl-BE" sz="16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nl-BE" sz="1600"/>
                        <a:t>Gemeentescholen (TOP,PN,POP,WW)</a:t>
                      </a:r>
                      <a:endParaRPr lang="nl-BE" sz="16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66819288"/>
                  </a:ext>
                </a:extLst>
              </a:tr>
              <a:tr h="396624">
                <a:tc>
                  <a:txBody>
                    <a:bodyPr/>
                    <a:lstStyle/>
                    <a:p>
                      <a:r>
                        <a:rPr lang="nl-BE" sz="1600"/>
                        <a:t>2</a:t>
                      </a:r>
                      <a:endParaRPr lang="nl-BE" sz="16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nl-BE" sz="1600"/>
                        <a:t>VBS Ave Maria</a:t>
                      </a:r>
                      <a:endParaRPr lang="nl-BE" sz="16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nl-BE" sz="1600"/>
                        <a:t>VBS Ave Maria</a:t>
                      </a:r>
                      <a:endParaRPr lang="nl-BE" sz="16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715757010"/>
                  </a:ext>
                </a:extLst>
              </a:tr>
              <a:tr h="396624">
                <a:tc>
                  <a:txBody>
                    <a:bodyPr/>
                    <a:lstStyle/>
                    <a:p>
                      <a:r>
                        <a:rPr lang="nl-BE" sz="1600"/>
                        <a:t>3</a:t>
                      </a:r>
                      <a:endParaRPr lang="nl-BE" sz="16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nl-BE" sz="1600" dirty="0"/>
                        <a:t>VBS Don Bosco Sint-Pieters-Leeuw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nl-BE" sz="1600"/>
                        <a:t>VBS Don Bosco Sint-Pieters-Leeuw</a:t>
                      </a:r>
                      <a:endParaRPr lang="nl-BE" sz="16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1997061"/>
                  </a:ext>
                </a:extLst>
              </a:tr>
              <a:tr h="396624">
                <a:tc>
                  <a:txBody>
                    <a:bodyPr/>
                    <a:lstStyle/>
                    <a:p>
                      <a:r>
                        <a:rPr lang="nl-BE" sz="1600"/>
                        <a:t>4</a:t>
                      </a:r>
                      <a:endParaRPr lang="nl-BE" sz="16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nl-BE" sz="1600"/>
                        <a:t>BSGO De Groene Parel</a:t>
                      </a:r>
                      <a:endParaRPr lang="nl-BE" sz="16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nl-BE" sz="1600"/>
                        <a:t>BSGO De Groene Parel</a:t>
                      </a:r>
                      <a:endParaRPr lang="nl-BE" sz="16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461383614"/>
                  </a:ext>
                </a:extLst>
              </a:tr>
              <a:tr h="396624">
                <a:tc>
                  <a:txBody>
                    <a:bodyPr/>
                    <a:lstStyle/>
                    <a:p>
                      <a:r>
                        <a:rPr lang="nl-BE" sz="1600"/>
                        <a:t>5</a:t>
                      </a:r>
                      <a:endParaRPr lang="nl-BE" sz="16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nl-BE" sz="1600"/>
                        <a:t>VBS Sint-Stevens</a:t>
                      </a:r>
                      <a:endParaRPr lang="nl-BE" sz="16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nl-BE" sz="1600"/>
                        <a:t>VBS Don Bosco Halle &amp; Don Bosco BULO Halle</a:t>
                      </a:r>
                      <a:endParaRPr lang="nl-BE" sz="16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967172989"/>
                  </a:ext>
                </a:extLst>
              </a:tr>
              <a:tr h="396624">
                <a:tc>
                  <a:txBody>
                    <a:bodyPr/>
                    <a:lstStyle/>
                    <a:p>
                      <a:r>
                        <a:rPr lang="nl-BE" sz="1600"/>
                        <a:t>6</a:t>
                      </a:r>
                      <a:endParaRPr lang="nl-BE" sz="16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nl-BE" sz="1600"/>
                        <a:t>VBS Sint-Lutgardis</a:t>
                      </a:r>
                      <a:endParaRPr lang="nl-BE" sz="16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nl-BE" sz="16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660662382"/>
                  </a:ext>
                </a:extLst>
              </a:tr>
              <a:tr h="396624">
                <a:tc>
                  <a:txBody>
                    <a:bodyPr/>
                    <a:lstStyle/>
                    <a:p>
                      <a:r>
                        <a:rPr lang="nl-BE" sz="1600"/>
                        <a:t>7</a:t>
                      </a:r>
                      <a:endParaRPr lang="nl-BE" sz="16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nl-BE" sz="1600" dirty="0"/>
                        <a:t>VBS Jan </a:t>
                      </a:r>
                      <a:r>
                        <a:rPr lang="nl-BE" sz="1600" dirty="0" err="1"/>
                        <a:t>Ruusbroec</a:t>
                      </a:r>
                      <a:r>
                        <a:rPr lang="nl-BE" sz="1600" dirty="0"/>
                        <a:t> 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nl-BE" sz="16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429799562"/>
                  </a:ext>
                </a:extLst>
              </a:tr>
            </a:tbl>
          </a:graphicData>
        </a:graphic>
      </p:graphicFrame>
      <p:sp>
        <p:nvSpPr>
          <p:cNvPr id="5" name="Titel 1">
            <a:extLst>
              <a:ext uri="{FF2B5EF4-FFF2-40B4-BE49-F238E27FC236}">
                <a16:creationId xmlns:a16="http://schemas.microsoft.com/office/drawing/2014/main" id="{3E01CD4E-AFA4-497B-948A-C69388C22B1B}"/>
              </a:ext>
            </a:extLst>
          </p:cNvPr>
          <p:cNvSpPr txBox="1">
            <a:spLocks/>
          </p:cNvSpPr>
          <p:nvPr/>
        </p:nvSpPr>
        <p:spPr>
          <a:xfrm>
            <a:off x="193430" y="371355"/>
            <a:ext cx="7332785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spcBef>
                <a:spcPct val="0"/>
              </a:spcBef>
              <a:buNone/>
              <a:defRPr sz="3000" b="1" kern="1200">
                <a:solidFill>
                  <a:srgbClr val="5C960E"/>
                </a:solidFill>
                <a:latin typeface="Century Gothic" pitchFamily="34" charset="0"/>
                <a:ea typeface="+mj-ea"/>
                <a:cs typeface="+mj-cs"/>
              </a:defRPr>
            </a:lvl1pPr>
          </a:lstStyle>
          <a:p>
            <a:pPr algn="r"/>
            <a:r>
              <a:rPr lang="nl-BE" sz="3200" dirty="0"/>
              <a:t>Organisatie binnenschoolse kinderopvang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FBEC1024-C223-4168-A8E8-1FEC2E1704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7762" y="443438"/>
            <a:ext cx="1477666" cy="1070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197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49A6A38-18B8-4056-9782-9FEBAF5FAE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4122" y="1698992"/>
            <a:ext cx="7499176" cy="1143000"/>
          </a:xfrm>
        </p:spPr>
        <p:txBody>
          <a:bodyPr/>
          <a:lstStyle/>
          <a:p>
            <a:r>
              <a:rPr lang="nl-BE" u="sng" dirty="0">
                <a:solidFill>
                  <a:srgbClr val="003300"/>
                </a:solidFill>
              </a:rPr>
              <a:t>Kwalitatieve selectie (minimumvereisten)</a:t>
            </a:r>
          </a:p>
        </p:txBody>
      </p:sp>
      <p:graphicFrame>
        <p:nvGraphicFramePr>
          <p:cNvPr id="4" name="Tijdelijke aanduiding voor inhoud 3">
            <a:extLst>
              <a:ext uri="{FF2B5EF4-FFF2-40B4-BE49-F238E27FC236}">
                <a16:creationId xmlns:a16="http://schemas.microsoft.com/office/drawing/2014/main" id="{8D338BB8-0659-4C01-A2F4-A17A793BC0B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0313055"/>
              </p:ext>
            </p:extLst>
          </p:nvPr>
        </p:nvGraphicFramePr>
        <p:xfrm>
          <a:off x="474122" y="3026629"/>
          <a:ext cx="7407520" cy="2488224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703760">
                  <a:extLst>
                    <a:ext uri="{9D8B030D-6E8A-4147-A177-3AD203B41FA5}">
                      <a16:colId xmlns:a16="http://schemas.microsoft.com/office/drawing/2014/main" val="2742018967"/>
                    </a:ext>
                  </a:extLst>
                </a:gridCol>
                <a:gridCol w="3703760">
                  <a:extLst>
                    <a:ext uri="{9D8B030D-6E8A-4147-A177-3AD203B41FA5}">
                      <a16:colId xmlns:a16="http://schemas.microsoft.com/office/drawing/2014/main" val="2254005824"/>
                    </a:ext>
                  </a:extLst>
                </a:gridCol>
              </a:tblGrid>
              <a:tr h="703293">
                <a:tc>
                  <a:txBody>
                    <a:bodyPr/>
                    <a:lstStyle/>
                    <a:p>
                      <a:pPr algn="ctr"/>
                      <a:r>
                        <a:rPr lang="nl-BE" sz="1600" dirty="0"/>
                        <a:t>2015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600" dirty="0"/>
                        <a:t>2019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371791410"/>
                  </a:ext>
                </a:extLst>
              </a:tr>
              <a:tr h="732022">
                <a:tc>
                  <a:txBody>
                    <a:bodyPr/>
                    <a:lstStyle/>
                    <a:p>
                      <a:r>
                        <a:rPr lang="nl-BE" sz="1600" dirty="0"/>
                        <a:t>1 referentie van middagtoezicht in Vlaanderen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nl-BE" sz="1600" dirty="0"/>
                        <a:t>3 referenties van middagtoezicht in Vlaanderen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584167687"/>
                  </a:ext>
                </a:extLst>
              </a:tr>
              <a:tr h="1052909">
                <a:tc>
                  <a:txBody>
                    <a:bodyPr/>
                    <a:lstStyle/>
                    <a:p>
                      <a:r>
                        <a:rPr lang="nl-BE" sz="1600" dirty="0"/>
                        <a:t>1 referentie van voor- en naschoolse opvang in scholen gelegen in </a:t>
                      </a:r>
                      <a:r>
                        <a:rPr lang="nl-BE" sz="1600" dirty="0" err="1"/>
                        <a:t>Pajottenland</a:t>
                      </a:r>
                      <a:r>
                        <a:rPr lang="nl-BE" sz="1600" dirty="0"/>
                        <a:t>-Zennevallei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nl-BE" sz="1600" dirty="0"/>
                        <a:t>3 referenties van voor en naschoolse opvang in arrondissement Halle-Vilvoorde en arrondissement Aalst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597775244"/>
                  </a:ext>
                </a:extLst>
              </a:tr>
            </a:tbl>
          </a:graphicData>
        </a:graphic>
      </p:graphicFrame>
      <p:sp>
        <p:nvSpPr>
          <p:cNvPr id="5" name="Titel 1">
            <a:extLst>
              <a:ext uri="{FF2B5EF4-FFF2-40B4-BE49-F238E27FC236}">
                <a16:creationId xmlns:a16="http://schemas.microsoft.com/office/drawing/2014/main" id="{2551DD78-A747-4F44-A32C-23A65A019E7E}"/>
              </a:ext>
            </a:extLst>
          </p:cNvPr>
          <p:cNvSpPr txBox="1">
            <a:spLocks/>
          </p:cNvSpPr>
          <p:nvPr/>
        </p:nvSpPr>
        <p:spPr>
          <a:xfrm>
            <a:off x="193430" y="371355"/>
            <a:ext cx="7332785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spcBef>
                <a:spcPct val="0"/>
              </a:spcBef>
              <a:buNone/>
              <a:defRPr sz="3000" b="1" kern="1200">
                <a:solidFill>
                  <a:srgbClr val="5C960E"/>
                </a:solidFill>
                <a:latin typeface="Century Gothic" pitchFamily="34" charset="0"/>
                <a:ea typeface="+mj-ea"/>
                <a:cs typeface="+mj-cs"/>
              </a:defRPr>
            </a:lvl1pPr>
          </a:lstStyle>
          <a:p>
            <a:pPr algn="r"/>
            <a:r>
              <a:rPr lang="nl-BE" sz="3200" dirty="0"/>
              <a:t>Organisatie binnenschoolse kinderopvang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741B2CD4-53FB-4519-9D31-35BF5ABF98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7762" y="443438"/>
            <a:ext cx="1477666" cy="1070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962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62DA77F-DBA7-40CA-825F-353E245089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408" y="1567107"/>
            <a:ext cx="7499176" cy="1143000"/>
          </a:xfrm>
        </p:spPr>
        <p:txBody>
          <a:bodyPr/>
          <a:lstStyle/>
          <a:p>
            <a:r>
              <a:rPr lang="nl-BE" u="sng" dirty="0">
                <a:solidFill>
                  <a:srgbClr val="003300"/>
                </a:solidFill>
              </a:rPr>
              <a:t>Gunningscriteria</a:t>
            </a:r>
          </a:p>
        </p:txBody>
      </p:sp>
      <p:graphicFrame>
        <p:nvGraphicFramePr>
          <p:cNvPr id="4" name="Tabel 3">
            <a:extLst>
              <a:ext uri="{FF2B5EF4-FFF2-40B4-BE49-F238E27FC236}">
                <a16:creationId xmlns:a16="http://schemas.microsoft.com/office/drawing/2014/main" id="{8C67F3F7-4073-4515-8077-2638209527E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7667184"/>
              </p:ext>
            </p:extLst>
          </p:nvPr>
        </p:nvGraphicFramePr>
        <p:xfrm>
          <a:off x="512883" y="2630975"/>
          <a:ext cx="6916615" cy="3286248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023087">
                  <a:extLst>
                    <a:ext uri="{9D8B030D-6E8A-4147-A177-3AD203B41FA5}">
                      <a16:colId xmlns:a16="http://schemas.microsoft.com/office/drawing/2014/main" val="3023692332"/>
                    </a:ext>
                  </a:extLst>
                </a:gridCol>
                <a:gridCol w="409813">
                  <a:extLst>
                    <a:ext uri="{9D8B030D-6E8A-4147-A177-3AD203B41FA5}">
                      <a16:colId xmlns:a16="http://schemas.microsoft.com/office/drawing/2014/main" val="117728341"/>
                    </a:ext>
                  </a:extLst>
                </a:gridCol>
                <a:gridCol w="409813">
                  <a:extLst>
                    <a:ext uri="{9D8B030D-6E8A-4147-A177-3AD203B41FA5}">
                      <a16:colId xmlns:a16="http://schemas.microsoft.com/office/drawing/2014/main" val="1461445597"/>
                    </a:ext>
                  </a:extLst>
                </a:gridCol>
                <a:gridCol w="3073902">
                  <a:extLst>
                    <a:ext uri="{9D8B030D-6E8A-4147-A177-3AD203B41FA5}">
                      <a16:colId xmlns:a16="http://schemas.microsoft.com/office/drawing/2014/main" val="2860326680"/>
                    </a:ext>
                  </a:extLst>
                </a:gridCol>
              </a:tblGrid>
              <a:tr h="464915">
                <a:tc gridSpan="2">
                  <a:txBody>
                    <a:bodyPr/>
                    <a:lstStyle/>
                    <a:p>
                      <a:pPr algn="ctr"/>
                      <a:r>
                        <a:rPr lang="nl-BE" sz="1600" dirty="0"/>
                        <a:t>2015</a:t>
                      </a:r>
                    </a:p>
                  </a:txBody>
                  <a:tcPr marL="68580" marR="68580" marT="34290" marB="34290"/>
                </a:tc>
                <a:tc hMerge="1">
                  <a:txBody>
                    <a:bodyPr/>
                    <a:lstStyle/>
                    <a:p>
                      <a:pPr algn="ctr"/>
                      <a:endParaRPr lang="nl-BE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nl-BE" sz="1600" dirty="0"/>
                        <a:t>2019</a:t>
                      </a:r>
                    </a:p>
                  </a:txBody>
                  <a:tcPr marL="68580" marR="68580" marT="34290" marB="34290"/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11301505"/>
                  </a:ext>
                </a:extLst>
              </a:tr>
              <a:tr h="464915">
                <a:tc>
                  <a:txBody>
                    <a:bodyPr/>
                    <a:lstStyle/>
                    <a:p>
                      <a:r>
                        <a:rPr lang="nl-BE" sz="1600" dirty="0"/>
                        <a:t>Prijs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nl-BE" sz="1600" dirty="0"/>
                        <a:t>30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nl-BE" sz="1600" dirty="0"/>
                        <a:t>25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nl-BE" sz="1600" dirty="0"/>
                        <a:t>idem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66819288"/>
                  </a:ext>
                </a:extLst>
              </a:tr>
              <a:tr h="630501">
                <a:tc>
                  <a:txBody>
                    <a:bodyPr/>
                    <a:lstStyle/>
                    <a:p>
                      <a:r>
                        <a:rPr lang="nl-BE" sz="1600" dirty="0"/>
                        <a:t>Kwaliteit van de dienstverlening en plan van aanpak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nl-BE" sz="1600" dirty="0"/>
                        <a:t>30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nl-BE" sz="1600" dirty="0"/>
                        <a:t>30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nl-BE" sz="1600" dirty="0"/>
                        <a:t>idem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715757010"/>
                  </a:ext>
                </a:extLst>
              </a:tr>
              <a:tr h="464915">
                <a:tc>
                  <a:txBody>
                    <a:bodyPr/>
                    <a:lstStyle/>
                    <a:p>
                      <a:r>
                        <a:rPr lang="nl-BE" sz="1600" dirty="0"/>
                        <a:t>Technische bekwaamheid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nl-BE" sz="1600" dirty="0"/>
                        <a:t>20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nl-BE" sz="1600" dirty="0"/>
                        <a:t>10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1600" dirty="0"/>
                        <a:t>idem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1997061"/>
                  </a:ext>
                </a:extLst>
              </a:tr>
              <a:tr h="630501">
                <a:tc>
                  <a:txBody>
                    <a:bodyPr/>
                    <a:lstStyle/>
                    <a:p>
                      <a:r>
                        <a:rPr lang="nl-BE" sz="1600" dirty="0"/>
                        <a:t>Personeelsbeleid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nl-BE" sz="1600" dirty="0"/>
                        <a:t>10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nl-BE" sz="1600" dirty="0"/>
                        <a:t>20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nl-BE" sz="1600" dirty="0"/>
                        <a:t>Taal, aanwervingsbeleid, continuïteit toegevoegd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461383614"/>
                  </a:ext>
                </a:extLst>
              </a:tr>
              <a:tr h="630501">
                <a:tc>
                  <a:txBody>
                    <a:bodyPr/>
                    <a:lstStyle/>
                    <a:p>
                      <a:r>
                        <a:rPr lang="nl-BE" sz="1600" dirty="0"/>
                        <a:t>Personeelsbeheer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nl-BE" sz="1600" dirty="0"/>
                        <a:t>10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nl-BE" sz="1600" dirty="0"/>
                        <a:t>15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nl-BE" sz="1600" dirty="0"/>
                        <a:t>Facturatie (inningsstappenplan en communicatie)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967172989"/>
                  </a:ext>
                </a:extLst>
              </a:tr>
            </a:tbl>
          </a:graphicData>
        </a:graphic>
      </p:graphicFrame>
      <p:sp>
        <p:nvSpPr>
          <p:cNvPr id="5" name="Titel 1">
            <a:extLst>
              <a:ext uri="{FF2B5EF4-FFF2-40B4-BE49-F238E27FC236}">
                <a16:creationId xmlns:a16="http://schemas.microsoft.com/office/drawing/2014/main" id="{E7BE6172-271E-4454-8F5D-F14407C7155D}"/>
              </a:ext>
            </a:extLst>
          </p:cNvPr>
          <p:cNvSpPr txBox="1">
            <a:spLocks/>
          </p:cNvSpPr>
          <p:nvPr/>
        </p:nvSpPr>
        <p:spPr>
          <a:xfrm>
            <a:off x="193430" y="371355"/>
            <a:ext cx="7332785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spcBef>
                <a:spcPct val="0"/>
              </a:spcBef>
              <a:buNone/>
              <a:defRPr sz="3000" b="1" kern="1200">
                <a:solidFill>
                  <a:srgbClr val="5C960E"/>
                </a:solidFill>
                <a:latin typeface="Century Gothic" pitchFamily="34" charset="0"/>
                <a:ea typeface="+mj-ea"/>
                <a:cs typeface="+mj-cs"/>
              </a:defRPr>
            </a:lvl1pPr>
          </a:lstStyle>
          <a:p>
            <a:pPr algn="r"/>
            <a:r>
              <a:rPr lang="nl-BE" sz="3200" dirty="0"/>
              <a:t>Organisatie binnenschoolse kinderopvang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AC029C22-77BA-42AD-BADF-3AFD6F3E9A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7762" y="443438"/>
            <a:ext cx="1477666" cy="1070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676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A43FE56-F895-4ACE-A3D7-AE16773F3B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446" y="1769330"/>
            <a:ext cx="7499176" cy="1143000"/>
          </a:xfrm>
        </p:spPr>
        <p:txBody>
          <a:bodyPr/>
          <a:lstStyle/>
          <a:p>
            <a:r>
              <a:rPr lang="nl-BE" u="sng" dirty="0">
                <a:solidFill>
                  <a:srgbClr val="003300"/>
                </a:solidFill>
              </a:rPr>
              <a:t>Looptijd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BA35C65-DA75-470D-99A7-39A19AA741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508" y="2989388"/>
            <a:ext cx="7499176" cy="2980590"/>
          </a:xfrm>
        </p:spPr>
        <p:txBody>
          <a:bodyPr/>
          <a:lstStyle/>
          <a:p>
            <a:r>
              <a:rPr lang="nl-BE" dirty="0">
                <a:solidFill>
                  <a:srgbClr val="003300"/>
                </a:solidFill>
              </a:rPr>
              <a:t>Start 2 september 2019 tem 30 juni 2023</a:t>
            </a:r>
          </a:p>
          <a:p>
            <a:r>
              <a:rPr lang="nl-BE" dirty="0">
                <a:solidFill>
                  <a:srgbClr val="003300"/>
                </a:solidFill>
              </a:rPr>
              <a:t>46 maanden</a:t>
            </a:r>
          </a:p>
          <a:p>
            <a:r>
              <a:rPr lang="nl-BE" dirty="0">
                <a:solidFill>
                  <a:srgbClr val="003300"/>
                </a:solidFill>
              </a:rPr>
              <a:t>Schriftelijke opzeg mogelijk door beide partijen uiterlijk op 1 februari (</a:t>
            </a:r>
            <a:r>
              <a:rPr lang="nl-BE" dirty="0" err="1">
                <a:solidFill>
                  <a:srgbClr val="003300"/>
                </a:solidFill>
              </a:rPr>
              <a:t>ipv</a:t>
            </a:r>
            <a:r>
              <a:rPr lang="nl-BE" dirty="0">
                <a:solidFill>
                  <a:srgbClr val="003300"/>
                </a:solidFill>
              </a:rPr>
              <a:t>. 1 april)</a:t>
            </a: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50AC702A-3F7D-4382-A936-CB2115AE267C}"/>
              </a:ext>
            </a:extLst>
          </p:cNvPr>
          <p:cNvSpPr txBox="1">
            <a:spLocks/>
          </p:cNvSpPr>
          <p:nvPr/>
        </p:nvSpPr>
        <p:spPr>
          <a:xfrm>
            <a:off x="193430" y="371355"/>
            <a:ext cx="7332785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spcBef>
                <a:spcPct val="0"/>
              </a:spcBef>
              <a:buNone/>
              <a:defRPr sz="3000" b="1" kern="1200">
                <a:solidFill>
                  <a:srgbClr val="5C960E"/>
                </a:solidFill>
                <a:latin typeface="Century Gothic" pitchFamily="34" charset="0"/>
                <a:ea typeface="+mj-ea"/>
                <a:cs typeface="+mj-cs"/>
              </a:defRPr>
            </a:lvl1pPr>
          </a:lstStyle>
          <a:p>
            <a:pPr algn="r"/>
            <a:r>
              <a:rPr lang="nl-BE" sz="3200" dirty="0"/>
              <a:t>Organisatie binnenschoolse kinderopvang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DD5636F3-D6BF-43AD-8F29-C197C85DBC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7762" y="443438"/>
            <a:ext cx="1477666" cy="1070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349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AC46447-13E1-47E8-8683-EA25E2F827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31094"/>
            <a:ext cx="7886700" cy="994172"/>
          </a:xfrm>
        </p:spPr>
        <p:txBody>
          <a:bodyPr/>
          <a:lstStyle/>
          <a:p>
            <a:r>
              <a:rPr lang="nl-BE" u="sng" dirty="0">
                <a:solidFill>
                  <a:srgbClr val="003300"/>
                </a:solidFill>
              </a:rPr>
              <a:t>Technische kenmerken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8D67BDF-E4B9-40D3-AF1D-130B2F1ADA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125266"/>
            <a:ext cx="7499176" cy="4525963"/>
          </a:xfrm>
        </p:spPr>
        <p:txBody>
          <a:bodyPr/>
          <a:lstStyle/>
          <a:p>
            <a:r>
              <a:rPr lang="nl-BE" dirty="0">
                <a:solidFill>
                  <a:srgbClr val="003300"/>
                </a:solidFill>
              </a:rPr>
              <a:t>Beoogde normen: ongewijzigd</a:t>
            </a:r>
          </a:p>
          <a:p>
            <a:r>
              <a:rPr lang="nl-BE" dirty="0">
                <a:solidFill>
                  <a:srgbClr val="003300"/>
                </a:solidFill>
              </a:rPr>
              <a:t>Opvangmomenten: ongewijzigd</a:t>
            </a:r>
          </a:p>
          <a:p>
            <a:r>
              <a:rPr lang="nl-BE" dirty="0">
                <a:solidFill>
                  <a:srgbClr val="003300"/>
                </a:solidFill>
              </a:rPr>
              <a:t>Prognose aantal in te zetten begeleiders: aangepast aan huidige situatie en dient enkel voor prijsvergelijking</a:t>
            </a:r>
          </a:p>
          <a:p>
            <a:pPr marL="0" indent="0">
              <a:buNone/>
            </a:pPr>
            <a:endParaRPr lang="nl-BE" dirty="0">
              <a:solidFill>
                <a:srgbClr val="003300"/>
              </a:solidFill>
            </a:endParaRPr>
          </a:p>
          <a:p>
            <a:pPr marL="0" indent="0">
              <a:buNone/>
            </a:pPr>
            <a:r>
              <a:rPr lang="nl-BE" dirty="0">
                <a:solidFill>
                  <a:srgbClr val="003300"/>
                </a:solidFill>
                <a:sym typeface="Wingdings" panose="05000000000000000000" pitchFamily="2" charset="2"/>
              </a:rPr>
              <a:t> Effectief aantal in te zetten personeelsleden wordt berekend </a:t>
            </a:r>
            <a:r>
              <a:rPr lang="nl-BE" dirty="0" err="1">
                <a:solidFill>
                  <a:srgbClr val="003300"/>
                </a:solidFill>
                <a:sym typeface="Wingdings" panose="05000000000000000000" pitchFamily="2" charset="2"/>
              </a:rPr>
              <a:t>obv</a:t>
            </a:r>
            <a:r>
              <a:rPr lang="nl-BE" dirty="0">
                <a:solidFill>
                  <a:srgbClr val="003300"/>
                </a:solidFill>
                <a:sym typeface="Wingdings" panose="05000000000000000000" pitchFamily="2" charset="2"/>
              </a:rPr>
              <a:t> effectieve leerlingenaantallen op verschillende tijdstippen en vastgelegd in samenspraak met de dienst onderwijs of de directie. Dit wordt 6 maandelijks geëvalueerd en bijgestuurd.</a:t>
            </a:r>
            <a:endParaRPr lang="nl-BE" dirty="0">
              <a:solidFill>
                <a:srgbClr val="003300"/>
              </a:solidFill>
            </a:endParaRP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FEDDCC87-2419-4FE4-AF1C-E6828CF55537}"/>
              </a:ext>
            </a:extLst>
          </p:cNvPr>
          <p:cNvSpPr txBox="1">
            <a:spLocks/>
          </p:cNvSpPr>
          <p:nvPr/>
        </p:nvSpPr>
        <p:spPr>
          <a:xfrm>
            <a:off x="193430" y="371355"/>
            <a:ext cx="7332785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spcBef>
                <a:spcPct val="0"/>
              </a:spcBef>
              <a:buNone/>
              <a:defRPr sz="3000" b="1" kern="1200">
                <a:solidFill>
                  <a:srgbClr val="5C960E"/>
                </a:solidFill>
                <a:latin typeface="Century Gothic" pitchFamily="34" charset="0"/>
                <a:ea typeface="+mj-ea"/>
                <a:cs typeface="+mj-cs"/>
              </a:defRPr>
            </a:lvl1pPr>
          </a:lstStyle>
          <a:p>
            <a:pPr algn="r"/>
            <a:r>
              <a:rPr lang="nl-BE" sz="3200" dirty="0"/>
              <a:t>Organisatie binnenschoolse kinderopvang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1145C7A9-387A-40FC-BF44-C56529962A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7762" y="443438"/>
            <a:ext cx="1477666" cy="1070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577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B4015AD-61A4-4BA4-880F-55E5999826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065943"/>
            <a:ext cx="7499176" cy="1143000"/>
          </a:xfrm>
        </p:spPr>
        <p:txBody>
          <a:bodyPr/>
          <a:lstStyle/>
          <a:p>
            <a:r>
              <a:rPr lang="nl-BE" u="sng" dirty="0">
                <a:solidFill>
                  <a:srgbClr val="003300"/>
                </a:solidFill>
              </a:rPr>
              <a:t>Coördinatie &amp; evaluatie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20D7708-8199-4D01-85B1-449025DC96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083779"/>
            <a:ext cx="7499176" cy="4525963"/>
          </a:xfrm>
        </p:spPr>
        <p:txBody>
          <a:bodyPr>
            <a:normAutofit/>
          </a:bodyPr>
          <a:lstStyle/>
          <a:p>
            <a:r>
              <a:rPr lang="nl-BE" u="sng" dirty="0">
                <a:solidFill>
                  <a:srgbClr val="003300"/>
                </a:solidFill>
              </a:rPr>
              <a:t>Aanspreekpunt</a:t>
            </a:r>
          </a:p>
          <a:p>
            <a:pPr marL="0" indent="0">
              <a:buNone/>
            </a:pPr>
            <a:r>
              <a:rPr lang="nl-BE" dirty="0">
                <a:solidFill>
                  <a:srgbClr val="003300"/>
                </a:solidFill>
              </a:rPr>
              <a:t>Scholen SPL: deskundige onderwijs</a:t>
            </a:r>
          </a:p>
          <a:p>
            <a:pPr marL="0" indent="0">
              <a:buNone/>
            </a:pPr>
            <a:r>
              <a:rPr lang="nl-BE" dirty="0">
                <a:solidFill>
                  <a:srgbClr val="003300"/>
                </a:solidFill>
              </a:rPr>
              <a:t>Scholen Halle: afgevaardigde vrije scholen</a:t>
            </a:r>
          </a:p>
          <a:p>
            <a:pPr marL="0" indent="0">
              <a:buNone/>
            </a:pPr>
            <a:endParaRPr lang="nl-BE" dirty="0">
              <a:solidFill>
                <a:srgbClr val="003300"/>
              </a:solidFill>
            </a:endParaRPr>
          </a:p>
          <a:p>
            <a:r>
              <a:rPr lang="nl-BE" u="sng" dirty="0">
                <a:solidFill>
                  <a:srgbClr val="003300"/>
                </a:solidFill>
              </a:rPr>
              <a:t>Begeleidingscommissie:</a:t>
            </a:r>
          </a:p>
          <a:p>
            <a:pPr marL="0" indent="0">
              <a:buNone/>
            </a:pPr>
            <a:r>
              <a:rPr lang="nl-BE" dirty="0">
                <a:solidFill>
                  <a:srgbClr val="003300"/>
                </a:solidFill>
              </a:rPr>
              <a:t>Scholen SPL: deskundige onderwijs, afgevaardigde VS, afgevaardigde GO, schepen voor onderwijs en dienstverlener</a:t>
            </a:r>
          </a:p>
          <a:p>
            <a:pPr marL="0" indent="0">
              <a:buNone/>
            </a:pPr>
            <a:r>
              <a:rPr lang="nl-BE" dirty="0">
                <a:solidFill>
                  <a:srgbClr val="003300"/>
                </a:solidFill>
              </a:rPr>
              <a:t>Scholen Halle: afgevaardigde VS en dienstverlener</a:t>
            </a: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D6AF5A67-DCAA-487F-B002-20E70251DD98}"/>
              </a:ext>
            </a:extLst>
          </p:cNvPr>
          <p:cNvSpPr txBox="1">
            <a:spLocks/>
          </p:cNvSpPr>
          <p:nvPr/>
        </p:nvSpPr>
        <p:spPr>
          <a:xfrm>
            <a:off x="193430" y="371355"/>
            <a:ext cx="7332785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spcBef>
                <a:spcPct val="0"/>
              </a:spcBef>
              <a:buNone/>
              <a:defRPr sz="3000" b="1" kern="1200">
                <a:solidFill>
                  <a:srgbClr val="5C960E"/>
                </a:solidFill>
                <a:latin typeface="Century Gothic" pitchFamily="34" charset="0"/>
                <a:ea typeface="+mj-ea"/>
                <a:cs typeface="+mj-cs"/>
              </a:defRPr>
            </a:lvl1pPr>
          </a:lstStyle>
          <a:p>
            <a:pPr algn="r"/>
            <a:r>
              <a:rPr lang="nl-BE" sz="3200" dirty="0"/>
              <a:t>Organisatie binnenschoolse kinderopvang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816826AC-0BDA-4F57-860C-0CACEC3E93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7762" y="443438"/>
            <a:ext cx="1477666" cy="1070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334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75603B3-6799-4204-BEB8-8A63BE056A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62661"/>
            <a:ext cx="7499176" cy="1143000"/>
          </a:xfrm>
        </p:spPr>
        <p:txBody>
          <a:bodyPr/>
          <a:lstStyle/>
          <a:p>
            <a:r>
              <a:rPr lang="nl-BE" u="sng" dirty="0">
                <a:solidFill>
                  <a:srgbClr val="003300"/>
                </a:solidFill>
              </a:rPr>
              <a:t>Coördinatie &amp; evaluatie</a:t>
            </a:r>
            <a:endParaRPr lang="nl-BE" dirty="0">
              <a:solidFill>
                <a:srgbClr val="003300"/>
              </a:solidFill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858A9A6-1C42-41A9-9375-C901D20B02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549771"/>
            <a:ext cx="7499176" cy="3640013"/>
          </a:xfrm>
        </p:spPr>
        <p:txBody>
          <a:bodyPr/>
          <a:lstStyle/>
          <a:p>
            <a:r>
              <a:rPr lang="nl-BE" u="sng" dirty="0">
                <a:solidFill>
                  <a:srgbClr val="003300"/>
                </a:solidFill>
              </a:rPr>
              <a:t>Begeleidingscommissie</a:t>
            </a:r>
          </a:p>
          <a:p>
            <a:pPr marL="0" indent="0">
              <a:buNone/>
            </a:pPr>
            <a:r>
              <a:rPr lang="nl-BE" dirty="0">
                <a:solidFill>
                  <a:srgbClr val="003300"/>
                </a:solidFill>
              </a:rPr>
              <a:t>Bijsturing van het contract in onderlinge toestemming.</a:t>
            </a:r>
          </a:p>
          <a:p>
            <a:pPr marL="0" indent="0">
              <a:buNone/>
            </a:pPr>
            <a:r>
              <a:rPr lang="nl-BE" dirty="0">
                <a:solidFill>
                  <a:srgbClr val="003300"/>
                </a:solidFill>
              </a:rPr>
              <a:t>Bespreking effectief aantal personeelsleden </a:t>
            </a:r>
            <a:r>
              <a:rPr lang="nl-BE" dirty="0" err="1">
                <a:solidFill>
                  <a:srgbClr val="003300"/>
                </a:solidFill>
              </a:rPr>
              <a:t>tov</a:t>
            </a:r>
            <a:r>
              <a:rPr lang="nl-BE" dirty="0">
                <a:solidFill>
                  <a:srgbClr val="003300"/>
                </a:solidFill>
              </a:rPr>
              <a:t> effectief leerlingaantal.</a:t>
            </a:r>
          </a:p>
          <a:p>
            <a:pPr marL="0" indent="0">
              <a:buNone/>
            </a:pPr>
            <a:endParaRPr lang="nl-BE" dirty="0">
              <a:solidFill>
                <a:srgbClr val="003300"/>
              </a:solidFill>
            </a:endParaRPr>
          </a:p>
          <a:p>
            <a:r>
              <a:rPr lang="nl-BE" u="sng" dirty="0">
                <a:solidFill>
                  <a:srgbClr val="003300"/>
                </a:solidFill>
              </a:rPr>
              <a:t>Facturatie:</a:t>
            </a:r>
          </a:p>
          <a:p>
            <a:pPr marL="0" indent="0">
              <a:buNone/>
            </a:pPr>
            <a:r>
              <a:rPr lang="nl-BE" dirty="0">
                <a:solidFill>
                  <a:srgbClr val="003300"/>
                </a:solidFill>
              </a:rPr>
              <a:t>Maandelijkse inningsrapportering</a:t>
            </a:r>
          </a:p>
          <a:p>
            <a:pPr marL="0" indent="0">
              <a:buNone/>
            </a:pPr>
            <a:r>
              <a:rPr lang="nl-BE" dirty="0">
                <a:solidFill>
                  <a:srgbClr val="003300"/>
                </a:solidFill>
              </a:rPr>
              <a:t>Jaarlijks inkomsten </a:t>
            </a:r>
            <a:r>
              <a:rPr lang="nl-BE" dirty="0" err="1">
                <a:solidFill>
                  <a:srgbClr val="003300"/>
                </a:solidFill>
              </a:rPr>
              <a:t>tov</a:t>
            </a:r>
            <a:r>
              <a:rPr lang="nl-BE" dirty="0">
                <a:solidFill>
                  <a:srgbClr val="003300"/>
                </a:solidFill>
              </a:rPr>
              <a:t> uitgaven (</a:t>
            </a:r>
            <a:r>
              <a:rPr lang="nl-BE" dirty="0" err="1">
                <a:solidFill>
                  <a:srgbClr val="003300"/>
                </a:solidFill>
              </a:rPr>
              <a:t>ipv</a:t>
            </a:r>
            <a:r>
              <a:rPr lang="nl-BE" dirty="0">
                <a:solidFill>
                  <a:srgbClr val="003300"/>
                </a:solidFill>
              </a:rPr>
              <a:t> kosten/baten)</a:t>
            </a: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74540E0D-7939-4413-8375-6344150E2ED3}"/>
              </a:ext>
            </a:extLst>
          </p:cNvPr>
          <p:cNvSpPr txBox="1">
            <a:spLocks/>
          </p:cNvSpPr>
          <p:nvPr/>
        </p:nvSpPr>
        <p:spPr>
          <a:xfrm>
            <a:off x="193430" y="371355"/>
            <a:ext cx="7332785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spcBef>
                <a:spcPct val="0"/>
              </a:spcBef>
              <a:buNone/>
              <a:defRPr sz="3000" b="1" kern="1200">
                <a:solidFill>
                  <a:srgbClr val="5C960E"/>
                </a:solidFill>
                <a:latin typeface="Century Gothic" pitchFamily="34" charset="0"/>
                <a:ea typeface="+mj-ea"/>
                <a:cs typeface="+mj-cs"/>
              </a:defRPr>
            </a:lvl1pPr>
          </a:lstStyle>
          <a:p>
            <a:pPr algn="r"/>
            <a:r>
              <a:rPr lang="nl-BE" sz="3200" dirty="0"/>
              <a:t>Organisatie binnenschoolse kinderopvang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299D9F9C-FD00-45D4-802B-BAC7D2AF63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7762" y="443438"/>
            <a:ext cx="1477666" cy="1070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116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6F8D52F-D12E-4775-ABE3-525ADD466C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71454"/>
            <a:ext cx="7499176" cy="1143000"/>
          </a:xfrm>
        </p:spPr>
        <p:txBody>
          <a:bodyPr/>
          <a:lstStyle/>
          <a:p>
            <a:r>
              <a:rPr lang="nl-BE" u="sng" dirty="0">
                <a:solidFill>
                  <a:srgbClr val="003300"/>
                </a:solidFill>
              </a:rPr>
              <a:t>Verzekering, gegevens en activiteiten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7470C6E-D6DB-4DE2-BB41-8E23345053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804748"/>
            <a:ext cx="7499176" cy="3297113"/>
          </a:xfrm>
        </p:spPr>
        <p:txBody>
          <a:bodyPr/>
          <a:lstStyle/>
          <a:p>
            <a:r>
              <a:rPr lang="nl-BE" dirty="0">
                <a:solidFill>
                  <a:srgbClr val="003300"/>
                </a:solidFill>
              </a:rPr>
              <a:t>Verzekering voor zowel eigen personeel als voor kinderen aanwezig tijdens de opvangmomenten.</a:t>
            </a:r>
          </a:p>
          <a:p>
            <a:r>
              <a:rPr lang="nl-BE" dirty="0">
                <a:solidFill>
                  <a:srgbClr val="003300"/>
                </a:solidFill>
              </a:rPr>
              <a:t>Verwerkingsovereenkomst wordt opgesteld (GDPR)</a:t>
            </a:r>
          </a:p>
          <a:p>
            <a:r>
              <a:rPr lang="nl-BE" dirty="0">
                <a:solidFill>
                  <a:srgbClr val="003300"/>
                </a:solidFill>
              </a:rPr>
              <a:t>Meer sport op school</a:t>
            </a:r>
          </a:p>
          <a:p>
            <a:r>
              <a:rPr lang="nl-BE" dirty="0">
                <a:solidFill>
                  <a:srgbClr val="003300"/>
                </a:solidFill>
              </a:rPr>
              <a:t>Ouders en kinderen worden op voorhand ingelicht over de geplande activiteiten</a:t>
            </a: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CEDB4A6C-E128-4A73-9DF8-9F023E14F26D}"/>
              </a:ext>
            </a:extLst>
          </p:cNvPr>
          <p:cNvSpPr txBox="1">
            <a:spLocks/>
          </p:cNvSpPr>
          <p:nvPr/>
        </p:nvSpPr>
        <p:spPr>
          <a:xfrm>
            <a:off x="193430" y="371355"/>
            <a:ext cx="7332785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spcBef>
                <a:spcPct val="0"/>
              </a:spcBef>
              <a:buNone/>
              <a:defRPr sz="3000" b="1" kern="1200">
                <a:solidFill>
                  <a:srgbClr val="5C960E"/>
                </a:solidFill>
                <a:latin typeface="Century Gothic" pitchFamily="34" charset="0"/>
                <a:ea typeface="+mj-ea"/>
                <a:cs typeface="+mj-cs"/>
              </a:defRPr>
            </a:lvl1pPr>
          </a:lstStyle>
          <a:p>
            <a:pPr algn="r"/>
            <a:r>
              <a:rPr lang="nl-BE" sz="3200" dirty="0"/>
              <a:t>Organisatie binnenschoolse kinderopvang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2066FE7B-D0A4-4403-9650-A3FCD9DDF9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7762" y="443438"/>
            <a:ext cx="1477666" cy="1070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723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677549A-04E2-47B4-AC68-A652EDA808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28600" y="371355"/>
            <a:ext cx="7754816" cy="1143000"/>
          </a:xfrm>
        </p:spPr>
        <p:txBody>
          <a:bodyPr>
            <a:normAutofit/>
          </a:bodyPr>
          <a:lstStyle/>
          <a:p>
            <a:pPr algn="r"/>
            <a:r>
              <a:rPr lang="nl-BE" sz="3200" dirty="0"/>
              <a:t>COMMISSIE MENS, SAMENLEVING &amp; RUIMTE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2B053E9-CAC5-4686-BC03-14EDB7BCA4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1927" y="2277210"/>
            <a:ext cx="7328057" cy="217169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nl-BE" sz="3500" b="1" dirty="0"/>
              <a:t>Mobiliteit</a:t>
            </a:r>
          </a:p>
          <a:p>
            <a:pPr marL="0" indent="0">
              <a:buNone/>
            </a:pPr>
            <a:endParaRPr lang="nl-BE" sz="2400" b="1" dirty="0"/>
          </a:p>
          <a:p>
            <a:pPr marL="0" indent="0">
              <a:buNone/>
            </a:pPr>
            <a:r>
              <a:rPr lang="nl-BE" sz="2400" b="1" dirty="0">
                <a:highlight>
                  <a:srgbClr val="C0C0C0"/>
                </a:highlight>
              </a:rPr>
              <a:t>Agendapunt 6</a:t>
            </a:r>
            <a:endParaRPr lang="nl-BE" sz="2400" dirty="0">
              <a:highlight>
                <a:srgbClr val="C0C0C0"/>
              </a:highlight>
            </a:endParaRPr>
          </a:p>
          <a:p>
            <a:pPr marL="0" indent="0">
              <a:buNone/>
            </a:pPr>
            <a:r>
              <a:rPr lang="nl-NL" sz="2400" dirty="0"/>
              <a:t>Aanvullend reglement Pieter Cornelisstraat: instellen eenrichtingsverkeer (tussen Boomkwekerijstraat en Jan </a:t>
            </a:r>
            <a:r>
              <a:rPr lang="nl-NL" sz="2400" dirty="0" err="1"/>
              <a:t>Ruusbroecstraat</a:t>
            </a:r>
            <a:r>
              <a:rPr lang="nl-NL" sz="2400" dirty="0"/>
              <a:t>) - Standpunt</a:t>
            </a:r>
            <a:endParaRPr lang="nl-BE" sz="2400" dirty="0"/>
          </a:p>
        </p:txBody>
      </p:sp>
    </p:spTree>
    <p:extLst>
      <p:ext uri="{BB962C8B-B14F-4D97-AF65-F5344CB8AC3E}">
        <p14:creationId xmlns:p14="http://schemas.microsoft.com/office/powerpoint/2010/main" val="1226560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3671ED7-80DE-497C-9562-1B27454401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nl-BE" dirty="0"/>
              <a:t>6. Pieter Cornelisstraat – instellen eenrichtingsverkeer</a:t>
            </a:r>
            <a:endParaRPr lang="nl-NL" dirty="0"/>
          </a:p>
        </p:txBody>
      </p:sp>
      <p:pic>
        <p:nvPicPr>
          <p:cNvPr id="2050" name="Afbeelding 1">
            <a:extLst>
              <a:ext uri="{FF2B5EF4-FFF2-40B4-BE49-F238E27FC236}">
                <a16:creationId xmlns:a16="http://schemas.microsoft.com/office/drawing/2014/main" id="{B564EBA4-D760-4099-8518-1605E6CD90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417638"/>
            <a:ext cx="5891396" cy="5184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ijl: rechts 2">
            <a:extLst>
              <a:ext uri="{FF2B5EF4-FFF2-40B4-BE49-F238E27FC236}">
                <a16:creationId xmlns:a16="http://schemas.microsoft.com/office/drawing/2014/main" id="{11BCCBF6-F8C3-4547-A274-D556487BC67C}"/>
              </a:ext>
            </a:extLst>
          </p:cNvPr>
          <p:cNvSpPr/>
          <p:nvPr/>
        </p:nvSpPr>
        <p:spPr>
          <a:xfrm rot="16729221">
            <a:off x="2321169" y="4754957"/>
            <a:ext cx="360485" cy="24618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5" name="Pijl: rechts 4">
            <a:extLst>
              <a:ext uri="{FF2B5EF4-FFF2-40B4-BE49-F238E27FC236}">
                <a16:creationId xmlns:a16="http://schemas.microsoft.com/office/drawing/2014/main" id="{B696B81A-8F06-403E-A3B3-C6E3017DD5A4}"/>
              </a:ext>
            </a:extLst>
          </p:cNvPr>
          <p:cNvSpPr/>
          <p:nvPr/>
        </p:nvSpPr>
        <p:spPr>
          <a:xfrm rot="7015047">
            <a:off x="2834055" y="2375999"/>
            <a:ext cx="360485" cy="24618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6" name="Pijl: rechts 5">
            <a:extLst>
              <a:ext uri="{FF2B5EF4-FFF2-40B4-BE49-F238E27FC236}">
                <a16:creationId xmlns:a16="http://schemas.microsoft.com/office/drawing/2014/main" id="{56938A99-93BF-46E7-A4FA-A70E7CEFAE25}"/>
              </a:ext>
            </a:extLst>
          </p:cNvPr>
          <p:cNvSpPr/>
          <p:nvPr/>
        </p:nvSpPr>
        <p:spPr>
          <a:xfrm rot="5562733">
            <a:off x="3766439" y="4766077"/>
            <a:ext cx="360485" cy="24618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7" name="Pijl: rechts 6">
            <a:extLst>
              <a:ext uri="{FF2B5EF4-FFF2-40B4-BE49-F238E27FC236}">
                <a16:creationId xmlns:a16="http://schemas.microsoft.com/office/drawing/2014/main" id="{64E838D6-C99D-4224-B752-D1A524D911F6}"/>
              </a:ext>
            </a:extLst>
          </p:cNvPr>
          <p:cNvSpPr/>
          <p:nvPr/>
        </p:nvSpPr>
        <p:spPr>
          <a:xfrm rot="221261">
            <a:off x="4579543" y="4021189"/>
            <a:ext cx="360485" cy="24618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8" name="Pijl: rechts 7">
            <a:extLst>
              <a:ext uri="{FF2B5EF4-FFF2-40B4-BE49-F238E27FC236}">
                <a16:creationId xmlns:a16="http://schemas.microsoft.com/office/drawing/2014/main" id="{291D3845-B6FB-4D68-AA57-550C3B5D6A31}"/>
              </a:ext>
            </a:extLst>
          </p:cNvPr>
          <p:cNvSpPr/>
          <p:nvPr/>
        </p:nvSpPr>
        <p:spPr>
          <a:xfrm rot="7015047">
            <a:off x="1333500" y="6262535"/>
            <a:ext cx="360485" cy="24618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9" name="Pijl: rechts 8">
            <a:extLst>
              <a:ext uri="{FF2B5EF4-FFF2-40B4-BE49-F238E27FC236}">
                <a16:creationId xmlns:a16="http://schemas.microsoft.com/office/drawing/2014/main" id="{BA2BE2E5-5402-4467-99CF-2AF478840E1B}"/>
              </a:ext>
            </a:extLst>
          </p:cNvPr>
          <p:cNvSpPr/>
          <p:nvPr/>
        </p:nvSpPr>
        <p:spPr>
          <a:xfrm rot="16729221">
            <a:off x="5717930" y="2919340"/>
            <a:ext cx="360485" cy="24618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0" name="Pijl: rechts 9">
            <a:extLst>
              <a:ext uri="{FF2B5EF4-FFF2-40B4-BE49-F238E27FC236}">
                <a16:creationId xmlns:a16="http://schemas.microsoft.com/office/drawing/2014/main" id="{E700934A-2E96-4278-BDE5-0DA3FE88BF3C}"/>
              </a:ext>
            </a:extLst>
          </p:cNvPr>
          <p:cNvSpPr/>
          <p:nvPr/>
        </p:nvSpPr>
        <p:spPr>
          <a:xfrm rot="17439124">
            <a:off x="5316415" y="4580211"/>
            <a:ext cx="360485" cy="24618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581771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C545476-AA3D-4F8F-8982-85473F4273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>
                <a:latin typeface="+mn-lt"/>
              </a:rPr>
              <a:t>Leden AV PEVA-vzw CC Coloma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AE6D637-31ED-4D96-B5D1-257C1AA6FF12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lvl="0"/>
            <a:r>
              <a:rPr lang="nl-BE" sz="2800" dirty="0"/>
              <a:t> </a:t>
            </a:r>
            <a:r>
              <a:rPr lang="nl-BE" sz="2400" u="sng" dirty="0"/>
              <a:t>de gemeenteraad van 28.03.2019 </a:t>
            </a:r>
          </a:p>
          <a:p>
            <a:pPr lvl="2"/>
            <a:r>
              <a:rPr lang="nl-BE" sz="2100" dirty="0"/>
              <a:t>aanduiding van 3 GR-leden om de gemeenteraad te vertegenwoordigen in de AV;</a:t>
            </a:r>
          </a:p>
          <a:p>
            <a:pPr marL="594360" lvl="2" indent="0">
              <a:buNone/>
            </a:pPr>
            <a:endParaRPr lang="nl-BE" sz="2100" dirty="0"/>
          </a:p>
          <a:p>
            <a:pPr lvl="2"/>
            <a:r>
              <a:rPr lang="nl-BE" sz="2100" dirty="0"/>
              <a:t>aanstelling van  5 deskundigen als lid van de AV;</a:t>
            </a:r>
          </a:p>
          <a:p>
            <a:pPr marL="594360" lvl="2" indent="0">
              <a:buNone/>
            </a:pPr>
            <a:endParaRPr lang="nl-BE" sz="2100" dirty="0"/>
          </a:p>
          <a:p>
            <a:pPr lvl="2"/>
            <a:r>
              <a:rPr lang="nl-BE" sz="2100" dirty="0"/>
              <a:t>kennisname van de 24 gebruikers als lid van de AV, met als streefdoel:</a:t>
            </a:r>
          </a:p>
          <a:p>
            <a:pPr lvl="3"/>
            <a:r>
              <a:rPr lang="nl-BE" dirty="0"/>
              <a:t>11 uit de cultuurraad</a:t>
            </a:r>
          </a:p>
          <a:p>
            <a:pPr lvl="3"/>
            <a:r>
              <a:rPr lang="nl-BE" dirty="0"/>
              <a:t>9   uit de bibliotheek</a:t>
            </a:r>
          </a:p>
          <a:p>
            <a:pPr lvl="3"/>
            <a:r>
              <a:rPr lang="nl-BE" dirty="0"/>
              <a:t>4    uit de raad voor Lokale Economie, jeugd-, sport- en/of seniorenraad</a:t>
            </a:r>
          </a:p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452435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677549A-04E2-47B4-AC68-A652EDA808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28600" y="371355"/>
            <a:ext cx="7754816" cy="1143000"/>
          </a:xfrm>
        </p:spPr>
        <p:txBody>
          <a:bodyPr>
            <a:normAutofit/>
          </a:bodyPr>
          <a:lstStyle/>
          <a:p>
            <a:pPr algn="r"/>
            <a:r>
              <a:rPr lang="nl-BE" sz="3200" dirty="0"/>
              <a:t>COMMISSIE MENS, SAMENLEVING &amp; RUIMTE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2B053E9-CAC5-4686-BC03-14EDB7BCA4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1927" y="2277210"/>
            <a:ext cx="7328057" cy="2031021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nl-BE" sz="3500" b="1" dirty="0"/>
              <a:t>Mobiliteit</a:t>
            </a:r>
          </a:p>
          <a:p>
            <a:pPr marL="0" indent="0">
              <a:buNone/>
            </a:pPr>
            <a:endParaRPr lang="nl-BE" sz="2400" b="1" dirty="0"/>
          </a:p>
          <a:p>
            <a:pPr marL="0" indent="0">
              <a:buNone/>
            </a:pPr>
            <a:r>
              <a:rPr lang="nl-BE" sz="2400" b="1" dirty="0">
                <a:highlight>
                  <a:srgbClr val="C0C0C0"/>
                </a:highlight>
              </a:rPr>
              <a:t>Agendapunt 7</a:t>
            </a:r>
            <a:endParaRPr lang="nl-BE" sz="2400" dirty="0">
              <a:highlight>
                <a:srgbClr val="C0C0C0"/>
              </a:highlight>
            </a:endParaRPr>
          </a:p>
          <a:p>
            <a:pPr marL="0" indent="0">
              <a:buNone/>
            </a:pPr>
            <a:r>
              <a:rPr lang="nl-BE" sz="2400" dirty="0"/>
              <a:t>Aanvullend reglement Grensbeekweg: parkeren - Standpunt</a:t>
            </a:r>
          </a:p>
        </p:txBody>
      </p:sp>
    </p:spTree>
    <p:extLst>
      <p:ext uri="{BB962C8B-B14F-4D97-AF65-F5344CB8AC3E}">
        <p14:creationId xmlns:p14="http://schemas.microsoft.com/office/powerpoint/2010/main" val="767151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5CECCD1-8905-4356-A1AD-B155386D58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nl-BE" dirty="0"/>
              <a:t>7. Grensbeekweg - parkeren</a:t>
            </a:r>
            <a:endParaRPr lang="nl-NL" dirty="0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FC2C71F9-C4E1-4EE9-968B-31014F886F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/>
              <a:t>Invoeren woonerf-statuut</a:t>
            </a:r>
            <a:endParaRPr lang="nl-NL" dirty="0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2EF414F5-F247-4A5F-9E65-96BE4EC987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26093"/>
            <a:ext cx="9144000" cy="4831907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A658E89F-8319-48D8-A6BD-F906E9C931B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024" b="38161"/>
          <a:stretch/>
        </p:blipFill>
        <p:spPr>
          <a:xfrm>
            <a:off x="2664070" y="2680990"/>
            <a:ext cx="3429000" cy="1496020"/>
          </a:xfrm>
          <a:prstGeom prst="rect">
            <a:avLst/>
          </a:prstGeom>
        </p:spPr>
      </p:pic>
      <p:sp>
        <p:nvSpPr>
          <p:cNvPr id="7" name="Vrije vorm: vorm 6">
            <a:extLst>
              <a:ext uri="{FF2B5EF4-FFF2-40B4-BE49-F238E27FC236}">
                <a16:creationId xmlns:a16="http://schemas.microsoft.com/office/drawing/2014/main" id="{99662E08-6F8C-49D0-BD91-2143FE70F722}"/>
              </a:ext>
            </a:extLst>
          </p:cNvPr>
          <p:cNvSpPr/>
          <p:nvPr/>
        </p:nvSpPr>
        <p:spPr>
          <a:xfrm>
            <a:off x="2971800" y="2769395"/>
            <a:ext cx="2963008" cy="1108013"/>
          </a:xfrm>
          <a:custGeom>
            <a:avLst/>
            <a:gdLst>
              <a:gd name="connsiteX0" fmla="*/ 2963008 w 2963008"/>
              <a:gd name="connsiteY0" fmla="*/ 1090428 h 1108013"/>
              <a:gd name="connsiteX1" fmla="*/ 1670538 w 2963008"/>
              <a:gd name="connsiteY1" fmla="*/ 79313 h 1108013"/>
              <a:gd name="connsiteX2" fmla="*/ 1626577 w 2963008"/>
              <a:gd name="connsiteY2" fmla="*/ 79313 h 1108013"/>
              <a:gd name="connsiteX3" fmla="*/ 1318846 w 2963008"/>
              <a:gd name="connsiteY3" fmla="*/ 193613 h 1108013"/>
              <a:gd name="connsiteX4" fmla="*/ 1019908 w 2963008"/>
              <a:gd name="connsiteY4" fmla="*/ 334290 h 1108013"/>
              <a:gd name="connsiteX5" fmla="*/ 1011115 w 2963008"/>
              <a:gd name="connsiteY5" fmla="*/ 422213 h 1108013"/>
              <a:gd name="connsiteX6" fmla="*/ 1019908 w 2963008"/>
              <a:gd name="connsiteY6" fmla="*/ 518928 h 1108013"/>
              <a:gd name="connsiteX7" fmla="*/ 1019908 w 2963008"/>
              <a:gd name="connsiteY7" fmla="*/ 580474 h 1108013"/>
              <a:gd name="connsiteX8" fmla="*/ 949569 w 2963008"/>
              <a:gd name="connsiteY8" fmla="*/ 668397 h 1108013"/>
              <a:gd name="connsiteX9" fmla="*/ 228600 w 2963008"/>
              <a:gd name="connsiteY9" fmla="*/ 984920 h 1108013"/>
              <a:gd name="connsiteX10" fmla="*/ 0 w 2963008"/>
              <a:gd name="connsiteY10" fmla="*/ 1108013 h 1108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63008" h="1108013">
                <a:moveTo>
                  <a:pt x="2963008" y="1090428"/>
                </a:moveTo>
                <a:lnTo>
                  <a:pt x="1670538" y="79313"/>
                </a:lnTo>
                <a:cubicBezTo>
                  <a:pt x="1447799" y="-89206"/>
                  <a:pt x="1685192" y="60263"/>
                  <a:pt x="1626577" y="79313"/>
                </a:cubicBezTo>
                <a:cubicBezTo>
                  <a:pt x="1567962" y="98363"/>
                  <a:pt x="1419958" y="151117"/>
                  <a:pt x="1318846" y="193613"/>
                </a:cubicBezTo>
                <a:cubicBezTo>
                  <a:pt x="1217734" y="236109"/>
                  <a:pt x="1071196" y="296190"/>
                  <a:pt x="1019908" y="334290"/>
                </a:cubicBezTo>
                <a:cubicBezTo>
                  <a:pt x="968620" y="372390"/>
                  <a:pt x="1011115" y="391440"/>
                  <a:pt x="1011115" y="422213"/>
                </a:cubicBezTo>
                <a:cubicBezTo>
                  <a:pt x="1011115" y="452986"/>
                  <a:pt x="1018443" y="492551"/>
                  <a:pt x="1019908" y="518928"/>
                </a:cubicBezTo>
                <a:cubicBezTo>
                  <a:pt x="1021373" y="545305"/>
                  <a:pt x="1031631" y="555562"/>
                  <a:pt x="1019908" y="580474"/>
                </a:cubicBezTo>
                <a:cubicBezTo>
                  <a:pt x="1008185" y="605385"/>
                  <a:pt x="1081454" y="600989"/>
                  <a:pt x="949569" y="668397"/>
                </a:cubicBezTo>
                <a:cubicBezTo>
                  <a:pt x="817684" y="735805"/>
                  <a:pt x="386861" y="911651"/>
                  <a:pt x="228600" y="984920"/>
                </a:cubicBezTo>
                <a:cubicBezTo>
                  <a:pt x="70339" y="1058189"/>
                  <a:pt x="35169" y="1083101"/>
                  <a:pt x="0" y="1108013"/>
                </a:cubicBezTo>
              </a:path>
            </a:pathLst>
          </a:custGeom>
          <a:noFill/>
          <a:ln w="76200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182540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5CECCD1-8905-4356-A1AD-B155386D58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nl-BE" dirty="0"/>
              <a:t>7. Grensbeekweg - parkeren</a:t>
            </a:r>
            <a:endParaRPr lang="nl-NL" dirty="0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FC2C71F9-C4E1-4EE9-968B-31014F886F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/>
              <a:t>Invoeren woonerf-statuut</a:t>
            </a:r>
            <a:endParaRPr lang="nl-NL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106208D1-64FC-4570-9FC8-BB9F5A806A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034" y="2039833"/>
            <a:ext cx="7045508" cy="4634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41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C9E338-C9E6-45F3-B6B0-AF014CB79B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nl-BE" dirty="0"/>
              <a:t>7. Grensbeekweg – parkeren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EC22CB4-4227-45F5-BC5C-4CC952B53B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2"/>
            <a:ext cx="7499176" cy="4525963"/>
          </a:xfrm>
        </p:spPr>
        <p:txBody>
          <a:bodyPr/>
          <a:lstStyle/>
          <a:p>
            <a:r>
              <a:rPr lang="nl-BE" dirty="0"/>
              <a:t>Invoeren woonerf-statuut</a:t>
            </a:r>
            <a:endParaRPr lang="nl-NL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93526B43-140F-4DD0-84C1-0212BDB637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5473" y="1163406"/>
            <a:ext cx="1600200" cy="108585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4022DF97-04AB-4AAE-A9D6-CA66063CDF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5473" y="2641287"/>
            <a:ext cx="1628775" cy="1104900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4C6C4660-73F1-4E71-9686-24F4CF9E8723}"/>
              </a:ext>
            </a:extLst>
          </p:cNvPr>
          <p:cNvSpPr txBox="1"/>
          <p:nvPr/>
        </p:nvSpPr>
        <p:spPr>
          <a:xfrm>
            <a:off x="7468018" y="2251461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/>
              <a:t>F12a</a:t>
            </a:r>
            <a:endParaRPr lang="nl-NL" dirty="0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CA7556E2-323E-4F60-B63E-B93AE30F6F30}"/>
              </a:ext>
            </a:extLst>
          </p:cNvPr>
          <p:cNvSpPr txBox="1"/>
          <p:nvPr/>
        </p:nvSpPr>
        <p:spPr>
          <a:xfrm>
            <a:off x="7476694" y="3859515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/>
              <a:t>F12b</a:t>
            </a:r>
            <a:endParaRPr lang="nl-NL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FC93DFA8-7E17-4718-8F45-4C8C6EF3A8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737" y="2028445"/>
            <a:ext cx="5936191" cy="4305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079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18B1886-EF81-4420-B94E-FA720734A7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nl-BE" dirty="0"/>
              <a:t>7. Grensbeekweg - parkeren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381B591-0641-411C-A35B-76DFF91359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/>
              <a:t>Invoeren woonerf-statuut</a:t>
            </a:r>
          </a:p>
          <a:p>
            <a:pPr marL="0" indent="0">
              <a:buNone/>
            </a:pPr>
            <a:endParaRPr lang="nl-BE" dirty="0"/>
          </a:p>
          <a:p>
            <a:pPr marL="0" indent="0">
              <a:buNone/>
            </a:pPr>
            <a:r>
              <a:rPr lang="nl-BE" dirty="0"/>
              <a:t>Artikel 22bis. Verkeer in woonerven en in de erven</a:t>
            </a:r>
          </a:p>
          <a:p>
            <a:pPr marL="0" indent="0">
              <a:buNone/>
            </a:pPr>
            <a:r>
              <a:rPr lang="nl-BE" dirty="0"/>
              <a:t>4° a) is het parkeren verboden, behalve:</a:t>
            </a:r>
          </a:p>
          <a:p>
            <a:pPr lvl="1">
              <a:buFontTx/>
              <a:buChar char="-"/>
            </a:pPr>
            <a:r>
              <a:rPr lang="nl-BE" dirty="0"/>
              <a:t>Op de plaatsen die afgebakend zijn door wegmarkeringen of door een wegbedekking in een andere kleur en waar de letter P aangebracht is;</a:t>
            </a:r>
          </a:p>
          <a:p>
            <a:pPr lvl="1">
              <a:buFontTx/>
              <a:buChar char="-"/>
            </a:pPr>
            <a:r>
              <a:rPr lang="nl-BE" dirty="0"/>
              <a:t>Op plaatsen waar een verkeersbord het toelaat</a:t>
            </a:r>
          </a:p>
          <a:p>
            <a:pPr marL="0" indent="0">
              <a:buNone/>
            </a:pPr>
            <a:r>
              <a:rPr lang="nl-BE" dirty="0"/>
              <a:t>    b) mogen de stilstaande of geparkeerde voertuigen rechts of links ten opzichte van hun rijrichting opgesteld worden</a:t>
            </a:r>
            <a:endParaRPr lang="nl-NL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2ADB5947-ABB9-4F41-94CE-689389AE2C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7401" y="1289146"/>
            <a:ext cx="1600200" cy="108585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962F26B7-4315-48BD-BCB0-909EE6A943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2755" y="1279621"/>
            <a:ext cx="1628775" cy="110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283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677549A-04E2-47B4-AC68-A652EDA808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28600" y="371355"/>
            <a:ext cx="7754816" cy="1143000"/>
          </a:xfrm>
        </p:spPr>
        <p:txBody>
          <a:bodyPr>
            <a:normAutofit/>
          </a:bodyPr>
          <a:lstStyle/>
          <a:p>
            <a:pPr algn="r"/>
            <a:r>
              <a:rPr lang="nl-BE" sz="3200" dirty="0"/>
              <a:t>COMMISSIE MENS, SAMENLEVING &amp; RUIMTE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2B053E9-CAC5-4686-BC03-14EDB7BCA4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1927" y="2277210"/>
            <a:ext cx="7328057" cy="2031021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nl-BE" sz="3500" b="1" dirty="0"/>
              <a:t>Mobiliteit</a:t>
            </a:r>
          </a:p>
          <a:p>
            <a:pPr marL="0" indent="0">
              <a:buNone/>
            </a:pPr>
            <a:endParaRPr lang="nl-BE" sz="2400" b="1" dirty="0"/>
          </a:p>
          <a:p>
            <a:pPr marL="0" indent="0">
              <a:buNone/>
            </a:pPr>
            <a:r>
              <a:rPr lang="nl-BE" sz="2400" b="1" dirty="0">
                <a:highlight>
                  <a:srgbClr val="C0C0C0"/>
                </a:highlight>
              </a:rPr>
              <a:t>Agendapunt 8</a:t>
            </a:r>
            <a:endParaRPr lang="nl-BE" sz="2400" dirty="0">
              <a:highlight>
                <a:srgbClr val="C0C0C0"/>
              </a:highlight>
            </a:endParaRPr>
          </a:p>
          <a:p>
            <a:pPr marL="0" indent="0">
              <a:buNone/>
            </a:pPr>
            <a:r>
              <a:rPr lang="nl-NL" sz="2400" dirty="0"/>
              <a:t>Aanvullend reglement Drogenbosstraat: parkeren - Standpunt</a:t>
            </a:r>
            <a:endParaRPr lang="nl-BE" sz="2400" dirty="0"/>
          </a:p>
        </p:txBody>
      </p:sp>
    </p:spTree>
    <p:extLst>
      <p:ext uri="{BB962C8B-B14F-4D97-AF65-F5344CB8AC3E}">
        <p14:creationId xmlns:p14="http://schemas.microsoft.com/office/powerpoint/2010/main" val="4003762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42A448D-DF26-41CD-AB7E-5E800C7507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nl-BE" dirty="0"/>
              <a:t>8. Drogenbosstraat - parkeren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8928B97-7072-4612-A978-DF3E1C03A0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/>
              <a:t>Inrichten parkeerplaatsen</a:t>
            </a:r>
            <a:endParaRPr lang="nl-NL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1585B602-A600-4D10-90D8-3A57C9F027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12789"/>
            <a:ext cx="9144000" cy="4360160"/>
          </a:xfrm>
          <a:prstGeom prst="rect">
            <a:avLst/>
          </a:prstGeom>
        </p:spPr>
      </p:pic>
      <p:sp>
        <p:nvSpPr>
          <p:cNvPr id="5" name="Ovaal 4">
            <a:extLst>
              <a:ext uri="{FF2B5EF4-FFF2-40B4-BE49-F238E27FC236}">
                <a16:creationId xmlns:a16="http://schemas.microsoft.com/office/drawing/2014/main" id="{B6CF03EF-66A8-4537-8C3D-9E283DB4AC68}"/>
              </a:ext>
            </a:extLst>
          </p:cNvPr>
          <p:cNvSpPr/>
          <p:nvPr/>
        </p:nvSpPr>
        <p:spPr>
          <a:xfrm>
            <a:off x="1670538" y="4888523"/>
            <a:ext cx="7359162" cy="123764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802429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42A448D-DF26-41CD-AB7E-5E800C7507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nl-BE" dirty="0"/>
              <a:t>8. Drogenbosstraat - parkeren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8928B97-7072-4612-A978-DF3E1C03A0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/>
              <a:t>Inrichten parkeerplaatsen</a:t>
            </a:r>
            <a:endParaRPr lang="nl-NL" dirty="0"/>
          </a:p>
        </p:txBody>
      </p:sp>
      <p:pic>
        <p:nvPicPr>
          <p:cNvPr id="6146" name="Afbeelding 1">
            <a:extLst>
              <a:ext uri="{FF2B5EF4-FFF2-40B4-BE49-F238E27FC236}">
                <a16:creationId xmlns:a16="http://schemas.microsoft.com/office/drawing/2014/main" id="{87B8F9D9-B976-4DFA-A8AC-29035B5723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476" y="2295728"/>
            <a:ext cx="6849220" cy="383043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Rechte verbindingslijn met pijl 4">
            <a:extLst>
              <a:ext uri="{FF2B5EF4-FFF2-40B4-BE49-F238E27FC236}">
                <a16:creationId xmlns:a16="http://schemas.microsoft.com/office/drawing/2014/main" id="{3BB38F71-E07D-4C83-8B9A-F8D672FC97F5}"/>
              </a:ext>
            </a:extLst>
          </p:cNvPr>
          <p:cNvCxnSpPr>
            <a:cxnSpLocks/>
          </p:cNvCxnSpPr>
          <p:nvPr/>
        </p:nvCxnSpPr>
        <p:spPr>
          <a:xfrm flipH="1">
            <a:off x="2804747" y="4466492"/>
            <a:ext cx="2268415" cy="0"/>
          </a:xfrm>
          <a:prstGeom prst="straightConnector1">
            <a:avLst/>
          </a:prstGeom>
          <a:ln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kstvak 6">
            <a:extLst>
              <a:ext uri="{FF2B5EF4-FFF2-40B4-BE49-F238E27FC236}">
                <a16:creationId xmlns:a16="http://schemas.microsoft.com/office/drawing/2014/main" id="{F56F9B5A-399D-425B-B3C0-86635F92896C}"/>
              </a:ext>
            </a:extLst>
          </p:cNvPr>
          <p:cNvSpPr txBox="1"/>
          <p:nvPr/>
        </p:nvSpPr>
        <p:spPr>
          <a:xfrm>
            <a:off x="3683977" y="4097160"/>
            <a:ext cx="75613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l-BE" dirty="0"/>
              <a:t>7m80</a:t>
            </a:r>
          </a:p>
        </p:txBody>
      </p:sp>
    </p:spTree>
    <p:extLst>
      <p:ext uri="{BB962C8B-B14F-4D97-AF65-F5344CB8AC3E}">
        <p14:creationId xmlns:p14="http://schemas.microsoft.com/office/powerpoint/2010/main" val="3105671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42632FA-711D-48B9-9377-2CA4DC6DEA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nl-BE" dirty="0"/>
              <a:t>8. Drogenbosstraat - parkeren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08CFFA9-0D3E-438C-A608-210FD434D0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9C5A7CC7-5DAC-4A1E-AE2B-03D871EF84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775" y="1514475"/>
            <a:ext cx="8934450" cy="382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846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677549A-04E2-47B4-AC68-A652EDA808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28600" y="371355"/>
            <a:ext cx="7754816" cy="1143000"/>
          </a:xfrm>
        </p:spPr>
        <p:txBody>
          <a:bodyPr>
            <a:normAutofit/>
          </a:bodyPr>
          <a:lstStyle/>
          <a:p>
            <a:pPr algn="r"/>
            <a:r>
              <a:rPr lang="nl-BE" sz="3200" dirty="0"/>
              <a:t>COMMISSIE MENS, SAMENLEVING &amp; RUIMTE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2B053E9-CAC5-4686-BC03-14EDB7BCA4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1927" y="2277210"/>
            <a:ext cx="7328057" cy="2031021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nl-BE" sz="3500" b="1" dirty="0"/>
              <a:t>Mobiliteit</a:t>
            </a:r>
          </a:p>
          <a:p>
            <a:pPr marL="0" indent="0">
              <a:buNone/>
            </a:pPr>
            <a:endParaRPr lang="nl-BE" sz="2400" b="1" dirty="0"/>
          </a:p>
          <a:p>
            <a:pPr marL="0" indent="0">
              <a:buNone/>
            </a:pPr>
            <a:r>
              <a:rPr lang="nl-BE" sz="2400" b="1" dirty="0">
                <a:highlight>
                  <a:srgbClr val="C0C0C0"/>
                </a:highlight>
              </a:rPr>
              <a:t>Agendapunt 9</a:t>
            </a:r>
            <a:endParaRPr lang="nl-BE" sz="2400" dirty="0">
              <a:highlight>
                <a:srgbClr val="C0C0C0"/>
              </a:highlight>
            </a:endParaRPr>
          </a:p>
          <a:p>
            <a:pPr marL="0" indent="0">
              <a:buNone/>
            </a:pPr>
            <a:r>
              <a:rPr lang="nl-NL" sz="2400" dirty="0"/>
              <a:t>Aanvullend reglement Hoogstraat: inrichting straatbeeld en </a:t>
            </a:r>
            <a:r>
              <a:rPr lang="nl-NL" sz="2400" dirty="0" err="1"/>
              <a:t>aanpasssen</a:t>
            </a:r>
            <a:r>
              <a:rPr lang="nl-NL" sz="2400" dirty="0"/>
              <a:t> snelheidsregimes - Standpunt</a:t>
            </a:r>
            <a:endParaRPr lang="nl-BE" sz="2400" dirty="0"/>
          </a:p>
        </p:txBody>
      </p:sp>
    </p:spTree>
    <p:extLst>
      <p:ext uri="{BB962C8B-B14F-4D97-AF65-F5344CB8AC3E}">
        <p14:creationId xmlns:p14="http://schemas.microsoft.com/office/powerpoint/2010/main" val="3331391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C545476-AA3D-4F8F-8982-85473F4273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>
                <a:latin typeface="+mn-lt"/>
              </a:rPr>
              <a:t>Leden RvB PEVA-vzw CC Coloma</a:t>
            </a:r>
          </a:p>
        </p:txBody>
      </p:sp>
      <p:sp>
        <p:nvSpPr>
          <p:cNvPr id="5" name="Tijdelijke aanduiding voor inhoud 4">
            <a:extLst>
              <a:ext uri="{FF2B5EF4-FFF2-40B4-BE49-F238E27FC236}">
                <a16:creationId xmlns:a16="http://schemas.microsoft.com/office/drawing/2014/main" id="{D9CFB5EC-4BB7-4640-83DD-3AD16FED0061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457200" y="1600202"/>
            <a:ext cx="7499176" cy="5152290"/>
          </a:xfrm>
        </p:spPr>
        <p:txBody>
          <a:bodyPr>
            <a:normAutofit fontScale="92500" lnSpcReduction="20000"/>
          </a:bodyPr>
          <a:lstStyle/>
          <a:p>
            <a:pPr lvl="0"/>
            <a:r>
              <a:rPr lang="nl-BE" sz="2400" u="sng" dirty="0"/>
              <a:t>Op de gemeenteraad van 28.03.2019 </a:t>
            </a:r>
            <a:r>
              <a:rPr lang="nl-BE" sz="2400" dirty="0"/>
              <a:t>duiden de fracties hun vertegenwoordigers aan (mogen maar moeten geen raadsleden zijn) en wel volgens de volgende verdeling:</a:t>
            </a:r>
          </a:p>
          <a:p>
            <a:pPr lvl="2"/>
            <a:r>
              <a:rPr lang="nl-BE" dirty="0">
                <a:highlight>
                  <a:srgbClr val="FFFF00"/>
                </a:highlight>
              </a:rPr>
              <a:t>meerderheid moet de meerderheid hebben</a:t>
            </a:r>
            <a:r>
              <a:rPr lang="nl-BE" dirty="0"/>
              <a:t>, zijnde 8 bestuurders van de 15 bestuurders, aangeduid door de fracties</a:t>
            </a:r>
          </a:p>
          <a:p>
            <a:pPr lvl="3"/>
            <a:r>
              <a:rPr lang="nl-BE" sz="1500" dirty="0"/>
              <a:t>N-VA : 5</a:t>
            </a:r>
          </a:p>
          <a:p>
            <a:pPr lvl="3"/>
            <a:r>
              <a:rPr lang="nl-BE" sz="1500" dirty="0"/>
              <a:t>CD&amp;V : 3</a:t>
            </a:r>
          </a:p>
          <a:p>
            <a:pPr lvl="2"/>
            <a:r>
              <a:rPr lang="nl-BE" dirty="0">
                <a:highlight>
                  <a:srgbClr val="FFFF00"/>
                </a:highlight>
              </a:rPr>
              <a:t>alle fracties moeten vertegenwoordigd zijn</a:t>
            </a:r>
            <a:r>
              <a:rPr lang="nl-BE" dirty="0"/>
              <a:t>, bijgevolg worden de 7 overige bestuurders als volgt verdeeld</a:t>
            </a:r>
          </a:p>
          <a:p>
            <a:pPr lvl="3"/>
            <a:r>
              <a:rPr lang="nl-BE" sz="1500" dirty="0"/>
              <a:t>PF : 2</a:t>
            </a:r>
          </a:p>
          <a:p>
            <a:pPr lvl="3"/>
            <a:r>
              <a:rPr lang="nl-BE" sz="1500" dirty="0"/>
              <a:t>Groen! : 1</a:t>
            </a:r>
          </a:p>
          <a:p>
            <a:pPr lvl="3"/>
            <a:r>
              <a:rPr lang="nl-BE" sz="1500" dirty="0"/>
              <a:t>Open VLD : 1</a:t>
            </a:r>
          </a:p>
          <a:p>
            <a:pPr lvl="3"/>
            <a:r>
              <a:rPr lang="nl-BE" sz="1500" dirty="0"/>
              <a:t>Vlaams Belang : 1</a:t>
            </a:r>
          </a:p>
          <a:p>
            <a:pPr lvl="3"/>
            <a:r>
              <a:rPr lang="nl-BE" sz="1500" dirty="0"/>
              <a:t>Gemeentebelangen : 1</a:t>
            </a:r>
          </a:p>
          <a:p>
            <a:pPr lvl="3"/>
            <a:r>
              <a:rPr lang="nl-BE" sz="1500" dirty="0" err="1"/>
              <a:t>Sp.a</a:t>
            </a:r>
            <a:r>
              <a:rPr lang="nl-BE" sz="1500" dirty="0"/>
              <a:t> : 1</a:t>
            </a:r>
          </a:p>
          <a:p>
            <a:pPr lvl="2"/>
            <a:r>
              <a:rPr lang="nl-BE" dirty="0"/>
              <a:t>de 5 deskundigen stromen door als bestuurders, daar er evenveel plaatsen als kandidaten zijn,</a:t>
            </a:r>
          </a:p>
          <a:p>
            <a:pPr lvl="2"/>
            <a:r>
              <a:rPr lang="nl-BE" dirty="0"/>
              <a:t>de 24 gebruikers kiezen uit hun kring 9 bestuurders, met als streefdoel:</a:t>
            </a:r>
          </a:p>
          <a:p>
            <a:pPr lvl="3"/>
            <a:r>
              <a:rPr lang="nl-BE" sz="1500" dirty="0"/>
              <a:t>6 gebruikers vanuit adviesraden;</a:t>
            </a:r>
          </a:p>
          <a:p>
            <a:pPr lvl="3"/>
            <a:r>
              <a:rPr lang="nl-BE" sz="1500" dirty="0"/>
              <a:t>3 gebruikers vanuit de bibliotheek,</a:t>
            </a:r>
          </a:p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702219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249227E-6AD4-40F9-9466-547BBEE021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nl-BE" dirty="0"/>
              <a:t>9. Hoogstraat – nieuw wegprofiel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F62556A-9F8F-4713-85B0-2930979D55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/>
              <a:t>Aanduiding rand rijbaan + aanpassen snelheidsregimes </a:t>
            </a:r>
            <a:r>
              <a:rPr lang="nl-BE" dirty="0" err="1"/>
              <a:t>t.h.v</a:t>
            </a:r>
            <a:r>
              <a:rPr lang="nl-BE" dirty="0"/>
              <a:t>. woonclusters</a:t>
            </a:r>
          </a:p>
          <a:p>
            <a:pPr lvl="1"/>
            <a:r>
              <a:rPr lang="nl-BE" dirty="0"/>
              <a:t>Binnen bebouwde kom en woonclusters: 50 km/h</a:t>
            </a:r>
          </a:p>
          <a:p>
            <a:pPr lvl="1"/>
            <a:r>
              <a:rPr lang="nl-BE" dirty="0"/>
              <a:t>Buiten bebouwde kom en woonclusters : 70 km/h</a:t>
            </a:r>
          </a:p>
          <a:p>
            <a:endParaRPr lang="nl-NL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AEDF57E5-52BF-4026-A6A7-D2A8310A00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464" y="3030448"/>
            <a:ext cx="8434341" cy="3683862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42FA94DA-1635-47C9-9D0C-A5C1D7899ECB}"/>
              </a:ext>
            </a:extLst>
          </p:cNvPr>
          <p:cNvSpPr txBox="1"/>
          <p:nvPr/>
        </p:nvSpPr>
        <p:spPr>
          <a:xfrm>
            <a:off x="2333897" y="5756833"/>
            <a:ext cx="301686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nl-BE" dirty="0"/>
              <a:t>2</a:t>
            </a:r>
            <a:endParaRPr lang="nl-NL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C7AFAED4-B527-45F6-8E73-EB10103ACA0A}"/>
              </a:ext>
            </a:extLst>
          </p:cNvPr>
          <p:cNvSpPr txBox="1"/>
          <p:nvPr/>
        </p:nvSpPr>
        <p:spPr>
          <a:xfrm>
            <a:off x="4669279" y="3949338"/>
            <a:ext cx="301686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nl-BE" dirty="0"/>
              <a:t>1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682972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FEC6A5F-588D-4E13-9C67-4035BB0B14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nl-BE" dirty="0"/>
              <a:t>9. Hoogstraat – nieuw wegprofiel</a:t>
            </a:r>
            <a:endParaRPr lang="nl-NL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78381E0B-D5B5-4E55-BE84-DE9B59D500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7593" y="3981266"/>
            <a:ext cx="5117123" cy="2876734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4C688EDA-1021-499A-A5B8-7D3423E8A9CA}"/>
              </a:ext>
            </a:extLst>
          </p:cNvPr>
          <p:cNvSpPr txBox="1"/>
          <p:nvPr/>
        </p:nvSpPr>
        <p:spPr>
          <a:xfrm>
            <a:off x="237392" y="2189284"/>
            <a:ext cx="14507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b="1" dirty="0"/>
              <a:t>Wooncluster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FB3C270B-96F1-4EB7-A24C-8B539A397DE5}"/>
              </a:ext>
            </a:extLst>
          </p:cNvPr>
          <p:cNvSpPr txBox="1"/>
          <p:nvPr/>
        </p:nvSpPr>
        <p:spPr>
          <a:xfrm>
            <a:off x="232665" y="5251937"/>
            <a:ext cx="14507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b="1" dirty="0"/>
              <a:t>Buiten woonclusters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827DEA15-0A2C-4EBB-B44A-5382D8D848E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9484"/>
          <a:stretch/>
        </p:blipFill>
        <p:spPr>
          <a:xfrm>
            <a:off x="1837593" y="1200058"/>
            <a:ext cx="5117123" cy="2517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089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FEC6A5F-588D-4E13-9C67-4035BB0B14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nl-BE" dirty="0"/>
              <a:t>9. Hoogstraat – nieuw wegprofiel</a:t>
            </a:r>
            <a:endParaRPr lang="nl-NL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78381E0B-D5B5-4E55-BE84-DE9B59D500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7593" y="3981266"/>
            <a:ext cx="5117123" cy="2876734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F93B7EEC-713C-48C4-9B01-704118CE46E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9484"/>
          <a:stretch/>
        </p:blipFill>
        <p:spPr>
          <a:xfrm>
            <a:off x="1837593" y="1200058"/>
            <a:ext cx="5117123" cy="2517440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4C688EDA-1021-499A-A5B8-7D3423E8A9CA}"/>
              </a:ext>
            </a:extLst>
          </p:cNvPr>
          <p:cNvSpPr txBox="1"/>
          <p:nvPr/>
        </p:nvSpPr>
        <p:spPr>
          <a:xfrm>
            <a:off x="237392" y="2189284"/>
            <a:ext cx="14507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b="1" dirty="0"/>
              <a:t>Wooncluster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FB3C270B-96F1-4EB7-A24C-8B539A397DE5}"/>
              </a:ext>
            </a:extLst>
          </p:cNvPr>
          <p:cNvSpPr txBox="1"/>
          <p:nvPr/>
        </p:nvSpPr>
        <p:spPr>
          <a:xfrm>
            <a:off x="232665" y="5251937"/>
            <a:ext cx="14507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b="1" dirty="0"/>
              <a:t>Buiten woonclusters</a:t>
            </a:r>
          </a:p>
        </p:txBody>
      </p:sp>
      <p:sp>
        <p:nvSpPr>
          <p:cNvPr id="3" name="Vrije vorm: vorm 2">
            <a:extLst>
              <a:ext uri="{FF2B5EF4-FFF2-40B4-BE49-F238E27FC236}">
                <a16:creationId xmlns:a16="http://schemas.microsoft.com/office/drawing/2014/main" id="{B1C6204E-E898-4E0E-B79D-191594DCB891}"/>
              </a:ext>
            </a:extLst>
          </p:cNvPr>
          <p:cNvSpPr/>
          <p:nvPr/>
        </p:nvSpPr>
        <p:spPr>
          <a:xfrm>
            <a:off x="4783015" y="5143500"/>
            <a:ext cx="501162" cy="1705708"/>
          </a:xfrm>
          <a:custGeom>
            <a:avLst/>
            <a:gdLst>
              <a:gd name="connsiteX0" fmla="*/ 492369 w 492369"/>
              <a:gd name="connsiteY0" fmla="*/ 1696915 h 1705708"/>
              <a:gd name="connsiteX1" fmla="*/ 0 w 492369"/>
              <a:gd name="connsiteY1" fmla="*/ 0 h 1705708"/>
              <a:gd name="connsiteX2" fmla="*/ 351692 w 492369"/>
              <a:gd name="connsiteY2" fmla="*/ 1705708 h 1705708"/>
              <a:gd name="connsiteX3" fmla="*/ 492369 w 492369"/>
              <a:gd name="connsiteY3" fmla="*/ 1696915 h 1705708"/>
              <a:gd name="connsiteX0" fmla="*/ 501162 w 501162"/>
              <a:gd name="connsiteY0" fmla="*/ 1696915 h 1705708"/>
              <a:gd name="connsiteX1" fmla="*/ 0 w 501162"/>
              <a:gd name="connsiteY1" fmla="*/ 0 h 1705708"/>
              <a:gd name="connsiteX2" fmla="*/ 360485 w 501162"/>
              <a:gd name="connsiteY2" fmla="*/ 1705708 h 1705708"/>
              <a:gd name="connsiteX3" fmla="*/ 501162 w 501162"/>
              <a:gd name="connsiteY3" fmla="*/ 1696915 h 17057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1162" h="1705708">
                <a:moveTo>
                  <a:pt x="501162" y="1696915"/>
                </a:moveTo>
                <a:lnTo>
                  <a:pt x="0" y="0"/>
                </a:lnTo>
                <a:lnTo>
                  <a:pt x="360485" y="1705708"/>
                </a:lnTo>
                <a:lnTo>
                  <a:pt x="501162" y="1696915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5" name="Vrije vorm: vorm 4">
            <a:extLst>
              <a:ext uri="{FF2B5EF4-FFF2-40B4-BE49-F238E27FC236}">
                <a16:creationId xmlns:a16="http://schemas.microsoft.com/office/drawing/2014/main" id="{6CD14C2B-67AF-4578-8326-27D4D8702A06}"/>
              </a:ext>
            </a:extLst>
          </p:cNvPr>
          <p:cNvSpPr/>
          <p:nvPr/>
        </p:nvSpPr>
        <p:spPr>
          <a:xfrm>
            <a:off x="1846385" y="5161085"/>
            <a:ext cx="2751992" cy="1081454"/>
          </a:xfrm>
          <a:custGeom>
            <a:avLst/>
            <a:gdLst>
              <a:gd name="connsiteX0" fmla="*/ 0 w 2751992"/>
              <a:gd name="connsiteY0" fmla="*/ 1002323 h 1099038"/>
              <a:gd name="connsiteX1" fmla="*/ 2751992 w 2751992"/>
              <a:gd name="connsiteY1" fmla="*/ 0 h 1099038"/>
              <a:gd name="connsiteX2" fmla="*/ 0 w 2751992"/>
              <a:gd name="connsiteY2" fmla="*/ 1099038 h 1099038"/>
              <a:gd name="connsiteX3" fmla="*/ 0 w 2751992"/>
              <a:gd name="connsiteY3" fmla="*/ 1002323 h 1099038"/>
              <a:gd name="connsiteX0" fmla="*/ 0 w 2751992"/>
              <a:gd name="connsiteY0" fmla="*/ 1002323 h 1081454"/>
              <a:gd name="connsiteX1" fmla="*/ 2751992 w 2751992"/>
              <a:gd name="connsiteY1" fmla="*/ 0 h 1081454"/>
              <a:gd name="connsiteX2" fmla="*/ 0 w 2751992"/>
              <a:gd name="connsiteY2" fmla="*/ 1081454 h 1081454"/>
              <a:gd name="connsiteX3" fmla="*/ 0 w 2751992"/>
              <a:gd name="connsiteY3" fmla="*/ 1002323 h 1081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51992" h="1081454">
                <a:moveTo>
                  <a:pt x="0" y="1002323"/>
                </a:moveTo>
                <a:lnTo>
                  <a:pt x="2751992" y="0"/>
                </a:lnTo>
                <a:lnTo>
                  <a:pt x="0" y="1081454"/>
                </a:lnTo>
                <a:lnTo>
                  <a:pt x="0" y="1002323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cxnSp>
        <p:nvCxnSpPr>
          <p:cNvPr id="10" name="Rechte verbindingslijn met pijl 9">
            <a:extLst>
              <a:ext uri="{FF2B5EF4-FFF2-40B4-BE49-F238E27FC236}">
                <a16:creationId xmlns:a16="http://schemas.microsoft.com/office/drawing/2014/main" id="{2CC76E3B-DDF0-4D93-B815-902B82AAE16D}"/>
              </a:ext>
            </a:extLst>
          </p:cNvPr>
          <p:cNvCxnSpPr>
            <a:cxnSpLocks/>
          </p:cNvCxnSpPr>
          <p:nvPr/>
        </p:nvCxnSpPr>
        <p:spPr>
          <a:xfrm>
            <a:off x="2179320" y="6144094"/>
            <a:ext cx="2780030" cy="1172"/>
          </a:xfrm>
          <a:prstGeom prst="straightConnector1">
            <a:avLst/>
          </a:prstGeom>
          <a:ln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kstvak 10">
            <a:extLst>
              <a:ext uri="{FF2B5EF4-FFF2-40B4-BE49-F238E27FC236}">
                <a16:creationId xmlns:a16="http://schemas.microsoft.com/office/drawing/2014/main" id="{4CE2E4D5-11ED-4087-80DD-C8966D75EA38}"/>
              </a:ext>
            </a:extLst>
          </p:cNvPr>
          <p:cNvSpPr txBox="1"/>
          <p:nvPr/>
        </p:nvSpPr>
        <p:spPr>
          <a:xfrm>
            <a:off x="3328132" y="5775934"/>
            <a:ext cx="9759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solidFill>
                  <a:schemeClr val="bg1"/>
                </a:solidFill>
              </a:rPr>
              <a:t>5m40</a:t>
            </a:r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5D5336E9-3E7B-4718-AD1A-9ADE91105B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448" y="1426431"/>
            <a:ext cx="501163" cy="741648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D7ECF476-3B02-4B91-A86C-C652055141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272" y="4661439"/>
            <a:ext cx="586339" cy="590498"/>
          </a:xfrm>
          <a:prstGeom prst="rect">
            <a:avLst/>
          </a:prstGeom>
        </p:spPr>
      </p:pic>
      <p:sp>
        <p:nvSpPr>
          <p:cNvPr id="15" name="Vrije vorm: vorm 14">
            <a:extLst>
              <a:ext uri="{FF2B5EF4-FFF2-40B4-BE49-F238E27FC236}">
                <a16:creationId xmlns:a16="http://schemas.microsoft.com/office/drawing/2014/main" id="{DFB61272-166C-4B5F-AB1D-DABBFF6722DE}"/>
              </a:ext>
            </a:extLst>
          </p:cNvPr>
          <p:cNvSpPr/>
          <p:nvPr/>
        </p:nvSpPr>
        <p:spPr>
          <a:xfrm>
            <a:off x="4264270" y="2857500"/>
            <a:ext cx="1617786" cy="1116623"/>
          </a:xfrm>
          <a:custGeom>
            <a:avLst/>
            <a:gdLst>
              <a:gd name="connsiteX0" fmla="*/ 1573823 w 1573823"/>
              <a:gd name="connsiteY0" fmla="*/ 1116623 h 1116623"/>
              <a:gd name="connsiteX1" fmla="*/ 1002323 w 1573823"/>
              <a:gd name="connsiteY1" fmla="*/ 580292 h 1116623"/>
              <a:gd name="connsiteX2" fmla="*/ 571500 w 1573823"/>
              <a:gd name="connsiteY2" fmla="*/ 263769 h 1116623"/>
              <a:gd name="connsiteX3" fmla="*/ 0 w 1573823"/>
              <a:gd name="connsiteY3" fmla="*/ 0 h 1116623"/>
              <a:gd name="connsiteX4" fmla="*/ 650631 w 1573823"/>
              <a:gd name="connsiteY4" fmla="*/ 369277 h 1116623"/>
              <a:gd name="connsiteX5" fmla="*/ 1441939 w 1573823"/>
              <a:gd name="connsiteY5" fmla="*/ 1116623 h 1116623"/>
              <a:gd name="connsiteX6" fmla="*/ 1573823 w 1573823"/>
              <a:gd name="connsiteY6" fmla="*/ 1116623 h 1116623"/>
              <a:gd name="connsiteX0" fmla="*/ 1573823 w 1573823"/>
              <a:gd name="connsiteY0" fmla="*/ 1116623 h 1116623"/>
              <a:gd name="connsiteX1" fmla="*/ 1002323 w 1573823"/>
              <a:gd name="connsiteY1" fmla="*/ 580292 h 1116623"/>
              <a:gd name="connsiteX2" fmla="*/ 571500 w 1573823"/>
              <a:gd name="connsiteY2" fmla="*/ 263769 h 1116623"/>
              <a:gd name="connsiteX3" fmla="*/ 0 w 1573823"/>
              <a:gd name="connsiteY3" fmla="*/ 0 h 1116623"/>
              <a:gd name="connsiteX4" fmla="*/ 650631 w 1573823"/>
              <a:gd name="connsiteY4" fmla="*/ 369277 h 1116623"/>
              <a:gd name="connsiteX5" fmla="*/ 817685 w 1573823"/>
              <a:gd name="connsiteY5" fmla="*/ 545123 h 1116623"/>
              <a:gd name="connsiteX6" fmla="*/ 1441939 w 1573823"/>
              <a:gd name="connsiteY6" fmla="*/ 1116623 h 1116623"/>
              <a:gd name="connsiteX7" fmla="*/ 1573823 w 1573823"/>
              <a:gd name="connsiteY7" fmla="*/ 1116623 h 1116623"/>
              <a:gd name="connsiteX0" fmla="*/ 1573823 w 1573823"/>
              <a:gd name="connsiteY0" fmla="*/ 1116623 h 1116623"/>
              <a:gd name="connsiteX1" fmla="*/ 1002323 w 1573823"/>
              <a:gd name="connsiteY1" fmla="*/ 580292 h 1116623"/>
              <a:gd name="connsiteX2" fmla="*/ 571500 w 1573823"/>
              <a:gd name="connsiteY2" fmla="*/ 263769 h 1116623"/>
              <a:gd name="connsiteX3" fmla="*/ 0 w 1573823"/>
              <a:gd name="connsiteY3" fmla="*/ 0 h 1116623"/>
              <a:gd name="connsiteX4" fmla="*/ 545123 w 1573823"/>
              <a:gd name="connsiteY4" fmla="*/ 307731 h 1116623"/>
              <a:gd name="connsiteX5" fmla="*/ 817685 w 1573823"/>
              <a:gd name="connsiteY5" fmla="*/ 545123 h 1116623"/>
              <a:gd name="connsiteX6" fmla="*/ 1441939 w 1573823"/>
              <a:gd name="connsiteY6" fmla="*/ 1116623 h 1116623"/>
              <a:gd name="connsiteX7" fmla="*/ 1573823 w 1573823"/>
              <a:gd name="connsiteY7" fmla="*/ 1116623 h 1116623"/>
              <a:gd name="connsiteX0" fmla="*/ 1573823 w 1573823"/>
              <a:gd name="connsiteY0" fmla="*/ 1116623 h 1116623"/>
              <a:gd name="connsiteX1" fmla="*/ 1002323 w 1573823"/>
              <a:gd name="connsiteY1" fmla="*/ 580292 h 1116623"/>
              <a:gd name="connsiteX2" fmla="*/ 571500 w 1573823"/>
              <a:gd name="connsiteY2" fmla="*/ 263769 h 1116623"/>
              <a:gd name="connsiteX3" fmla="*/ 0 w 1573823"/>
              <a:gd name="connsiteY3" fmla="*/ 0 h 1116623"/>
              <a:gd name="connsiteX4" fmla="*/ 545123 w 1573823"/>
              <a:gd name="connsiteY4" fmla="*/ 307731 h 1116623"/>
              <a:gd name="connsiteX5" fmla="*/ 923192 w 1573823"/>
              <a:gd name="connsiteY5" fmla="*/ 606669 h 1116623"/>
              <a:gd name="connsiteX6" fmla="*/ 1441939 w 1573823"/>
              <a:gd name="connsiteY6" fmla="*/ 1116623 h 1116623"/>
              <a:gd name="connsiteX7" fmla="*/ 1573823 w 1573823"/>
              <a:gd name="connsiteY7" fmla="*/ 1116623 h 1116623"/>
              <a:gd name="connsiteX0" fmla="*/ 1547446 w 1547446"/>
              <a:gd name="connsiteY0" fmla="*/ 1116623 h 1116623"/>
              <a:gd name="connsiteX1" fmla="*/ 975946 w 1547446"/>
              <a:gd name="connsiteY1" fmla="*/ 580292 h 1116623"/>
              <a:gd name="connsiteX2" fmla="*/ 545123 w 1547446"/>
              <a:gd name="connsiteY2" fmla="*/ 263769 h 1116623"/>
              <a:gd name="connsiteX3" fmla="*/ 0 w 1547446"/>
              <a:gd name="connsiteY3" fmla="*/ 0 h 1116623"/>
              <a:gd name="connsiteX4" fmla="*/ 518746 w 1547446"/>
              <a:gd name="connsiteY4" fmla="*/ 307731 h 1116623"/>
              <a:gd name="connsiteX5" fmla="*/ 896815 w 1547446"/>
              <a:gd name="connsiteY5" fmla="*/ 606669 h 1116623"/>
              <a:gd name="connsiteX6" fmla="*/ 1415562 w 1547446"/>
              <a:gd name="connsiteY6" fmla="*/ 1116623 h 1116623"/>
              <a:gd name="connsiteX7" fmla="*/ 1547446 w 1547446"/>
              <a:gd name="connsiteY7" fmla="*/ 1116623 h 1116623"/>
              <a:gd name="connsiteX0" fmla="*/ 1547446 w 1547446"/>
              <a:gd name="connsiteY0" fmla="*/ 1116623 h 1116623"/>
              <a:gd name="connsiteX1" fmla="*/ 975946 w 1547446"/>
              <a:gd name="connsiteY1" fmla="*/ 580292 h 1116623"/>
              <a:gd name="connsiteX2" fmla="*/ 545123 w 1547446"/>
              <a:gd name="connsiteY2" fmla="*/ 263769 h 1116623"/>
              <a:gd name="connsiteX3" fmla="*/ 0 w 1547446"/>
              <a:gd name="connsiteY3" fmla="*/ 0 h 1116623"/>
              <a:gd name="connsiteX4" fmla="*/ 518746 w 1547446"/>
              <a:gd name="connsiteY4" fmla="*/ 307731 h 1116623"/>
              <a:gd name="connsiteX5" fmla="*/ 914399 w 1547446"/>
              <a:gd name="connsiteY5" fmla="*/ 606669 h 1116623"/>
              <a:gd name="connsiteX6" fmla="*/ 1415562 w 1547446"/>
              <a:gd name="connsiteY6" fmla="*/ 1116623 h 1116623"/>
              <a:gd name="connsiteX7" fmla="*/ 1547446 w 1547446"/>
              <a:gd name="connsiteY7" fmla="*/ 1116623 h 1116623"/>
              <a:gd name="connsiteX0" fmla="*/ 1547446 w 1547446"/>
              <a:gd name="connsiteY0" fmla="*/ 1116623 h 1125415"/>
              <a:gd name="connsiteX1" fmla="*/ 975946 w 1547446"/>
              <a:gd name="connsiteY1" fmla="*/ 580292 h 1125415"/>
              <a:gd name="connsiteX2" fmla="*/ 545123 w 1547446"/>
              <a:gd name="connsiteY2" fmla="*/ 263769 h 1125415"/>
              <a:gd name="connsiteX3" fmla="*/ 0 w 1547446"/>
              <a:gd name="connsiteY3" fmla="*/ 0 h 1125415"/>
              <a:gd name="connsiteX4" fmla="*/ 518746 w 1547446"/>
              <a:gd name="connsiteY4" fmla="*/ 307731 h 1125415"/>
              <a:gd name="connsiteX5" fmla="*/ 914399 w 1547446"/>
              <a:gd name="connsiteY5" fmla="*/ 606669 h 1125415"/>
              <a:gd name="connsiteX6" fmla="*/ 1433147 w 1547446"/>
              <a:gd name="connsiteY6" fmla="*/ 1125415 h 1125415"/>
              <a:gd name="connsiteX7" fmla="*/ 1547446 w 1547446"/>
              <a:gd name="connsiteY7" fmla="*/ 1116623 h 1125415"/>
              <a:gd name="connsiteX0" fmla="*/ 1547446 w 1547446"/>
              <a:gd name="connsiteY0" fmla="*/ 1116623 h 1125415"/>
              <a:gd name="connsiteX1" fmla="*/ 975946 w 1547446"/>
              <a:gd name="connsiteY1" fmla="*/ 580292 h 1125415"/>
              <a:gd name="connsiteX2" fmla="*/ 545123 w 1547446"/>
              <a:gd name="connsiteY2" fmla="*/ 263769 h 1125415"/>
              <a:gd name="connsiteX3" fmla="*/ 0 w 1547446"/>
              <a:gd name="connsiteY3" fmla="*/ 0 h 1125415"/>
              <a:gd name="connsiteX4" fmla="*/ 518746 w 1547446"/>
              <a:gd name="connsiteY4" fmla="*/ 307731 h 1125415"/>
              <a:gd name="connsiteX5" fmla="*/ 949568 w 1547446"/>
              <a:gd name="connsiteY5" fmla="*/ 606669 h 1125415"/>
              <a:gd name="connsiteX6" fmla="*/ 1433147 w 1547446"/>
              <a:gd name="connsiteY6" fmla="*/ 1125415 h 1125415"/>
              <a:gd name="connsiteX7" fmla="*/ 1547446 w 1547446"/>
              <a:gd name="connsiteY7" fmla="*/ 1116623 h 1125415"/>
              <a:gd name="connsiteX0" fmla="*/ 1547446 w 1547446"/>
              <a:gd name="connsiteY0" fmla="*/ 1116623 h 1125415"/>
              <a:gd name="connsiteX1" fmla="*/ 975946 w 1547446"/>
              <a:gd name="connsiteY1" fmla="*/ 580292 h 1125415"/>
              <a:gd name="connsiteX2" fmla="*/ 545123 w 1547446"/>
              <a:gd name="connsiteY2" fmla="*/ 263769 h 1125415"/>
              <a:gd name="connsiteX3" fmla="*/ 0 w 1547446"/>
              <a:gd name="connsiteY3" fmla="*/ 0 h 1125415"/>
              <a:gd name="connsiteX4" fmla="*/ 518746 w 1547446"/>
              <a:gd name="connsiteY4" fmla="*/ 307731 h 1125415"/>
              <a:gd name="connsiteX5" fmla="*/ 949568 w 1547446"/>
              <a:gd name="connsiteY5" fmla="*/ 606669 h 1125415"/>
              <a:gd name="connsiteX6" fmla="*/ 1494694 w 1547446"/>
              <a:gd name="connsiteY6" fmla="*/ 1125415 h 1125415"/>
              <a:gd name="connsiteX7" fmla="*/ 1547446 w 1547446"/>
              <a:gd name="connsiteY7" fmla="*/ 1116623 h 1125415"/>
              <a:gd name="connsiteX0" fmla="*/ 1521069 w 1521069"/>
              <a:gd name="connsiteY0" fmla="*/ 1116623 h 1125415"/>
              <a:gd name="connsiteX1" fmla="*/ 975946 w 1521069"/>
              <a:gd name="connsiteY1" fmla="*/ 580292 h 1125415"/>
              <a:gd name="connsiteX2" fmla="*/ 545123 w 1521069"/>
              <a:gd name="connsiteY2" fmla="*/ 263769 h 1125415"/>
              <a:gd name="connsiteX3" fmla="*/ 0 w 1521069"/>
              <a:gd name="connsiteY3" fmla="*/ 0 h 1125415"/>
              <a:gd name="connsiteX4" fmla="*/ 518746 w 1521069"/>
              <a:gd name="connsiteY4" fmla="*/ 307731 h 1125415"/>
              <a:gd name="connsiteX5" fmla="*/ 949568 w 1521069"/>
              <a:gd name="connsiteY5" fmla="*/ 606669 h 1125415"/>
              <a:gd name="connsiteX6" fmla="*/ 1494694 w 1521069"/>
              <a:gd name="connsiteY6" fmla="*/ 1125415 h 1125415"/>
              <a:gd name="connsiteX7" fmla="*/ 1521069 w 1521069"/>
              <a:gd name="connsiteY7" fmla="*/ 1116623 h 1125415"/>
              <a:gd name="connsiteX0" fmla="*/ 1582616 w 1582616"/>
              <a:gd name="connsiteY0" fmla="*/ 1099038 h 1125415"/>
              <a:gd name="connsiteX1" fmla="*/ 975946 w 1582616"/>
              <a:gd name="connsiteY1" fmla="*/ 580292 h 1125415"/>
              <a:gd name="connsiteX2" fmla="*/ 545123 w 1582616"/>
              <a:gd name="connsiteY2" fmla="*/ 263769 h 1125415"/>
              <a:gd name="connsiteX3" fmla="*/ 0 w 1582616"/>
              <a:gd name="connsiteY3" fmla="*/ 0 h 1125415"/>
              <a:gd name="connsiteX4" fmla="*/ 518746 w 1582616"/>
              <a:gd name="connsiteY4" fmla="*/ 307731 h 1125415"/>
              <a:gd name="connsiteX5" fmla="*/ 949568 w 1582616"/>
              <a:gd name="connsiteY5" fmla="*/ 606669 h 1125415"/>
              <a:gd name="connsiteX6" fmla="*/ 1494694 w 1582616"/>
              <a:gd name="connsiteY6" fmla="*/ 1125415 h 1125415"/>
              <a:gd name="connsiteX7" fmla="*/ 1582616 w 1582616"/>
              <a:gd name="connsiteY7" fmla="*/ 1099038 h 1125415"/>
              <a:gd name="connsiteX0" fmla="*/ 1582616 w 1582616"/>
              <a:gd name="connsiteY0" fmla="*/ 1099038 h 1125415"/>
              <a:gd name="connsiteX1" fmla="*/ 975946 w 1582616"/>
              <a:gd name="connsiteY1" fmla="*/ 580292 h 1125415"/>
              <a:gd name="connsiteX2" fmla="*/ 545123 w 1582616"/>
              <a:gd name="connsiteY2" fmla="*/ 263769 h 1125415"/>
              <a:gd name="connsiteX3" fmla="*/ 0 w 1582616"/>
              <a:gd name="connsiteY3" fmla="*/ 0 h 1125415"/>
              <a:gd name="connsiteX4" fmla="*/ 518746 w 1582616"/>
              <a:gd name="connsiteY4" fmla="*/ 325316 h 1125415"/>
              <a:gd name="connsiteX5" fmla="*/ 949568 w 1582616"/>
              <a:gd name="connsiteY5" fmla="*/ 606669 h 1125415"/>
              <a:gd name="connsiteX6" fmla="*/ 1494694 w 1582616"/>
              <a:gd name="connsiteY6" fmla="*/ 1125415 h 1125415"/>
              <a:gd name="connsiteX7" fmla="*/ 1582616 w 1582616"/>
              <a:gd name="connsiteY7" fmla="*/ 1099038 h 1125415"/>
              <a:gd name="connsiteX0" fmla="*/ 1582616 w 1582616"/>
              <a:gd name="connsiteY0" fmla="*/ 1099038 h 1125415"/>
              <a:gd name="connsiteX1" fmla="*/ 975946 w 1582616"/>
              <a:gd name="connsiteY1" fmla="*/ 580292 h 1125415"/>
              <a:gd name="connsiteX2" fmla="*/ 536331 w 1582616"/>
              <a:gd name="connsiteY2" fmla="*/ 298939 h 1125415"/>
              <a:gd name="connsiteX3" fmla="*/ 0 w 1582616"/>
              <a:gd name="connsiteY3" fmla="*/ 0 h 1125415"/>
              <a:gd name="connsiteX4" fmla="*/ 518746 w 1582616"/>
              <a:gd name="connsiteY4" fmla="*/ 325316 h 1125415"/>
              <a:gd name="connsiteX5" fmla="*/ 949568 w 1582616"/>
              <a:gd name="connsiteY5" fmla="*/ 606669 h 1125415"/>
              <a:gd name="connsiteX6" fmla="*/ 1494694 w 1582616"/>
              <a:gd name="connsiteY6" fmla="*/ 1125415 h 1125415"/>
              <a:gd name="connsiteX7" fmla="*/ 1582616 w 1582616"/>
              <a:gd name="connsiteY7" fmla="*/ 1099038 h 1125415"/>
              <a:gd name="connsiteX0" fmla="*/ 1617786 w 1617786"/>
              <a:gd name="connsiteY0" fmla="*/ 1116623 h 1125415"/>
              <a:gd name="connsiteX1" fmla="*/ 975946 w 1617786"/>
              <a:gd name="connsiteY1" fmla="*/ 580292 h 1125415"/>
              <a:gd name="connsiteX2" fmla="*/ 536331 w 1617786"/>
              <a:gd name="connsiteY2" fmla="*/ 298939 h 1125415"/>
              <a:gd name="connsiteX3" fmla="*/ 0 w 1617786"/>
              <a:gd name="connsiteY3" fmla="*/ 0 h 1125415"/>
              <a:gd name="connsiteX4" fmla="*/ 518746 w 1617786"/>
              <a:gd name="connsiteY4" fmla="*/ 325316 h 1125415"/>
              <a:gd name="connsiteX5" fmla="*/ 949568 w 1617786"/>
              <a:gd name="connsiteY5" fmla="*/ 606669 h 1125415"/>
              <a:gd name="connsiteX6" fmla="*/ 1494694 w 1617786"/>
              <a:gd name="connsiteY6" fmla="*/ 1125415 h 1125415"/>
              <a:gd name="connsiteX7" fmla="*/ 1617786 w 1617786"/>
              <a:gd name="connsiteY7" fmla="*/ 1116623 h 1125415"/>
              <a:gd name="connsiteX0" fmla="*/ 1617786 w 1617786"/>
              <a:gd name="connsiteY0" fmla="*/ 1116623 h 1116623"/>
              <a:gd name="connsiteX1" fmla="*/ 975946 w 1617786"/>
              <a:gd name="connsiteY1" fmla="*/ 580292 h 1116623"/>
              <a:gd name="connsiteX2" fmla="*/ 536331 w 1617786"/>
              <a:gd name="connsiteY2" fmla="*/ 298939 h 1116623"/>
              <a:gd name="connsiteX3" fmla="*/ 0 w 1617786"/>
              <a:gd name="connsiteY3" fmla="*/ 0 h 1116623"/>
              <a:gd name="connsiteX4" fmla="*/ 518746 w 1617786"/>
              <a:gd name="connsiteY4" fmla="*/ 325316 h 1116623"/>
              <a:gd name="connsiteX5" fmla="*/ 949568 w 1617786"/>
              <a:gd name="connsiteY5" fmla="*/ 606669 h 1116623"/>
              <a:gd name="connsiteX6" fmla="*/ 1485901 w 1617786"/>
              <a:gd name="connsiteY6" fmla="*/ 1099038 h 1116623"/>
              <a:gd name="connsiteX7" fmla="*/ 1617786 w 1617786"/>
              <a:gd name="connsiteY7" fmla="*/ 1116623 h 1116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617786" h="1116623">
                <a:moveTo>
                  <a:pt x="1617786" y="1116623"/>
                </a:moveTo>
                <a:lnTo>
                  <a:pt x="975946" y="580292"/>
                </a:lnTo>
                <a:lnTo>
                  <a:pt x="536331" y="298939"/>
                </a:lnTo>
                <a:lnTo>
                  <a:pt x="0" y="0"/>
                </a:lnTo>
                <a:lnTo>
                  <a:pt x="518746" y="325316"/>
                </a:lnTo>
                <a:lnTo>
                  <a:pt x="949568" y="606669"/>
                </a:lnTo>
                <a:lnTo>
                  <a:pt x="1485901" y="1099038"/>
                </a:lnTo>
                <a:lnTo>
                  <a:pt x="1617786" y="1116623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9" name="Vrije vorm: vorm 18">
            <a:extLst>
              <a:ext uri="{FF2B5EF4-FFF2-40B4-BE49-F238E27FC236}">
                <a16:creationId xmlns:a16="http://schemas.microsoft.com/office/drawing/2014/main" id="{5C2F35EC-43D1-42CB-A4C1-BE1DB48B6C44}"/>
              </a:ext>
            </a:extLst>
          </p:cNvPr>
          <p:cNvSpPr/>
          <p:nvPr/>
        </p:nvSpPr>
        <p:spPr>
          <a:xfrm>
            <a:off x="1856642" y="2839915"/>
            <a:ext cx="2152650" cy="1125416"/>
          </a:xfrm>
          <a:custGeom>
            <a:avLst/>
            <a:gdLst>
              <a:gd name="connsiteX0" fmla="*/ 0 w 2171700"/>
              <a:gd name="connsiteY0" fmla="*/ 1072662 h 1125416"/>
              <a:gd name="connsiteX1" fmla="*/ 1846385 w 2171700"/>
              <a:gd name="connsiteY1" fmla="*/ 316523 h 1125416"/>
              <a:gd name="connsiteX2" fmla="*/ 2074985 w 2171700"/>
              <a:gd name="connsiteY2" fmla="*/ 175847 h 1125416"/>
              <a:gd name="connsiteX3" fmla="*/ 2171700 w 2171700"/>
              <a:gd name="connsiteY3" fmla="*/ 0 h 1125416"/>
              <a:gd name="connsiteX4" fmla="*/ 2039816 w 2171700"/>
              <a:gd name="connsiteY4" fmla="*/ 272562 h 1125416"/>
              <a:gd name="connsiteX5" fmla="*/ 1468316 w 2171700"/>
              <a:gd name="connsiteY5" fmla="*/ 536331 h 1125416"/>
              <a:gd name="connsiteX6" fmla="*/ 87923 w 2171700"/>
              <a:gd name="connsiteY6" fmla="*/ 1125416 h 1125416"/>
              <a:gd name="connsiteX7" fmla="*/ 0 w 2171700"/>
              <a:gd name="connsiteY7" fmla="*/ 1072662 h 1125416"/>
              <a:gd name="connsiteX0" fmla="*/ 0 w 2171700"/>
              <a:gd name="connsiteY0" fmla="*/ 1072662 h 1125416"/>
              <a:gd name="connsiteX1" fmla="*/ 1846385 w 2171700"/>
              <a:gd name="connsiteY1" fmla="*/ 316523 h 1125416"/>
              <a:gd name="connsiteX2" fmla="*/ 2074985 w 2171700"/>
              <a:gd name="connsiteY2" fmla="*/ 175847 h 1125416"/>
              <a:gd name="connsiteX3" fmla="*/ 2171700 w 2171700"/>
              <a:gd name="connsiteY3" fmla="*/ 0 h 1125416"/>
              <a:gd name="connsiteX4" fmla="*/ 2031024 w 2171700"/>
              <a:gd name="connsiteY4" fmla="*/ 263770 h 1125416"/>
              <a:gd name="connsiteX5" fmla="*/ 1468316 w 2171700"/>
              <a:gd name="connsiteY5" fmla="*/ 536331 h 1125416"/>
              <a:gd name="connsiteX6" fmla="*/ 87923 w 2171700"/>
              <a:gd name="connsiteY6" fmla="*/ 1125416 h 1125416"/>
              <a:gd name="connsiteX7" fmla="*/ 0 w 2171700"/>
              <a:gd name="connsiteY7" fmla="*/ 1072662 h 1125416"/>
              <a:gd name="connsiteX0" fmla="*/ 0 w 2171700"/>
              <a:gd name="connsiteY0" fmla="*/ 1072662 h 1125416"/>
              <a:gd name="connsiteX1" fmla="*/ 1846385 w 2171700"/>
              <a:gd name="connsiteY1" fmla="*/ 316523 h 1125416"/>
              <a:gd name="connsiteX2" fmla="*/ 2074985 w 2171700"/>
              <a:gd name="connsiteY2" fmla="*/ 175847 h 1125416"/>
              <a:gd name="connsiteX3" fmla="*/ 2171700 w 2171700"/>
              <a:gd name="connsiteY3" fmla="*/ 0 h 1125416"/>
              <a:gd name="connsiteX4" fmla="*/ 2031024 w 2171700"/>
              <a:gd name="connsiteY4" fmla="*/ 263770 h 1125416"/>
              <a:gd name="connsiteX5" fmla="*/ 1450731 w 2171700"/>
              <a:gd name="connsiteY5" fmla="*/ 527539 h 1125416"/>
              <a:gd name="connsiteX6" fmla="*/ 87923 w 2171700"/>
              <a:gd name="connsiteY6" fmla="*/ 1125416 h 1125416"/>
              <a:gd name="connsiteX7" fmla="*/ 0 w 2171700"/>
              <a:gd name="connsiteY7" fmla="*/ 1072662 h 1125416"/>
              <a:gd name="connsiteX0" fmla="*/ 0 w 2171700"/>
              <a:gd name="connsiteY0" fmla="*/ 1072662 h 1125416"/>
              <a:gd name="connsiteX1" fmla="*/ 1846385 w 2171700"/>
              <a:gd name="connsiteY1" fmla="*/ 316523 h 1125416"/>
              <a:gd name="connsiteX2" fmla="*/ 2074985 w 2171700"/>
              <a:gd name="connsiteY2" fmla="*/ 175847 h 1125416"/>
              <a:gd name="connsiteX3" fmla="*/ 2171700 w 2171700"/>
              <a:gd name="connsiteY3" fmla="*/ 0 h 1125416"/>
              <a:gd name="connsiteX4" fmla="*/ 2031024 w 2171700"/>
              <a:gd name="connsiteY4" fmla="*/ 263770 h 1125416"/>
              <a:gd name="connsiteX5" fmla="*/ 1450731 w 2171700"/>
              <a:gd name="connsiteY5" fmla="*/ 527539 h 1125416"/>
              <a:gd name="connsiteX6" fmla="*/ 61546 w 2171700"/>
              <a:gd name="connsiteY6" fmla="*/ 1125416 h 1125416"/>
              <a:gd name="connsiteX7" fmla="*/ 0 w 2171700"/>
              <a:gd name="connsiteY7" fmla="*/ 1072662 h 1125416"/>
              <a:gd name="connsiteX0" fmla="*/ 0 w 2171700"/>
              <a:gd name="connsiteY0" fmla="*/ 1072662 h 1125416"/>
              <a:gd name="connsiteX1" fmla="*/ 1705708 w 2171700"/>
              <a:gd name="connsiteY1" fmla="*/ 254977 h 1125416"/>
              <a:gd name="connsiteX2" fmla="*/ 2074985 w 2171700"/>
              <a:gd name="connsiteY2" fmla="*/ 175847 h 1125416"/>
              <a:gd name="connsiteX3" fmla="*/ 2171700 w 2171700"/>
              <a:gd name="connsiteY3" fmla="*/ 0 h 1125416"/>
              <a:gd name="connsiteX4" fmla="*/ 2031024 w 2171700"/>
              <a:gd name="connsiteY4" fmla="*/ 263770 h 1125416"/>
              <a:gd name="connsiteX5" fmla="*/ 1450731 w 2171700"/>
              <a:gd name="connsiteY5" fmla="*/ 527539 h 1125416"/>
              <a:gd name="connsiteX6" fmla="*/ 61546 w 2171700"/>
              <a:gd name="connsiteY6" fmla="*/ 1125416 h 1125416"/>
              <a:gd name="connsiteX7" fmla="*/ 0 w 2171700"/>
              <a:gd name="connsiteY7" fmla="*/ 1072662 h 1125416"/>
              <a:gd name="connsiteX0" fmla="*/ 0 w 2171700"/>
              <a:gd name="connsiteY0" fmla="*/ 1072662 h 1125416"/>
              <a:gd name="connsiteX1" fmla="*/ 1705708 w 2171700"/>
              <a:gd name="connsiteY1" fmla="*/ 254977 h 1125416"/>
              <a:gd name="connsiteX2" fmla="*/ 2074985 w 2171700"/>
              <a:gd name="connsiteY2" fmla="*/ 175847 h 1125416"/>
              <a:gd name="connsiteX3" fmla="*/ 2171700 w 2171700"/>
              <a:gd name="connsiteY3" fmla="*/ 0 h 1125416"/>
              <a:gd name="connsiteX4" fmla="*/ 2145324 w 2171700"/>
              <a:gd name="connsiteY4" fmla="*/ 422031 h 1125416"/>
              <a:gd name="connsiteX5" fmla="*/ 1450731 w 2171700"/>
              <a:gd name="connsiteY5" fmla="*/ 527539 h 1125416"/>
              <a:gd name="connsiteX6" fmla="*/ 61546 w 2171700"/>
              <a:gd name="connsiteY6" fmla="*/ 1125416 h 1125416"/>
              <a:gd name="connsiteX7" fmla="*/ 0 w 2171700"/>
              <a:gd name="connsiteY7" fmla="*/ 1072662 h 1125416"/>
              <a:gd name="connsiteX0" fmla="*/ 0 w 2171700"/>
              <a:gd name="connsiteY0" fmla="*/ 1072662 h 1125416"/>
              <a:gd name="connsiteX1" fmla="*/ 1705708 w 2171700"/>
              <a:gd name="connsiteY1" fmla="*/ 254977 h 1125416"/>
              <a:gd name="connsiteX2" fmla="*/ 2074985 w 2171700"/>
              <a:gd name="connsiteY2" fmla="*/ 175847 h 1125416"/>
              <a:gd name="connsiteX3" fmla="*/ 2171700 w 2171700"/>
              <a:gd name="connsiteY3" fmla="*/ 0 h 1125416"/>
              <a:gd name="connsiteX4" fmla="*/ 2083778 w 2171700"/>
              <a:gd name="connsiteY4" fmla="*/ 228601 h 1125416"/>
              <a:gd name="connsiteX5" fmla="*/ 1450731 w 2171700"/>
              <a:gd name="connsiteY5" fmla="*/ 527539 h 1125416"/>
              <a:gd name="connsiteX6" fmla="*/ 61546 w 2171700"/>
              <a:gd name="connsiteY6" fmla="*/ 1125416 h 1125416"/>
              <a:gd name="connsiteX7" fmla="*/ 0 w 2171700"/>
              <a:gd name="connsiteY7" fmla="*/ 1072662 h 1125416"/>
              <a:gd name="connsiteX0" fmla="*/ 0 w 2171700"/>
              <a:gd name="connsiteY0" fmla="*/ 1072662 h 1125416"/>
              <a:gd name="connsiteX1" fmla="*/ 2004646 w 2171700"/>
              <a:gd name="connsiteY1" fmla="*/ 237392 h 1125416"/>
              <a:gd name="connsiteX2" fmla="*/ 2074985 w 2171700"/>
              <a:gd name="connsiteY2" fmla="*/ 175847 h 1125416"/>
              <a:gd name="connsiteX3" fmla="*/ 2171700 w 2171700"/>
              <a:gd name="connsiteY3" fmla="*/ 0 h 1125416"/>
              <a:gd name="connsiteX4" fmla="*/ 2083778 w 2171700"/>
              <a:gd name="connsiteY4" fmla="*/ 228601 h 1125416"/>
              <a:gd name="connsiteX5" fmla="*/ 1450731 w 2171700"/>
              <a:gd name="connsiteY5" fmla="*/ 527539 h 1125416"/>
              <a:gd name="connsiteX6" fmla="*/ 61546 w 2171700"/>
              <a:gd name="connsiteY6" fmla="*/ 1125416 h 1125416"/>
              <a:gd name="connsiteX7" fmla="*/ 0 w 2171700"/>
              <a:gd name="connsiteY7" fmla="*/ 1072662 h 1125416"/>
              <a:gd name="connsiteX0" fmla="*/ 0 w 2171700"/>
              <a:gd name="connsiteY0" fmla="*/ 1072662 h 1125416"/>
              <a:gd name="connsiteX1" fmla="*/ 2004646 w 2171700"/>
              <a:gd name="connsiteY1" fmla="*/ 237392 h 1125416"/>
              <a:gd name="connsiteX2" fmla="*/ 2074985 w 2171700"/>
              <a:gd name="connsiteY2" fmla="*/ 175847 h 1125416"/>
              <a:gd name="connsiteX3" fmla="*/ 2171700 w 2171700"/>
              <a:gd name="connsiteY3" fmla="*/ 0 h 1125416"/>
              <a:gd name="connsiteX4" fmla="*/ 2083778 w 2171700"/>
              <a:gd name="connsiteY4" fmla="*/ 228601 h 1125416"/>
              <a:gd name="connsiteX5" fmla="*/ 1450731 w 2171700"/>
              <a:gd name="connsiteY5" fmla="*/ 527539 h 1125416"/>
              <a:gd name="connsiteX6" fmla="*/ 52754 w 2171700"/>
              <a:gd name="connsiteY6" fmla="*/ 1125416 h 1125416"/>
              <a:gd name="connsiteX7" fmla="*/ 0 w 2171700"/>
              <a:gd name="connsiteY7" fmla="*/ 1072662 h 1125416"/>
              <a:gd name="connsiteX0" fmla="*/ 0 w 2152650"/>
              <a:gd name="connsiteY0" fmla="*/ 1117112 h 1125416"/>
              <a:gd name="connsiteX1" fmla="*/ 1985596 w 2152650"/>
              <a:gd name="connsiteY1" fmla="*/ 237392 h 1125416"/>
              <a:gd name="connsiteX2" fmla="*/ 2055935 w 2152650"/>
              <a:gd name="connsiteY2" fmla="*/ 175847 h 1125416"/>
              <a:gd name="connsiteX3" fmla="*/ 2152650 w 2152650"/>
              <a:gd name="connsiteY3" fmla="*/ 0 h 1125416"/>
              <a:gd name="connsiteX4" fmla="*/ 2064728 w 2152650"/>
              <a:gd name="connsiteY4" fmla="*/ 228601 h 1125416"/>
              <a:gd name="connsiteX5" fmla="*/ 1431681 w 2152650"/>
              <a:gd name="connsiteY5" fmla="*/ 527539 h 1125416"/>
              <a:gd name="connsiteX6" fmla="*/ 33704 w 2152650"/>
              <a:gd name="connsiteY6" fmla="*/ 1125416 h 1125416"/>
              <a:gd name="connsiteX7" fmla="*/ 0 w 2152650"/>
              <a:gd name="connsiteY7" fmla="*/ 1117112 h 1125416"/>
              <a:gd name="connsiteX0" fmla="*/ 0 w 2152650"/>
              <a:gd name="connsiteY0" fmla="*/ 1117112 h 1125416"/>
              <a:gd name="connsiteX1" fmla="*/ 1985596 w 2152650"/>
              <a:gd name="connsiteY1" fmla="*/ 237392 h 1125416"/>
              <a:gd name="connsiteX2" fmla="*/ 2068635 w 2152650"/>
              <a:gd name="connsiteY2" fmla="*/ 182197 h 1125416"/>
              <a:gd name="connsiteX3" fmla="*/ 2152650 w 2152650"/>
              <a:gd name="connsiteY3" fmla="*/ 0 h 1125416"/>
              <a:gd name="connsiteX4" fmla="*/ 2064728 w 2152650"/>
              <a:gd name="connsiteY4" fmla="*/ 228601 h 1125416"/>
              <a:gd name="connsiteX5" fmla="*/ 1431681 w 2152650"/>
              <a:gd name="connsiteY5" fmla="*/ 527539 h 1125416"/>
              <a:gd name="connsiteX6" fmla="*/ 33704 w 2152650"/>
              <a:gd name="connsiteY6" fmla="*/ 1125416 h 1125416"/>
              <a:gd name="connsiteX7" fmla="*/ 0 w 2152650"/>
              <a:gd name="connsiteY7" fmla="*/ 1117112 h 1125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52650" h="1125416">
                <a:moveTo>
                  <a:pt x="0" y="1117112"/>
                </a:moveTo>
                <a:lnTo>
                  <a:pt x="1985596" y="237392"/>
                </a:lnTo>
                <a:lnTo>
                  <a:pt x="2068635" y="182197"/>
                </a:lnTo>
                <a:lnTo>
                  <a:pt x="2152650" y="0"/>
                </a:lnTo>
                <a:lnTo>
                  <a:pt x="2064728" y="228601"/>
                </a:lnTo>
                <a:lnTo>
                  <a:pt x="1431681" y="527539"/>
                </a:lnTo>
                <a:lnTo>
                  <a:pt x="33704" y="1125416"/>
                </a:lnTo>
                <a:lnTo>
                  <a:pt x="0" y="1117112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0" name="Vrije vorm: vorm 19">
            <a:extLst>
              <a:ext uri="{FF2B5EF4-FFF2-40B4-BE49-F238E27FC236}">
                <a16:creationId xmlns:a16="http://schemas.microsoft.com/office/drawing/2014/main" id="{09EB3997-303E-486C-A1EC-4FE1764D01FF}"/>
              </a:ext>
            </a:extLst>
          </p:cNvPr>
          <p:cNvSpPr/>
          <p:nvPr/>
        </p:nvSpPr>
        <p:spPr>
          <a:xfrm>
            <a:off x="4783015" y="3121269"/>
            <a:ext cx="861647" cy="386862"/>
          </a:xfrm>
          <a:custGeom>
            <a:avLst/>
            <a:gdLst>
              <a:gd name="connsiteX0" fmla="*/ 545123 w 861647"/>
              <a:gd name="connsiteY0" fmla="*/ 378069 h 386862"/>
              <a:gd name="connsiteX1" fmla="*/ 861647 w 861647"/>
              <a:gd name="connsiteY1" fmla="*/ 386862 h 386862"/>
              <a:gd name="connsiteX2" fmla="*/ 527539 w 861647"/>
              <a:gd name="connsiteY2" fmla="*/ 149469 h 386862"/>
              <a:gd name="connsiteX3" fmla="*/ 211016 w 861647"/>
              <a:gd name="connsiteY3" fmla="*/ 0 h 386862"/>
              <a:gd name="connsiteX4" fmla="*/ 0 w 861647"/>
              <a:gd name="connsiteY4" fmla="*/ 8793 h 386862"/>
              <a:gd name="connsiteX5" fmla="*/ 465993 w 861647"/>
              <a:gd name="connsiteY5" fmla="*/ 272562 h 386862"/>
              <a:gd name="connsiteX6" fmla="*/ 545123 w 861647"/>
              <a:gd name="connsiteY6" fmla="*/ 378069 h 386862"/>
              <a:gd name="connsiteX0" fmla="*/ 571500 w 861647"/>
              <a:gd name="connsiteY0" fmla="*/ 378069 h 386862"/>
              <a:gd name="connsiteX1" fmla="*/ 861647 w 861647"/>
              <a:gd name="connsiteY1" fmla="*/ 386862 h 386862"/>
              <a:gd name="connsiteX2" fmla="*/ 527539 w 861647"/>
              <a:gd name="connsiteY2" fmla="*/ 149469 h 386862"/>
              <a:gd name="connsiteX3" fmla="*/ 211016 w 861647"/>
              <a:gd name="connsiteY3" fmla="*/ 0 h 386862"/>
              <a:gd name="connsiteX4" fmla="*/ 0 w 861647"/>
              <a:gd name="connsiteY4" fmla="*/ 8793 h 386862"/>
              <a:gd name="connsiteX5" fmla="*/ 465993 w 861647"/>
              <a:gd name="connsiteY5" fmla="*/ 272562 h 386862"/>
              <a:gd name="connsiteX6" fmla="*/ 571500 w 861647"/>
              <a:gd name="connsiteY6" fmla="*/ 378069 h 386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61647" h="386862">
                <a:moveTo>
                  <a:pt x="571500" y="378069"/>
                </a:moveTo>
                <a:lnTo>
                  <a:pt x="861647" y="386862"/>
                </a:lnTo>
                <a:lnTo>
                  <a:pt x="527539" y="149469"/>
                </a:lnTo>
                <a:lnTo>
                  <a:pt x="211016" y="0"/>
                </a:lnTo>
                <a:lnTo>
                  <a:pt x="0" y="8793"/>
                </a:lnTo>
                <a:lnTo>
                  <a:pt x="465993" y="272562"/>
                </a:lnTo>
                <a:lnTo>
                  <a:pt x="571500" y="378069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  <a:scene3d>
            <a:camera prst="orthographicFront"/>
            <a:lightRig rig="threePt" dir="t"/>
          </a:scene3d>
          <a:sp3d extrusionH="793750">
            <a:bevelT prst="angle"/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1" name="Vrije vorm: vorm 20">
            <a:extLst>
              <a:ext uri="{FF2B5EF4-FFF2-40B4-BE49-F238E27FC236}">
                <a16:creationId xmlns:a16="http://schemas.microsoft.com/office/drawing/2014/main" id="{B0C50C28-E3EF-4C08-A9E2-5D91E40D4B71}"/>
              </a:ext>
            </a:extLst>
          </p:cNvPr>
          <p:cNvSpPr/>
          <p:nvPr/>
        </p:nvSpPr>
        <p:spPr>
          <a:xfrm>
            <a:off x="2755900" y="3130550"/>
            <a:ext cx="927100" cy="330200"/>
          </a:xfrm>
          <a:custGeom>
            <a:avLst/>
            <a:gdLst>
              <a:gd name="connsiteX0" fmla="*/ 927100 w 927100"/>
              <a:gd name="connsiteY0" fmla="*/ 6350 h 330200"/>
              <a:gd name="connsiteX1" fmla="*/ 800100 w 927100"/>
              <a:gd name="connsiteY1" fmla="*/ 0 h 330200"/>
              <a:gd name="connsiteX2" fmla="*/ 0 w 927100"/>
              <a:gd name="connsiteY2" fmla="*/ 279400 h 330200"/>
              <a:gd name="connsiteX3" fmla="*/ 177800 w 927100"/>
              <a:gd name="connsiteY3" fmla="*/ 330200 h 330200"/>
              <a:gd name="connsiteX4" fmla="*/ 927100 w 927100"/>
              <a:gd name="connsiteY4" fmla="*/ 6350 h 33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7100" h="330200">
                <a:moveTo>
                  <a:pt x="927100" y="6350"/>
                </a:moveTo>
                <a:lnTo>
                  <a:pt x="800100" y="0"/>
                </a:lnTo>
                <a:lnTo>
                  <a:pt x="0" y="279400"/>
                </a:lnTo>
                <a:lnTo>
                  <a:pt x="177800" y="330200"/>
                </a:lnTo>
                <a:lnTo>
                  <a:pt x="927100" y="63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  <a:scene3d>
            <a:camera prst="orthographicFront"/>
            <a:lightRig rig="threePt" dir="t"/>
          </a:scene3d>
          <a:sp3d extrusionH="793750">
            <a:bevelT prst="angle"/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l-BE"/>
          </a:p>
        </p:txBody>
      </p:sp>
      <p:sp>
        <p:nvSpPr>
          <p:cNvPr id="24" name="Vrije vorm: vorm 23">
            <a:extLst>
              <a:ext uri="{FF2B5EF4-FFF2-40B4-BE49-F238E27FC236}">
                <a16:creationId xmlns:a16="http://schemas.microsoft.com/office/drawing/2014/main" id="{0AB7EC23-ACA6-4007-902B-F507623C41EE}"/>
              </a:ext>
            </a:extLst>
          </p:cNvPr>
          <p:cNvSpPr/>
          <p:nvPr/>
        </p:nvSpPr>
        <p:spPr>
          <a:xfrm>
            <a:off x="4959350" y="2997200"/>
            <a:ext cx="432000" cy="431800"/>
          </a:xfrm>
          <a:custGeom>
            <a:avLst/>
            <a:gdLst>
              <a:gd name="connsiteX0" fmla="*/ 0 w 457200"/>
              <a:gd name="connsiteY0" fmla="*/ 139700 h 431800"/>
              <a:gd name="connsiteX1" fmla="*/ 234950 w 457200"/>
              <a:gd name="connsiteY1" fmla="*/ 279400 h 431800"/>
              <a:gd name="connsiteX2" fmla="*/ 457200 w 457200"/>
              <a:gd name="connsiteY2" fmla="*/ 431800 h 431800"/>
              <a:gd name="connsiteX3" fmla="*/ 457200 w 457200"/>
              <a:gd name="connsiteY3" fmla="*/ 139700 h 431800"/>
              <a:gd name="connsiteX4" fmla="*/ 12700 w 457200"/>
              <a:gd name="connsiteY4" fmla="*/ 0 h 431800"/>
              <a:gd name="connsiteX5" fmla="*/ 0 w 457200"/>
              <a:gd name="connsiteY5" fmla="*/ 139700 h 431800"/>
              <a:gd name="connsiteX0" fmla="*/ 0 w 457200"/>
              <a:gd name="connsiteY0" fmla="*/ 162560 h 431800"/>
              <a:gd name="connsiteX1" fmla="*/ 234950 w 457200"/>
              <a:gd name="connsiteY1" fmla="*/ 279400 h 431800"/>
              <a:gd name="connsiteX2" fmla="*/ 457200 w 457200"/>
              <a:gd name="connsiteY2" fmla="*/ 431800 h 431800"/>
              <a:gd name="connsiteX3" fmla="*/ 457200 w 457200"/>
              <a:gd name="connsiteY3" fmla="*/ 139700 h 431800"/>
              <a:gd name="connsiteX4" fmla="*/ 12700 w 457200"/>
              <a:gd name="connsiteY4" fmla="*/ 0 h 431800"/>
              <a:gd name="connsiteX5" fmla="*/ 0 w 457200"/>
              <a:gd name="connsiteY5" fmla="*/ 162560 h 431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57200" h="431800">
                <a:moveTo>
                  <a:pt x="0" y="162560"/>
                </a:moveTo>
                <a:lnTo>
                  <a:pt x="234950" y="279400"/>
                </a:lnTo>
                <a:lnTo>
                  <a:pt x="457200" y="431800"/>
                </a:lnTo>
                <a:lnTo>
                  <a:pt x="457200" y="139700"/>
                </a:lnTo>
                <a:lnTo>
                  <a:pt x="12700" y="0"/>
                </a:lnTo>
                <a:lnTo>
                  <a:pt x="0" y="162560"/>
                </a:lnTo>
                <a:close/>
              </a:path>
            </a:pathLst>
          </a:custGeom>
          <a:solidFill>
            <a:srgbClr val="996633"/>
          </a:solidFill>
          <a:ln>
            <a:solidFill>
              <a:srgbClr val="996633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6" name="Vrije vorm: vorm 25">
            <a:extLst>
              <a:ext uri="{FF2B5EF4-FFF2-40B4-BE49-F238E27FC236}">
                <a16:creationId xmlns:a16="http://schemas.microsoft.com/office/drawing/2014/main" id="{039ADE56-51F0-44B6-B9A6-01B089071AEF}"/>
              </a:ext>
            </a:extLst>
          </p:cNvPr>
          <p:cNvSpPr/>
          <p:nvPr/>
        </p:nvSpPr>
        <p:spPr>
          <a:xfrm>
            <a:off x="2940050" y="3022600"/>
            <a:ext cx="692150" cy="355600"/>
          </a:xfrm>
          <a:custGeom>
            <a:avLst/>
            <a:gdLst>
              <a:gd name="connsiteX0" fmla="*/ 0 w 692150"/>
              <a:gd name="connsiteY0" fmla="*/ 355600 h 355600"/>
              <a:gd name="connsiteX1" fmla="*/ 679450 w 692150"/>
              <a:gd name="connsiteY1" fmla="*/ 114300 h 355600"/>
              <a:gd name="connsiteX2" fmla="*/ 692150 w 692150"/>
              <a:gd name="connsiteY2" fmla="*/ 0 h 355600"/>
              <a:gd name="connsiteX3" fmla="*/ 6350 w 692150"/>
              <a:gd name="connsiteY3" fmla="*/ 133350 h 355600"/>
              <a:gd name="connsiteX4" fmla="*/ 0 w 692150"/>
              <a:gd name="connsiteY4" fmla="*/ 355600 h 35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150" h="355600">
                <a:moveTo>
                  <a:pt x="0" y="355600"/>
                </a:moveTo>
                <a:lnTo>
                  <a:pt x="679450" y="114300"/>
                </a:lnTo>
                <a:lnTo>
                  <a:pt x="692150" y="0"/>
                </a:lnTo>
                <a:lnTo>
                  <a:pt x="6350" y="133350"/>
                </a:lnTo>
                <a:lnTo>
                  <a:pt x="0" y="355600"/>
                </a:lnTo>
                <a:close/>
              </a:path>
            </a:pathLst>
          </a:custGeom>
          <a:solidFill>
            <a:srgbClr val="996633"/>
          </a:solidFill>
          <a:ln>
            <a:solidFill>
              <a:srgbClr val="996633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l-BE"/>
          </a:p>
        </p:txBody>
      </p:sp>
      <p:cxnSp>
        <p:nvCxnSpPr>
          <p:cNvPr id="27" name="Rechte verbindingslijn met pijl 26">
            <a:extLst>
              <a:ext uri="{FF2B5EF4-FFF2-40B4-BE49-F238E27FC236}">
                <a16:creationId xmlns:a16="http://schemas.microsoft.com/office/drawing/2014/main" id="{CA22DD81-2EE0-4DED-AAA9-0D1B6ED1F30E}"/>
              </a:ext>
            </a:extLst>
          </p:cNvPr>
          <p:cNvCxnSpPr>
            <a:cxnSpLocks/>
          </p:cNvCxnSpPr>
          <p:nvPr/>
        </p:nvCxnSpPr>
        <p:spPr>
          <a:xfrm>
            <a:off x="3238500" y="3422862"/>
            <a:ext cx="1859280" cy="0"/>
          </a:xfrm>
          <a:prstGeom prst="straightConnector1">
            <a:avLst/>
          </a:prstGeom>
          <a:ln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kstvak 27">
            <a:extLst>
              <a:ext uri="{FF2B5EF4-FFF2-40B4-BE49-F238E27FC236}">
                <a16:creationId xmlns:a16="http://schemas.microsoft.com/office/drawing/2014/main" id="{122BCACB-1B99-4630-9F85-C09A87D7AE29}"/>
              </a:ext>
            </a:extLst>
          </p:cNvPr>
          <p:cNvSpPr txBox="1"/>
          <p:nvPr/>
        </p:nvSpPr>
        <p:spPr>
          <a:xfrm>
            <a:off x="3890107" y="3102036"/>
            <a:ext cx="9759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solidFill>
                  <a:schemeClr val="bg1"/>
                </a:solidFill>
              </a:rPr>
              <a:t>4m70</a:t>
            </a:r>
          </a:p>
        </p:txBody>
      </p:sp>
    </p:spTree>
    <p:extLst>
      <p:ext uri="{BB962C8B-B14F-4D97-AF65-F5344CB8AC3E}">
        <p14:creationId xmlns:p14="http://schemas.microsoft.com/office/powerpoint/2010/main" val="2338471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82578E4-82CF-4B74-9358-583787826A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nl-BE" dirty="0"/>
              <a:t>9. Hoogstraat – nieuw wegprofiel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BC18C20-5670-4209-87A0-8E47984EB8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/>
              <a:t>Aanduiding rand rijbaan + aanpassen snelheidsregimes </a:t>
            </a:r>
            <a:r>
              <a:rPr lang="nl-BE" dirty="0" err="1"/>
              <a:t>t.h.v</a:t>
            </a:r>
            <a:r>
              <a:rPr lang="nl-BE" dirty="0"/>
              <a:t>. woonclusters</a:t>
            </a:r>
          </a:p>
          <a:p>
            <a:pPr lvl="1"/>
            <a:r>
              <a:rPr lang="nl-BE" dirty="0"/>
              <a:t>Binnen bebouwde kom en woonclusters : 50 km/h</a:t>
            </a:r>
          </a:p>
          <a:p>
            <a:pPr lvl="1"/>
            <a:r>
              <a:rPr lang="nl-BE" dirty="0"/>
              <a:t>Buiten bebouwde kom en woonclusters: 70 km/h</a:t>
            </a:r>
          </a:p>
          <a:p>
            <a:pPr marL="342900" lvl="1" indent="0">
              <a:buNone/>
            </a:pPr>
            <a:endParaRPr lang="nl-BE" dirty="0"/>
          </a:p>
        </p:txBody>
      </p:sp>
      <p:pic>
        <p:nvPicPr>
          <p:cNvPr id="7170" name="Afbeelding 1">
            <a:extLst>
              <a:ext uri="{FF2B5EF4-FFF2-40B4-BE49-F238E27FC236}">
                <a16:creationId xmlns:a16="http://schemas.microsoft.com/office/drawing/2014/main" id="{07DAB86F-31CF-4383-9D71-0C38A3BEEC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214305"/>
            <a:ext cx="7353030" cy="2569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68DB9156-AB79-4117-BEDB-78C777AB0C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002216" y="5144581"/>
            <a:ext cx="396236" cy="586371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FAD3391E-97A9-4D2A-BB83-C8E2AFE5CE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6854008" y="3569997"/>
            <a:ext cx="396236" cy="586371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7B1E16A1-84F9-4239-AFCB-93C60AF077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7244961" y="5164527"/>
            <a:ext cx="396236" cy="586371"/>
          </a:xfrm>
          <a:prstGeom prst="rect">
            <a:avLst/>
          </a:prstGeom>
        </p:spPr>
      </p:pic>
      <p:cxnSp>
        <p:nvCxnSpPr>
          <p:cNvPr id="8" name="Rechte verbindingslijn 7">
            <a:extLst>
              <a:ext uri="{FF2B5EF4-FFF2-40B4-BE49-F238E27FC236}">
                <a16:creationId xmlns:a16="http://schemas.microsoft.com/office/drawing/2014/main" id="{DB2B05ED-6BAC-4184-8480-E8781EEB937C}"/>
              </a:ext>
            </a:extLst>
          </p:cNvPr>
          <p:cNvCxnSpPr>
            <a:cxnSpLocks/>
          </p:cNvCxnSpPr>
          <p:nvPr/>
        </p:nvCxnSpPr>
        <p:spPr>
          <a:xfrm flipH="1" flipV="1">
            <a:off x="7149893" y="5257798"/>
            <a:ext cx="550281" cy="36277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7F26818A-7FDE-4C63-B63A-3749A0D185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>
            <a:off x="406121" y="3558324"/>
            <a:ext cx="396236" cy="586371"/>
          </a:xfrm>
          <a:prstGeom prst="rect">
            <a:avLst/>
          </a:prstGeom>
        </p:spPr>
      </p:pic>
      <p:cxnSp>
        <p:nvCxnSpPr>
          <p:cNvPr id="14" name="Rechte verbindingslijn 13">
            <a:extLst>
              <a:ext uri="{FF2B5EF4-FFF2-40B4-BE49-F238E27FC236}">
                <a16:creationId xmlns:a16="http://schemas.microsoft.com/office/drawing/2014/main" id="{35A3B796-B679-4948-B343-3BAE14C66077}"/>
              </a:ext>
            </a:extLst>
          </p:cNvPr>
          <p:cNvCxnSpPr>
            <a:cxnSpLocks/>
          </p:cNvCxnSpPr>
          <p:nvPr/>
        </p:nvCxnSpPr>
        <p:spPr>
          <a:xfrm>
            <a:off x="311053" y="3665064"/>
            <a:ext cx="586372" cy="38456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46662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742FD53-9A86-4092-8F13-39081EBCBE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nl-BE" dirty="0"/>
              <a:t>9. Hoogstraat – nieuw wegprofiel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E7F0FBE-89EF-4B2C-B2E6-0C2F070B0B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/>
              <a:t>Wooncluster 1</a:t>
            </a:r>
            <a:endParaRPr lang="nl-NL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C84A1476-CF7F-48D1-A920-11B74781E3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586"/>
          <a:stretch/>
        </p:blipFill>
        <p:spPr>
          <a:xfrm>
            <a:off x="186963" y="2012340"/>
            <a:ext cx="7769413" cy="4571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647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FEC6A5F-588D-4E13-9C67-4035BB0B14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nl-BE" dirty="0"/>
              <a:t>9. Hoogstraat – nieuw wegprofiel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C1BFB63-E745-459B-A57A-00D74853E5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/>
              <a:t>Wooncluster 2</a:t>
            </a:r>
            <a:endParaRPr lang="nl-NL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DC5EF700-474F-4099-84D6-16CED670E6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965" b="3287"/>
          <a:stretch/>
        </p:blipFill>
        <p:spPr>
          <a:xfrm>
            <a:off x="552315" y="2072639"/>
            <a:ext cx="6858680" cy="4624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282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677549A-04E2-47B4-AC68-A652EDA808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28600" y="371355"/>
            <a:ext cx="7754816" cy="1143000"/>
          </a:xfrm>
        </p:spPr>
        <p:txBody>
          <a:bodyPr>
            <a:normAutofit/>
          </a:bodyPr>
          <a:lstStyle/>
          <a:p>
            <a:pPr algn="r"/>
            <a:r>
              <a:rPr lang="nl-BE" sz="3200" dirty="0"/>
              <a:t>COMMISSIE MENS, SAMENLEVING &amp; RUIMTE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2B053E9-CAC5-4686-BC03-14EDB7BCA4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1927" y="2277210"/>
            <a:ext cx="7328057" cy="2031021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nl-BE" sz="3500" b="1" dirty="0"/>
              <a:t>Mobiliteit</a:t>
            </a:r>
          </a:p>
          <a:p>
            <a:pPr marL="0" indent="0">
              <a:buNone/>
            </a:pPr>
            <a:endParaRPr lang="nl-BE" sz="2400" b="1" dirty="0"/>
          </a:p>
          <a:p>
            <a:pPr marL="0" indent="0">
              <a:buNone/>
            </a:pPr>
            <a:r>
              <a:rPr lang="nl-BE" sz="2400" b="1" dirty="0">
                <a:highlight>
                  <a:srgbClr val="C0C0C0"/>
                </a:highlight>
              </a:rPr>
              <a:t>Agendapunt 10</a:t>
            </a:r>
            <a:endParaRPr lang="nl-BE" sz="2400" dirty="0">
              <a:highlight>
                <a:srgbClr val="C0C0C0"/>
              </a:highlight>
            </a:endParaRPr>
          </a:p>
          <a:p>
            <a:pPr marL="0" indent="0">
              <a:buNone/>
            </a:pPr>
            <a:r>
              <a:rPr lang="nl-NL" sz="2400" dirty="0"/>
              <a:t>Aanvullend reglement inrichten van parkeerplaatsen voor mensen met een handicap in nabijheid van de woning - Standpunt </a:t>
            </a:r>
            <a:endParaRPr lang="nl-BE" sz="2400" dirty="0"/>
          </a:p>
        </p:txBody>
      </p:sp>
    </p:spTree>
    <p:extLst>
      <p:ext uri="{BB962C8B-B14F-4D97-AF65-F5344CB8AC3E}">
        <p14:creationId xmlns:p14="http://schemas.microsoft.com/office/powerpoint/2010/main" val="2975302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8020EC4-92BB-4EEC-86A3-CCDFC4501E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nl-BE" dirty="0"/>
              <a:t>10. Inrichten parkeerplaatsen MV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308A71C-60BE-4E1B-A38A-30034B0F43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BE" dirty="0"/>
              <a:t>Inrichten parkeerplaatsen voor mensen met een handicap</a:t>
            </a:r>
          </a:p>
          <a:p>
            <a:pPr marL="0" indent="0">
              <a:buNone/>
            </a:pPr>
            <a:endParaRPr lang="nl-BE" dirty="0"/>
          </a:p>
          <a:p>
            <a:r>
              <a:rPr lang="nl-BE" dirty="0"/>
              <a:t>Boomkwekerijstraat 117 – 1601 Ruisbroek</a:t>
            </a:r>
          </a:p>
          <a:p>
            <a:r>
              <a:rPr lang="nl-BE" dirty="0"/>
              <a:t>Gaston </a:t>
            </a:r>
            <a:r>
              <a:rPr lang="nl-BE" dirty="0" err="1"/>
              <a:t>Deruyverstraat</a:t>
            </a:r>
            <a:r>
              <a:rPr lang="nl-BE" dirty="0"/>
              <a:t> 28 – 1600 Sint-Pieters-Leeuw</a:t>
            </a:r>
          </a:p>
          <a:p>
            <a:r>
              <a:rPr lang="nl-BE" dirty="0"/>
              <a:t>Gieterijstraat 38 – 1601 Ruisbroek</a:t>
            </a:r>
          </a:p>
          <a:p>
            <a:r>
              <a:rPr lang="nl-BE" dirty="0"/>
              <a:t>Jan </a:t>
            </a:r>
            <a:r>
              <a:rPr lang="nl-BE" dirty="0" err="1"/>
              <a:t>Ruusbroecstraat</a:t>
            </a:r>
            <a:r>
              <a:rPr lang="nl-BE" dirty="0"/>
              <a:t> 34 – 1601 Ruisbroek (regularisatie van 6m naar 8m)</a:t>
            </a:r>
          </a:p>
          <a:p>
            <a:r>
              <a:rPr lang="nl-BE" dirty="0" err="1"/>
              <a:t>Laudinnestraat</a:t>
            </a:r>
            <a:r>
              <a:rPr lang="nl-BE" dirty="0"/>
              <a:t> 15 – 1602 Vlezenbeek</a:t>
            </a:r>
          </a:p>
          <a:p>
            <a:endParaRPr lang="nl-NL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DAD90431-2441-4553-A7A5-1472A1A026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7200" y="593725"/>
            <a:ext cx="609600" cy="1647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306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677549A-04E2-47B4-AC68-A652EDA808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28600" y="371355"/>
            <a:ext cx="7754816" cy="1143000"/>
          </a:xfrm>
        </p:spPr>
        <p:txBody>
          <a:bodyPr>
            <a:normAutofit/>
          </a:bodyPr>
          <a:lstStyle/>
          <a:p>
            <a:pPr algn="r"/>
            <a:r>
              <a:rPr lang="nl-BE" sz="3200" dirty="0"/>
              <a:t>COMMISSIE MENS, SAMENLEVING &amp; RUIMTE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2B053E9-CAC5-4686-BC03-14EDB7BCA4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1927" y="2277210"/>
            <a:ext cx="7328057" cy="2031021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nl-BE" sz="3500" b="1" dirty="0"/>
              <a:t>Mobiliteit</a:t>
            </a:r>
          </a:p>
          <a:p>
            <a:pPr marL="0" indent="0">
              <a:buNone/>
            </a:pPr>
            <a:endParaRPr lang="nl-BE" sz="2400" b="1" dirty="0"/>
          </a:p>
          <a:p>
            <a:pPr marL="0" indent="0">
              <a:buNone/>
            </a:pPr>
            <a:r>
              <a:rPr lang="nl-BE" sz="2400" b="1" dirty="0">
                <a:highlight>
                  <a:srgbClr val="C0C0C0"/>
                </a:highlight>
              </a:rPr>
              <a:t>Agendapunt 11</a:t>
            </a:r>
            <a:endParaRPr lang="nl-BE" sz="2400" dirty="0">
              <a:highlight>
                <a:srgbClr val="C0C0C0"/>
              </a:highlight>
            </a:endParaRPr>
          </a:p>
          <a:p>
            <a:pPr marL="0" indent="0">
              <a:buNone/>
            </a:pPr>
            <a:r>
              <a:rPr lang="nl-NL" sz="2400" dirty="0"/>
              <a:t>Aanvullend reglement verwijderen van parkeerplaatsen voor mensen met een handicap in nabijheid van de woning - Standpunt </a:t>
            </a:r>
            <a:endParaRPr lang="nl-BE" sz="2400" dirty="0"/>
          </a:p>
        </p:txBody>
      </p:sp>
    </p:spTree>
    <p:extLst>
      <p:ext uri="{BB962C8B-B14F-4D97-AF65-F5344CB8AC3E}">
        <p14:creationId xmlns:p14="http://schemas.microsoft.com/office/powerpoint/2010/main" val="3672505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19B1D2D-E846-4C46-B36B-BCC9E396F5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nl-BE" dirty="0"/>
              <a:t>11. Verwijderen parkeerplaatsen MV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E8C4689-0333-4854-8419-A38EA11D9D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BE" dirty="0"/>
              <a:t>Verwijderen parkeerplaatsen voor mensen met een handicap</a:t>
            </a:r>
          </a:p>
          <a:p>
            <a:pPr marL="0" indent="0">
              <a:buNone/>
            </a:pPr>
            <a:endParaRPr lang="nl-BE" dirty="0"/>
          </a:p>
          <a:p>
            <a:r>
              <a:rPr lang="nl-BE" dirty="0"/>
              <a:t>Frans </a:t>
            </a:r>
            <a:r>
              <a:rPr lang="nl-BE" dirty="0" err="1"/>
              <a:t>Demolstraat</a:t>
            </a:r>
            <a:r>
              <a:rPr lang="nl-BE" dirty="0"/>
              <a:t> 18 – 1600 Sint-Pieters-Leeuw</a:t>
            </a:r>
          </a:p>
          <a:p>
            <a:r>
              <a:rPr lang="nl-BE" dirty="0"/>
              <a:t>Georges </a:t>
            </a:r>
            <a:r>
              <a:rPr lang="nl-BE" dirty="0" err="1"/>
              <a:t>Wittouckstraat</a:t>
            </a:r>
            <a:r>
              <a:rPr lang="nl-BE" dirty="0"/>
              <a:t> 185 – 1600 Sint-Pieters-Leeuw</a:t>
            </a:r>
          </a:p>
          <a:p>
            <a:r>
              <a:rPr lang="nl-BE" dirty="0"/>
              <a:t>Koning Albertstraat 18 – 1600 Sint-Pieters-Leeuw</a:t>
            </a:r>
          </a:p>
          <a:p>
            <a:r>
              <a:rPr lang="nl-BE" dirty="0"/>
              <a:t>Verminktenstraat 13 – 1600 Sint-Pieters-Leeuw</a:t>
            </a:r>
            <a:endParaRPr lang="nl-NL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86A5B62D-E107-4AB5-BEB7-A85F516ED1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52" r="4914"/>
          <a:stretch/>
        </p:blipFill>
        <p:spPr>
          <a:xfrm>
            <a:off x="8020593" y="808767"/>
            <a:ext cx="757645" cy="1358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247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677549A-04E2-47B4-AC68-A652EDA808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28600" y="371355"/>
            <a:ext cx="7754816" cy="1143000"/>
          </a:xfrm>
        </p:spPr>
        <p:txBody>
          <a:bodyPr>
            <a:normAutofit/>
          </a:bodyPr>
          <a:lstStyle/>
          <a:p>
            <a:pPr algn="r"/>
            <a:r>
              <a:rPr lang="nl-BE" sz="3200" dirty="0"/>
              <a:t>COMMISSIE MENS, SAMENLEVING &amp; RUIMTE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2B053E9-CAC5-4686-BC03-14EDB7BCA4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1927" y="2277209"/>
            <a:ext cx="7328057" cy="1855175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nl-BE" sz="3500" b="1" dirty="0"/>
              <a:t>Cultuur &amp; Toerisme &amp; Erfgoed</a:t>
            </a:r>
          </a:p>
          <a:p>
            <a:pPr marL="0" indent="0">
              <a:buNone/>
            </a:pPr>
            <a:endParaRPr lang="nl-BE" sz="2400" b="1" dirty="0"/>
          </a:p>
          <a:p>
            <a:pPr marL="0" indent="0">
              <a:buNone/>
            </a:pPr>
            <a:r>
              <a:rPr lang="nl-BE" sz="2400" b="1" dirty="0">
                <a:highlight>
                  <a:srgbClr val="C0C0C0"/>
                </a:highlight>
              </a:rPr>
              <a:t>Agendapunt 2</a:t>
            </a:r>
            <a:endParaRPr lang="nl-BE" sz="2400" dirty="0">
              <a:highlight>
                <a:srgbClr val="C0C0C0"/>
              </a:highlight>
            </a:endParaRPr>
          </a:p>
          <a:p>
            <a:pPr marL="0" indent="0">
              <a:buNone/>
            </a:pPr>
            <a:r>
              <a:rPr lang="nl-BE" sz="2400" dirty="0"/>
              <a:t>Gebruiksreglement culturele infrastructuur – uitbreiding - beslissing</a:t>
            </a:r>
          </a:p>
        </p:txBody>
      </p:sp>
    </p:spTree>
    <p:extLst>
      <p:ext uri="{BB962C8B-B14F-4D97-AF65-F5344CB8AC3E}">
        <p14:creationId xmlns:p14="http://schemas.microsoft.com/office/powerpoint/2010/main" val="2217945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677549A-04E2-47B4-AC68-A652EDA808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28600" y="371355"/>
            <a:ext cx="7754816" cy="1143000"/>
          </a:xfrm>
        </p:spPr>
        <p:txBody>
          <a:bodyPr>
            <a:normAutofit/>
          </a:bodyPr>
          <a:lstStyle/>
          <a:p>
            <a:pPr algn="r"/>
            <a:r>
              <a:rPr lang="nl-BE" sz="3200" dirty="0"/>
              <a:t>COMMISSIE MENS, SAMENLEVING &amp; RUIMTE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2B053E9-CAC5-4686-BC03-14EDB7BCA4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1927" y="2277210"/>
            <a:ext cx="7328057" cy="2031021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nl-BE" sz="3500" b="1" dirty="0"/>
              <a:t>Mobiliteit</a:t>
            </a:r>
          </a:p>
          <a:p>
            <a:pPr marL="0" indent="0">
              <a:buNone/>
            </a:pPr>
            <a:endParaRPr lang="nl-BE" sz="2400" b="1" dirty="0"/>
          </a:p>
          <a:p>
            <a:pPr marL="0" indent="0">
              <a:buNone/>
            </a:pPr>
            <a:r>
              <a:rPr lang="nl-BE" sz="2400" b="1" dirty="0">
                <a:highlight>
                  <a:srgbClr val="C0C0C0"/>
                </a:highlight>
              </a:rPr>
              <a:t>Agendapunt 12</a:t>
            </a:r>
            <a:endParaRPr lang="nl-BE" sz="2400" dirty="0">
              <a:highlight>
                <a:srgbClr val="C0C0C0"/>
              </a:highlight>
            </a:endParaRPr>
          </a:p>
          <a:p>
            <a:pPr marL="0" indent="0">
              <a:buNone/>
            </a:pPr>
            <a:r>
              <a:rPr lang="nl-NL" sz="2400" dirty="0"/>
              <a:t>Aanvullend reglement </a:t>
            </a:r>
            <a:r>
              <a:rPr lang="nl-NL" sz="2400" dirty="0" err="1"/>
              <a:t>Laekebeeklaan</a:t>
            </a:r>
            <a:r>
              <a:rPr lang="nl-NL" sz="2400" dirty="0"/>
              <a:t>: parkeren - Standpunt</a:t>
            </a:r>
            <a:endParaRPr lang="nl-BE" sz="2400" dirty="0"/>
          </a:p>
        </p:txBody>
      </p:sp>
    </p:spTree>
    <p:extLst>
      <p:ext uri="{BB962C8B-B14F-4D97-AF65-F5344CB8AC3E}">
        <p14:creationId xmlns:p14="http://schemas.microsoft.com/office/powerpoint/2010/main" val="168553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9A62F7C-C7F1-4D53-AE38-43BFFA2744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nl-BE" dirty="0"/>
              <a:t>12. </a:t>
            </a:r>
            <a:r>
              <a:rPr lang="nl-BE" dirty="0" err="1"/>
              <a:t>Laekebeeklaan</a:t>
            </a:r>
            <a:r>
              <a:rPr lang="nl-BE" dirty="0"/>
              <a:t> - parkeren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B5F9421-7BF6-48DB-A39B-A2F09A56BA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/>
              <a:t>Inrichten parkeerplaatsen en instellen parkeerverbod</a:t>
            </a:r>
            <a:endParaRPr lang="nl-NL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06850C24-53CC-47CA-85FE-F1D4215841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22346"/>
            <a:ext cx="9144000" cy="4835654"/>
          </a:xfrm>
          <a:prstGeom prst="rect">
            <a:avLst/>
          </a:prstGeom>
        </p:spPr>
      </p:pic>
      <p:sp>
        <p:nvSpPr>
          <p:cNvPr id="7" name="Ovaal 6">
            <a:extLst>
              <a:ext uri="{FF2B5EF4-FFF2-40B4-BE49-F238E27FC236}">
                <a16:creationId xmlns:a16="http://schemas.microsoft.com/office/drawing/2014/main" id="{047AA336-3BBF-4D09-A38A-88BF994E3B99}"/>
              </a:ext>
            </a:extLst>
          </p:cNvPr>
          <p:cNvSpPr/>
          <p:nvPr/>
        </p:nvSpPr>
        <p:spPr>
          <a:xfrm rot="503237">
            <a:off x="356915" y="4152277"/>
            <a:ext cx="7699745" cy="141992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13976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059DD24-0088-4B8D-AE14-4C759ACB84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nl-BE" dirty="0"/>
              <a:t>12. </a:t>
            </a:r>
            <a:r>
              <a:rPr lang="nl-BE" dirty="0" err="1"/>
              <a:t>Laekebeeklaan</a:t>
            </a:r>
            <a:r>
              <a:rPr lang="nl-BE" dirty="0"/>
              <a:t> - parkeren</a:t>
            </a:r>
            <a:endParaRPr lang="nl-NL" dirty="0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354625DB-4A8D-4EAB-99C3-2A2EACEBD9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5826"/>
            <a:ext cx="9144000" cy="4952174"/>
          </a:xfrm>
          <a:prstGeom prst="rect">
            <a:avLst/>
          </a:prstGeom>
        </p:spPr>
      </p:pic>
      <p:cxnSp>
        <p:nvCxnSpPr>
          <p:cNvPr id="6" name="Rechte verbindingslijn met pijl 5">
            <a:extLst>
              <a:ext uri="{FF2B5EF4-FFF2-40B4-BE49-F238E27FC236}">
                <a16:creationId xmlns:a16="http://schemas.microsoft.com/office/drawing/2014/main" id="{61A7F16E-A4CD-438D-A6DE-C7CC6770FC55}"/>
              </a:ext>
            </a:extLst>
          </p:cNvPr>
          <p:cNvCxnSpPr>
            <a:cxnSpLocks/>
          </p:cNvCxnSpPr>
          <p:nvPr/>
        </p:nvCxnSpPr>
        <p:spPr>
          <a:xfrm flipH="1">
            <a:off x="3472962" y="4528038"/>
            <a:ext cx="2769576" cy="0"/>
          </a:xfrm>
          <a:prstGeom prst="straightConnector1">
            <a:avLst/>
          </a:prstGeom>
          <a:ln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kstvak 6">
            <a:extLst>
              <a:ext uri="{FF2B5EF4-FFF2-40B4-BE49-F238E27FC236}">
                <a16:creationId xmlns:a16="http://schemas.microsoft.com/office/drawing/2014/main" id="{3B7CC2F2-B5FA-4DFB-B043-2188C742D6BC}"/>
              </a:ext>
            </a:extLst>
          </p:cNvPr>
          <p:cNvSpPr txBox="1"/>
          <p:nvPr/>
        </p:nvSpPr>
        <p:spPr>
          <a:xfrm>
            <a:off x="4378569" y="4158706"/>
            <a:ext cx="75613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l-BE" dirty="0"/>
              <a:t>7m00</a:t>
            </a:r>
          </a:p>
        </p:txBody>
      </p:sp>
    </p:spTree>
    <p:extLst>
      <p:ext uri="{BB962C8B-B14F-4D97-AF65-F5344CB8AC3E}">
        <p14:creationId xmlns:p14="http://schemas.microsoft.com/office/powerpoint/2010/main" val="2281236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059DD24-0088-4B8D-AE14-4C759ACB84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nl-BE" dirty="0"/>
              <a:t>12. </a:t>
            </a:r>
            <a:r>
              <a:rPr lang="nl-BE" dirty="0" err="1"/>
              <a:t>Laekebeeklaan</a:t>
            </a:r>
            <a:r>
              <a:rPr lang="nl-BE" dirty="0"/>
              <a:t> - parkeren</a:t>
            </a:r>
            <a:endParaRPr lang="nl-NL" dirty="0"/>
          </a:p>
        </p:txBody>
      </p:sp>
      <p:pic>
        <p:nvPicPr>
          <p:cNvPr id="4098" name="Afbeelding 1">
            <a:extLst>
              <a:ext uri="{FF2B5EF4-FFF2-40B4-BE49-F238E27FC236}">
                <a16:creationId xmlns:a16="http://schemas.microsoft.com/office/drawing/2014/main" id="{EAD30DD1-3BFF-44FB-9F78-A81FBED77E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6558" y="1309436"/>
            <a:ext cx="4753892" cy="2611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Afbeelding 1">
            <a:extLst>
              <a:ext uri="{FF2B5EF4-FFF2-40B4-BE49-F238E27FC236}">
                <a16:creationId xmlns:a16="http://schemas.microsoft.com/office/drawing/2014/main" id="{40871F0A-3D8B-4D62-8A0E-EE435F9FCF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6557" y="4002626"/>
            <a:ext cx="4753893" cy="2594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2148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2A74E10-EAE1-4D1E-9D7D-6A61149AAE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nl-BE" dirty="0"/>
              <a:t>12. </a:t>
            </a:r>
            <a:r>
              <a:rPr lang="nl-BE" dirty="0" err="1"/>
              <a:t>Laekebeeklaan</a:t>
            </a:r>
            <a:r>
              <a:rPr lang="nl-BE" dirty="0"/>
              <a:t> - parkeren</a:t>
            </a:r>
            <a:endParaRPr lang="nl-NL" dirty="0"/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DB272749-B06A-410E-A556-2A2B8A3DE4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/>
              <a:t>Inrichten parkeerplaatsen en instellen parkeerverbod</a:t>
            </a:r>
            <a:endParaRPr lang="nl-NL" dirty="0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91A293DD-C99A-4D2F-AE6B-42889988E5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12" y="2130879"/>
            <a:ext cx="8943975" cy="407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72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C545476-AA3D-4F8F-8982-85473F4273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dirty="0">
                <a:latin typeface="+mn-lt"/>
              </a:rPr>
              <a:t>Wijzigingen gebruikersreglement culturele infrastructuur</a:t>
            </a:r>
          </a:p>
        </p:txBody>
      </p:sp>
      <p:sp>
        <p:nvSpPr>
          <p:cNvPr id="5" name="Tijdelijke aanduiding voor inhoud 4">
            <a:extLst>
              <a:ext uri="{FF2B5EF4-FFF2-40B4-BE49-F238E27FC236}">
                <a16:creationId xmlns:a16="http://schemas.microsoft.com/office/drawing/2014/main" id="{D9CFB5EC-4BB7-4640-83DD-3AD16FED0061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10000"/>
          </a:bodyPr>
          <a:lstStyle/>
          <a:p>
            <a:pPr lvl="0"/>
            <a:r>
              <a:rPr lang="nl-BE" sz="2800" dirty="0"/>
              <a:t> </a:t>
            </a:r>
            <a:r>
              <a:rPr lang="nl-BE" sz="2400" dirty="0"/>
              <a:t>Parochie Vlezenbeek:  vergaderzaal geschikt voor 8 personen. </a:t>
            </a:r>
          </a:p>
          <a:p>
            <a:pPr lvl="0"/>
            <a:r>
              <a:rPr lang="nl-BE" sz="2400" dirty="0"/>
              <a:t>Te huren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nl-BE" sz="2100" dirty="0"/>
              <a:t>Grote zaal op het gelijkvloers geschikt voor vergaderingen, concerten of evenementen. 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nl-BE" sz="2100" dirty="0"/>
              <a:t>Grote zaal op de eerste verdieping  (idem als zaal op GV).</a:t>
            </a:r>
          </a:p>
          <a:p>
            <a:pPr marL="594360" lvl="2" indent="0">
              <a:buNone/>
            </a:pPr>
            <a:r>
              <a:rPr lang="nl-BE" sz="2100" dirty="0"/>
              <a:t>Tarieven zijn vastgelegd op basis van de vergelijking in m^2 met de andere zalen verhuurd door CC  Coloma. </a:t>
            </a:r>
          </a:p>
          <a:p>
            <a:r>
              <a:rPr lang="nl-BE" sz="2400" dirty="0"/>
              <a:t>Molenborre: de zaal wordt hoofdzakelijk gebruikt door de school. In het weekend hij, in overleg met het schoolbestuur, verhuurd worden aan categorie 0 en A.</a:t>
            </a:r>
          </a:p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901366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677549A-04E2-47B4-AC68-A652EDA808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28600" y="371355"/>
            <a:ext cx="7754816" cy="1143000"/>
          </a:xfrm>
        </p:spPr>
        <p:txBody>
          <a:bodyPr>
            <a:normAutofit/>
          </a:bodyPr>
          <a:lstStyle/>
          <a:p>
            <a:pPr algn="r"/>
            <a:r>
              <a:rPr lang="nl-BE" sz="3200" dirty="0"/>
              <a:t>COMMISSIE MENS, SAMENLEVING &amp; RUIMTE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2B053E9-CAC5-4686-BC03-14EDB7BCA4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1927" y="2277210"/>
            <a:ext cx="7328057" cy="1784836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nl-BE" sz="3500" b="1" dirty="0"/>
              <a:t>Juridische zaken</a:t>
            </a:r>
          </a:p>
          <a:p>
            <a:pPr marL="0" indent="0">
              <a:buNone/>
            </a:pPr>
            <a:endParaRPr lang="nl-BE" sz="2400" b="1" dirty="0"/>
          </a:p>
          <a:p>
            <a:pPr marL="0" indent="0">
              <a:buNone/>
            </a:pPr>
            <a:r>
              <a:rPr lang="nl-BE" sz="2400" b="1" dirty="0">
                <a:highlight>
                  <a:srgbClr val="C0C0C0"/>
                </a:highlight>
              </a:rPr>
              <a:t>Agendapunt 3</a:t>
            </a:r>
            <a:endParaRPr lang="nl-BE" sz="2400" dirty="0">
              <a:highlight>
                <a:srgbClr val="C0C0C0"/>
              </a:highlight>
            </a:endParaRPr>
          </a:p>
          <a:p>
            <a:pPr marL="0" indent="0">
              <a:buNone/>
            </a:pPr>
            <a:r>
              <a:rPr lang="nl-BE" sz="2400" dirty="0"/>
              <a:t>Autonoom gemeentebedrijf Sint-Pieters-Leeuw – aanpassing statuten - standpunt</a:t>
            </a:r>
          </a:p>
        </p:txBody>
      </p:sp>
    </p:spTree>
    <p:extLst>
      <p:ext uri="{BB962C8B-B14F-4D97-AF65-F5344CB8AC3E}">
        <p14:creationId xmlns:p14="http://schemas.microsoft.com/office/powerpoint/2010/main" val="4025989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9A7AEBE-92FF-4197-A1E1-8EEDF6D01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>
                <a:latin typeface="Verdana" panose="020B0604030504040204" pitchFamily="34" charset="0"/>
                <a:ea typeface="Verdana" panose="020B0604030504040204" pitchFamily="34" charset="0"/>
              </a:rPr>
              <a:t>Aanleiding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B882871-41E9-42C1-A8C3-EC4D8BFA56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85763" indent="-385763">
              <a:buFont typeface="+mj-lt"/>
              <a:buAutoNum type="arabicPeriod"/>
            </a:pPr>
            <a:r>
              <a:rPr lang="nl-BE" sz="2400" dirty="0">
                <a:latin typeface="Verdana" panose="020B0604030504040204" pitchFamily="34" charset="0"/>
                <a:ea typeface="Verdana" panose="020B0604030504040204" pitchFamily="34" charset="0"/>
              </a:rPr>
              <a:t>1/1/2019 : inwerkingtreding van de meeste bepalingen van het DLB </a:t>
            </a:r>
            <a:br>
              <a:rPr lang="nl-BE" sz="2400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nl-BE" sz="2400" dirty="0">
                <a:latin typeface="Verdana" panose="020B0604030504040204" pitchFamily="34" charset="0"/>
                <a:ea typeface="Verdana" panose="020B0604030504040204" pitchFamily="34" charset="0"/>
                <a:sym typeface="Wingdings" panose="05000000000000000000" pitchFamily="2" charset="2"/>
              </a:rPr>
              <a:t> </a:t>
            </a:r>
            <a:r>
              <a:rPr lang="nl-BE" sz="2400" dirty="0">
                <a:latin typeface="Verdana" panose="020B0604030504040204" pitchFamily="34" charset="0"/>
                <a:ea typeface="Verdana" panose="020B0604030504040204" pitchFamily="34" charset="0"/>
              </a:rPr>
              <a:t>Gevolg : verschillende bepalingen uit de statuten van het AGB zijn niet langer correct</a:t>
            </a:r>
          </a:p>
          <a:p>
            <a:pPr marL="385763" indent="-385763">
              <a:buFont typeface="+mj-lt"/>
              <a:buAutoNum type="arabicPeriod"/>
            </a:pPr>
            <a:endParaRPr lang="nl-BE" sz="24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85763" indent="-385763">
              <a:buFont typeface="+mj-lt"/>
              <a:buAutoNum type="arabicPeriod"/>
            </a:pPr>
            <a:r>
              <a:rPr lang="nl-BE" sz="2400" dirty="0">
                <a:latin typeface="Verdana" panose="020B0604030504040204" pitchFamily="34" charset="0"/>
                <a:ea typeface="Verdana" panose="020B0604030504040204" pitchFamily="34" charset="0"/>
              </a:rPr>
              <a:t>Keuze vanuit het gemeentebestuur om organen van het AGB gelijk te schakelen met die van het lokaal bestuur</a:t>
            </a:r>
          </a:p>
        </p:txBody>
      </p:sp>
    </p:spTree>
    <p:extLst>
      <p:ext uri="{BB962C8B-B14F-4D97-AF65-F5344CB8AC3E}">
        <p14:creationId xmlns:p14="http://schemas.microsoft.com/office/powerpoint/2010/main" val="3752709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hemaSPLppt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aSPLppt" id="{B471A55E-1DF6-4199-9CC3-2FBA6F10F95F}" vid="{5DA468E8-3D08-4C73-9499-0D2CDA7AA176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ThemaSPLppt</Template>
  <TotalTime>852</TotalTime>
  <Words>2783</Words>
  <Application>Microsoft Office PowerPoint</Application>
  <PresentationFormat>Diavoorstelling (4:3)</PresentationFormat>
  <Paragraphs>481</Paragraphs>
  <Slides>64</Slides>
  <Notes>13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6</vt:i4>
      </vt:variant>
      <vt:variant>
        <vt:lpstr>Thema</vt:lpstr>
      </vt:variant>
      <vt:variant>
        <vt:i4>1</vt:i4>
      </vt:variant>
      <vt:variant>
        <vt:lpstr>Diatitels</vt:lpstr>
      </vt:variant>
      <vt:variant>
        <vt:i4>64</vt:i4>
      </vt:variant>
    </vt:vector>
  </HeadingPairs>
  <TitlesOfParts>
    <vt:vector size="71" baseType="lpstr">
      <vt:lpstr>Arial</vt:lpstr>
      <vt:lpstr>Calibri</vt:lpstr>
      <vt:lpstr>Century Gothic</vt:lpstr>
      <vt:lpstr>Courier New</vt:lpstr>
      <vt:lpstr>Verdana</vt:lpstr>
      <vt:lpstr>Wingdings</vt:lpstr>
      <vt:lpstr>ThemaSPLppt</vt:lpstr>
      <vt:lpstr>Commissie Mens, Samenleving &amp; Ruimte</vt:lpstr>
      <vt:lpstr>COMMISSIE MENS, SAMENLEVING &amp; RUIMTE</vt:lpstr>
      <vt:lpstr>PowerPoint-presentatie</vt:lpstr>
      <vt:lpstr>Leden AV PEVA-vzw CC Coloma</vt:lpstr>
      <vt:lpstr>Leden RvB PEVA-vzw CC Coloma</vt:lpstr>
      <vt:lpstr>COMMISSIE MENS, SAMENLEVING &amp; RUIMTE</vt:lpstr>
      <vt:lpstr>Wijzigingen gebruikersreglement culturele infrastructuur</vt:lpstr>
      <vt:lpstr>COMMISSIE MENS, SAMENLEVING &amp; RUIMTE</vt:lpstr>
      <vt:lpstr>Aanleiding</vt:lpstr>
      <vt:lpstr>Wijzigingen : algemeen</vt:lpstr>
      <vt:lpstr>Wijzigingen : Raad van Bestuur</vt:lpstr>
      <vt:lpstr>Wijzigingen : Raad van Bestuur</vt:lpstr>
      <vt:lpstr>Wijzigingen : directiecomité</vt:lpstr>
      <vt:lpstr>Wijzigingen : secretaris</vt:lpstr>
      <vt:lpstr>COMMISSIE MENS, SAMENLEVING &amp; RUIMTE</vt:lpstr>
      <vt:lpstr>Bestuursakkoord / Pagina 8 Sint-Pieters-Leeuw zorgt</vt:lpstr>
      <vt:lpstr>Oorspronkelijk voorstel</vt:lpstr>
      <vt:lpstr>Probleemstelling</vt:lpstr>
      <vt:lpstr>Probleemstelling</vt:lpstr>
      <vt:lpstr>NIEUW VOORSTEL </vt:lpstr>
      <vt:lpstr>A. Site Wilgenhof</vt:lpstr>
      <vt:lpstr>B. Site Zilverlinde</vt:lpstr>
      <vt:lpstr>B. Site Zilverlinde</vt:lpstr>
      <vt:lpstr>PowerPoint-presentatie</vt:lpstr>
      <vt:lpstr>B. Site Zilverlinde</vt:lpstr>
      <vt:lpstr>C. Site Sint-Antonius</vt:lpstr>
      <vt:lpstr>Financieel</vt:lpstr>
      <vt:lpstr>To Do</vt:lpstr>
      <vt:lpstr>COMMISSIE MENS, SAMENLEVING &amp; RUIMTE</vt:lpstr>
      <vt:lpstr>Aantal percelen</vt:lpstr>
      <vt:lpstr>Kwalitatieve selectie (minimumvereisten)</vt:lpstr>
      <vt:lpstr>Gunningscriteria</vt:lpstr>
      <vt:lpstr>Looptijd</vt:lpstr>
      <vt:lpstr>Technische kenmerken</vt:lpstr>
      <vt:lpstr>Coördinatie &amp; evaluatie</vt:lpstr>
      <vt:lpstr>Coördinatie &amp; evaluatie</vt:lpstr>
      <vt:lpstr>Verzekering, gegevens en activiteiten</vt:lpstr>
      <vt:lpstr>COMMISSIE MENS, SAMENLEVING &amp; RUIMTE</vt:lpstr>
      <vt:lpstr>6. Pieter Cornelisstraat – instellen eenrichtingsverkeer</vt:lpstr>
      <vt:lpstr>COMMISSIE MENS, SAMENLEVING &amp; RUIMTE</vt:lpstr>
      <vt:lpstr>7. Grensbeekweg - parkeren</vt:lpstr>
      <vt:lpstr>7. Grensbeekweg - parkeren</vt:lpstr>
      <vt:lpstr>7. Grensbeekweg – parkeren</vt:lpstr>
      <vt:lpstr>7. Grensbeekweg - parkeren</vt:lpstr>
      <vt:lpstr>COMMISSIE MENS, SAMENLEVING &amp; RUIMTE</vt:lpstr>
      <vt:lpstr>8. Drogenbosstraat - parkeren</vt:lpstr>
      <vt:lpstr>8. Drogenbosstraat - parkeren</vt:lpstr>
      <vt:lpstr>8. Drogenbosstraat - parkeren</vt:lpstr>
      <vt:lpstr>COMMISSIE MENS, SAMENLEVING &amp; RUIMTE</vt:lpstr>
      <vt:lpstr>9. Hoogstraat – nieuw wegprofiel</vt:lpstr>
      <vt:lpstr>9. Hoogstraat – nieuw wegprofiel</vt:lpstr>
      <vt:lpstr>9. Hoogstraat – nieuw wegprofiel</vt:lpstr>
      <vt:lpstr>9. Hoogstraat – nieuw wegprofiel</vt:lpstr>
      <vt:lpstr>9. Hoogstraat – nieuw wegprofiel</vt:lpstr>
      <vt:lpstr>9. Hoogstraat – nieuw wegprofiel</vt:lpstr>
      <vt:lpstr>COMMISSIE MENS, SAMENLEVING &amp; RUIMTE</vt:lpstr>
      <vt:lpstr>10. Inrichten parkeerplaatsen MV</vt:lpstr>
      <vt:lpstr>COMMISSIE MENS, SAMENLEVING &amp; RUIMTE</vt:lpstr>
      <vt:lpstr>11. Verwijderen parkeerplaatsen MV</vt:lpstr>
      <vt:lpstr>COMMISSIE MENS, SAMENLEVING &amp; RUIMTE</vt:lpstr>
      <vt:lpstr>12. Laekebeeklaan - parkeren</vt:lpstr>
      <vt:lpstr>12. Laekebeeklaan - parkeren</vt:lpstr>
      <vt:lpstr>12. Laekebeeklaan - parkeren</vt:lpstr>
      <vt:lpstr>12. Laekebeeklaan - parkeren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Commissie Mens, Samenleving &amp; Ruimte</dc:title>
  <dc:creator>BAES Annelien</dc:creator>
  <cp:lastModifiedBy>Marina Bosmans</cp:lastModifiedBy>
  <cp:revision>45</cp:revision>
  <cp:lastPrinted>2019-03-21T07:47:19Z</cp:lastPrinted>
  <dcterms:created xsi:type="dcterms:W3CDTF">2019-02-25T09:30:58Z</dcterms:created>
  <dcterms:modified xsi:type="dcterms:W3CDTF">2019-03-21T18:23:11Z</dcterms:modified>
</cp:coreProperties>
</file>